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4858"/>
    <a:srgbClr val="7777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100"/>
    <p:restoredTop sz="94694"/>
  </p:normalViewPr>
  <p:slideViewPr>
    <p:cSldViewPr snapToGrid="0" snapToObjects="1">
      <p:cViewPr varScale="1">
        <p:scale>
          <a:sx n="117" d="100"/>
          <a:sy n="117" d="100"/>
        </p:scale>
        <p:origin x="2152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con2.png">
            <a:extLst>
              <a:ext uri="{FF2B5EF4-FFF2-40B4-BE49-F238E27FC236}">
                <a16:creationId xmlns:a16="http://schemas.microsoft.com/office/drawing/2014/main" id="{8091C019-0291-85D3-62BD-1F15C96FD70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657600" y="457200"/>
            <a:ext cx="1828800" cy="1829229"/>
          </a:xfrm>
          <a:prstGeom prst="rect">
            <a:avLst/>
          </a:prstGeom>
        </p:spPr>
      </p:pic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413C8A02-97DC-53A3-F8C2-28CB405C39C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53720" y="2682241"/>
            <a:ext cx="8036560" cy="792479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4400" b="1" kern="1200" smtClean="0">
                <a:solidFill>
                  <a:srgbClr val="777764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FFACD1E3-E1AC-72A8-988E-5DD1F4952B6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53720" y="4053841"/>
            <a:ext cx="8036560" cy="579120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3600" kern="1200" smtClean="0">
                <a:solidFill>
                  <a:srgbClr val="2F4858"/>
                </a:solidFill>
                <a:latin typeface="Scheherazade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1DF006D2-CDC2-1FE3-A5AF-F9DF1352F43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53720" y="4998403"/>
            <a:ext cx="8036560" cy="487997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2800" kern="1200" smtClean="0">
                <a:solidFill>
                  <a:srgbClr val="3E5E5C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9FCC5F84-FA50-5BB3-8AC4-1CDC51DB098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53720" y="5862320"/>
            <a:ext cx="8036560" cy="335280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1600" i="1" kern="1200" dirty="0" smtClean="0">
                <a:solidFill>
                  <a:srgbClr val="898989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s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2.png">
            <a:extLst>
              <a:ext uri="{FF2B5EF4-FFF2-40B4-BE49-F238E27FC236}">
                <a16:creationId xmlns:a16="http://schemas.microsoft.com/office/drawing/2014/main" id="{640A72FA-DFCA-BCC2-0A1C-B921868BE59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4BFDD7EA-B5DE-47C6-2067-EF199212825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26720" y="1239520"/>
            <a:ext cx="8290560" cy="4876800"/>
          </a:xfrm>
          <a:prstGeom prst="rect">
            <a:avLst/>
          </a:prstGeom>
        </p:spPr>
        <p:txBody>
          <a:bodyPr wrap="square" lIns="0" tIns="0" rIns="0" bIns="0" anchor="ctr">
            <a:normAutofit/>
          </a:bodyPr>
          <a:lstStyle>
            <a:lvl1pPr marL="0" indent="0" algn="ctr">
              <a:lnSpc>
                <a:spcPct val="100000"/>
              </a:lnSpc>
              <a:buNone/>
              <a:defRPr sz="4400">
                <a:solidFill>
                  <a:srgbClr val="2F4858"/>
                </a:solidFill>
                <a:latin typeface="Scheherazade New" pitchFamily="2" charset="-78"/>
                <a:ea typeface="Scheherazade New" pitchFamily="2" charset="-78"/>
                <a:cs typeface="Scheherazade New" pitchFamily="2" charset="-78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9508EE6F-F37E-7B87-C3F8-368B3F6A92E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26720" y="6116320"/>
            <a:ext cx="8290560" cy="558800"/>
          </a:xfrm>
          <a:prstGeom prst="rect">
            <a:avLst/>
          </a:prstGeom>
          <a:solidFill>
            <a:srgbClr val="777764"/>
          </a:solidFill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2000" kern="1200" dirty="0" smtClean="0">
                <a:solidFill>
                  <a:srgbClr val="EBEBDE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73EC3E0F-64FF-6994-1164-96EE29574CF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672580" y="182880"/>
            <a:ext cx="2044700" cy="1446550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buNone/>
              <a:defRPr/>
            </a:lvl1pPr>
            <a:lvl5pPr marL="1828800" indent="0" algn="ctr">
              <a:buNone/>
              <a:defRPr/>
            </a:lvl5pPr>
          </a:lstStyle>
          <a:p>
            <a:pPr algn="ctr">
              <a:spcAft>
                <a:spcPts val="0"/>
              </a:spcAft>
              <a:defRPr sz="4800">
                <a:solidFill>
                  <a:srgbClr val="777764"/>
                </a:solidFill>
                <a:latin typeface="Scheherazade"/>
              </a:defRPr>
            </a:pPr>
            <a:r>
              <a:rPr lang="ar-SA" sz="4000" dirty="0"/>
              <a:t>۩</a:t>
            </a:r>
          </a:p>
          <a:p>
            <a:pPr algn="ctr">
              <a:defRPr sz="2000" b="0">
                <a:solidFill>
                  <a:srgbClr val="2F4858"/>
                </a:solidFill>
              </a:defRPr>
            </a:pPr>
            <a:r>
              <a:rPr lang="en-GB" dirty="0"/>
              <a:t>WAJIB</a:t>
            </a:r>
          </a:p>
          <a:p>
            <a:pPr lvl="4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3884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55" r:id="rId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t>Surah Al-Alaq (96)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ٱلْعَلَق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t>(The Clot)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t>Translation: Ali Quli Qarai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إِنَّ إِلَىٰ رَبِّكَ ٱلرُّجْعَىٰٓ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Indeed to your Lord is the return.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Al-Alaq 96:8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أَرَءَيْتَ ٱلَّذِى يَنْهَىٰ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Tell me, he who forbids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Al-Alaq 96:9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عَبْدًا إِذَا صَلَّىٰٓ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a servant when he prays,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Al-Alaq 96:10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أَرَءَيْتَ إِن كَانَ عَلَى ٱلْهُدَىٰٓ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tell me, should he be on [true] guidance,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Al-Alaq 96:11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أَوْ أَمَرَ بِٱلتَّقْوَىٰٓ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or bid [others] to Godwariness,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Al-Alaq 96:12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أَرَءَيْتَ إِن كَذَّبَ وَتَوَلَّىٰٓ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tell me, should he call him a liar and turn away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Al-Alaq 96:13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أَلَمْ يَعْلَم بِأَنَّ ٱللَّهَ يَرَىٰ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—does he not know that Allah sees [him]?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Al-Alaq 96:14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كَلَّا لَئِن لَّمْ يَنتَهِ لَنَسْفَعًۢا بِٱلنَّاصِيَةِ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No indeed! If he does not cease, We shall seize him by the forelock,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Al-Alaq 96:15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نَاصِيَةٍ كَـٰذِبَةٍ خَاطِئَةٍ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a lying, sinful forelock!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Al-Alaq 96:16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فَلْيَدْعُ نَادِيَهُۥ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Then let him call out his gang!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Al-Alaq 96:17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بِسْمِ ٱللَّهِ ٱلرَّحْمَـٰنِ ٱلرَّحِيمِ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In the Name of Allah, the All-beneficent, the All-merciful.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Al-Alaq 96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سَنَدْعُ ٱلزَّبَانِيَةَ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We [too] shall call the keepers of hell.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Al-Alaq 96:18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كَلَّا لَا تُطِعْهُ وَٱسْجُدْ وَٱقْتَرِب 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No indeed! Do not obey him, but prostrate and draw near [to Allah]!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Al-Alaq 96:19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 algn="ctr">
              <a:spcAft>
                <a:spcPts val="0"/>
              </a:spcAft>
              <a:defRPr sz="4000">
                <a:solidFill>
                  <a:srgbClr val="777764"/>
                </a:solidFill>
                <a:latin typeface="Scheherazade"/>
              </a:defRPr>
            </a:pPr>
            <a:r>
              <a:t>۩</a:t>
            </a:r>
          </a:p>
          <a:p>
            <a:pPr algn="ctr">
              <a:defRPr sz="2000" b="0">
                <a:solidFill>
                  <a:srgbClr val="2F4858"/>
                </a:solidFill>
              </a:defRPr>
            </a:pPr>
            <a:r>
              <a:t>WAJIB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ٱقْرَأْ بِٱسْمِ رَبِّكَ ٱلَّذِى خَلَقَ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Read in the Name of your Lord who created;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Al-Alaq 96:1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خَلَقَ ٱلْإِنسَـٰنَ مِنْ عَلَقٍ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created man from a clinging mass.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Al-Alaq 96:2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ٱقْرَأْ وَرَبُّكَ ٱلْأَكْرَمُ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Read, and your Lord is the most generous,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Al-Alaq 96:3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ٱلَّذِى عَلَّمَ بِٱلْقَلَمِ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who taught by the pen,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Al-Alaq 96:4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عَلَّمَ ٱلْإِنسَـٰنَ مَا لَمْ يَعْلَمْ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taught man what he did not know.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Al-Alaq 96:5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كَلَّآ إِنَّ ٱلْإِنسَـٰنَ لَيَطْغَىٰٓ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Indeed man becomes rebellious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Al-Alaq 96:6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أَن رَّءَاهُ ٱسْتَغْنَىٰٓ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when he considers himself without need.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Al-Alaq 96:7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Quran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319</Words>
  <Application>Microsoft Macintosh PowerPoint</Application>
  <PresentationFormat>On-screen Show (4:3)</PresentationFormat>
  <Paragraphs>66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Arial</vt:lpstr>
      <vt:lpstr>Scheherazade</vt:lpstr>
      <vt:lpstr>Scheherazade New</vt:lpstr>
      <vt:lpstr>Quran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CoEJ Assistant Secretary General</cp:lastModifiedBy>
  <cp:revision>16</cp:revision>
  <dcterms:created xsi:type="dcterms:W3CDTF">2013-01-27T09:14:16Z</dcterms:created>
  <dcterms:modified xsi:type="dcterms:W3CDTF">2025-03-05T16:46:50Z</dcterms:modified>
  <cp:category/>
</cp:coreProperties>
</file>