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Al-Anfal (8)</a:t>
            </a:r>
          </a:p>
        </p:txBody>
      </p:sp>
      <p:sp>
        <p:nvSpPr>
          <p:cNvPr id="3" name="Text Placeholder 2"/>
          <p:cNvSpPr>
            <a:spLocks noGrp="1"/>
          </p:cNvSpPr>
          <p:nvPr>
            <p:ph type="body" sz="quarter" idx="11"/>
          </p:nvPr>
        </p:nvSpPr>
        <p:spPr/>
        <p:txBody>
          <a:bodyPr/>
          <a:lstStyle/>
          <a:p>
            <a:r>
              <a:t>ٱلْأَنْفَال</a:t>
            </a:r>
          </a:p>
        </p:txBody>
      </p:sp>
      <p:sp>
        <p:nvSpPr>
          <p:cNvPr id="4" name="Text Placeholder 3"/>
          <p:cNvSpPr>
            <a:spLocks noGrp="1"/>
          </p:cNvSpPr>
          <p:nvPr>
            <p:ph type="body" sz="quarter" idx="12"/>
          </p:nvPr>
        </p:nvSpPr>
        <p:spPr/>
        <p:txBody>
          <a:bodyPr/>
          <a:lstStyle/>
          <a:p>
            <a:r>
              <a:t>(The Spoils of War)</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لِيُحِقَّ ٱلْحَقَّ وَيُبْطِلَ ٱلْبَـٰطِلَ وَلَوْ كَرِهَ ٱلْمُجْرِمُونَ</a:t>
            </a:r>
          </a:p>
          <a:p>
            <a:pPr>
              <a:lnSpc>
                <a:spcPct val="100000"/>
              </a:lnSpc>
              <a:defRPr sz="2400">
                <a:solidFill>
                  <a:srgbClr val="3E5E5C"/>
                </a:solidFill>
                <a:latin typeface="Calibri"/>
              </a:defRPr>
            </a:pPr>
            <a:r>
              <a:t>so that He may confirm the truth and bring falsehood to naught, though the guilty should be averse.</a:t>
            </a:r>
          </a:p>
        </p:txBody>
      </p:sp>
      <p:sp>
        <p:nvSpPr>
          <p:cNvPr id="3" name="Text Placeholder 2"/>
          <p:cNvSpPr>
            <a:spLocks noGrp="1"/>
          </p:cNvSpPr>
          <p:nvPr>
            <p:ph type="body" sz="quarter" idx="11"/>
          </p:nvPr>
        </p:nvSpPr>
        <p:spPr/>
        <p:txBody>
          <a:bodyPr/>
          <a:lstStyle/>
          <a:p>
            <a:r>
              <a:t>Al-Anfal 8:8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 تَسْتَغِيثُونَ رَبَّكُمْ فَٱسْتَجَابَ لَكُمْ أَنِّى مُمِدُّكُم بِأَلْفٍ مِّنَ ٱلْمَلَـٰٓئِكَةِ مُرْدِفِينَ</a:t>
            </a:r>
          </a:p>
          <a:p>
            <a:pPr>
              <a:lnSpc>
                <a:spcPct val="100000"/>
              </a:lnSpc>
              <a:defRPr sz="2400">
                <a:solidFill>
                  <a:srgbClr val="3E5E5C"/>
                </a:solidFill>
                <a:latin typeface="Calibri"/>
              </a:defRPr>
            </a:pPr>
            <a:r>
              <a:t>When you appealed to your Lord for help, He answered you: ‘I will aid you with a thousand angels in a file.’</a:t>
            </a:r>
          </a:p>
        </p:txBody>
      </p:sp>
      <p:sp>
        <p:nvSpPr>
          <p:cNvPr id="3" name="Text Placeholder 2"/>
          <p:cNvSpPr>
            <a:spLocks noGrp="1"/>
          </p:cNvSpPr>
          <p:nvPr>
            <p:ph type="body" sz="quarter" idx="11"/>
          </p:nvPr>
        </p:nvSpPr>
        <p:spPr/>
        <p:txBody>
          <a:bodyPr/>
          <a:lstStyle/>
          <a:p>
            <a:r>
              <a:t>Al-Anfal 8:9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جَعَلَهُ ٱللَّهُ إِلَّا بُشْرَىٰ وَلِتَطْمَئِنَّ بِهِۦ قُلُوبُكُمْ ۚ وَمَا ٱلنَّصْرُ إِلَّا مِنْ عِندِ ٱللَّهِ ۚ إِنَّ ٱللَّهَ عَزِيزٌ حَكِيمٌ</a:t>
            </a:r>
          </a:p>
          <a:p>
            <a:pPr>
              <a:lnSpc>
                <a:spcPct val="100000"/>
              </a:lnSpc>
              <a:defRPr sz="2400">
                <a:solidFill>
                  <a:srgbClr val="3E5E5C"/>
                </a:solidFill>
                <a:latin typeface="Calibri"/>
              </a:defRPr>
            </a:pPr>
            <a:r>
              <a:t>Allah did not appoint it but as a good news, and to reassure your hearts. Victory comes only from Allah. Indeed Allah is all-mighty, all-wise.</a:t>
            </a:r>
          </a:p>
        </p:txBody>
      </p:sp>
      <p:sp>
        <p:nvSpPr>
          <p:cNvPr id="3" name="Text Placeholder 2"/>
          <p:cNvSpPr>
            <a:spLocks noGrp="1"/>
          </p:cNvSpPr>
          <p:nvPr>
            <p:ph type="body" sz="quarter" idx="11"/>
          </p:nvPr>
        </p:nvSpPr>
        <p:spPr/>
        <p:txBody>
          <a:bodyPr/>
          <a:lstStyle/>
          <a:p>
            <a:r>
              <a:t>Al-Anfal 8:10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إِذْ يُغَشِّيكُمُ ٱلنُّعَاسَ أَمَنَةً مِّنْهُ وَيُنَزِّلُ عَلَيْكُم مِّنَ ٱلسَّمَآءِ مَآءً لِّيُطَهِّرَكُم بِهِۦ وَيُذْهِبَ عَنكُمْ رِجْزَ ٱلشَّيْطَـٰنِ وَلِيَرْبِطَ عَلَىٰ قُلُوبِكُمْ وَيُثَبِّتَ بِهِ ٱلْأَقْدَامَ</a:t>
            </a:r>
          </a:p>
          <a:p>
            <a:pPr>
              <a:lnSpc>
                <a:spcPct val="100000"/>
              </a:lnSpc>
              <a:defRPr sz="2400">
                <a:solidFill>
                  <a:srgbClr val="3E5E5C"/>
                </a:solidFill>
                <a:latin typeface="Calibri"/>
              </a:defRPr>
            </a:pPr>
            <a:r>
              <a:t>When He covered you with a trance as a [sense of] security from Him, and He sent down water from the sky to purify you with it, and to repel from you the defilement of Satan, and to fortify your hearts, and to make [your] feet steady with it.</a:t>
            </a:r>
          </a:p>
        </p:txBody>
      </p:sp>
      <p:sp>
        <p:nvSpPr>
          <p:cNvPr id="3" name="Text Placeholder 2"/>
          <p:cNvSpPr>
            <a:spLocks noGrp="1"/>
          </p:cNvSpPr>
          <p:nvPr>
            <p:ph type="body" sz="quarter" idx="11"/>
          </p:nvPr>
        </p:nvSpPr>
        <p:spPr/>
        <p:txBody>
          <a:bodyPr/>
          <a:lstStyle/>
          <a:p>
            <a:r>
              <a:t>Al-Anfal 8:11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pPr>
              <a:lnSpc>
                <a:spcPct val="150000"/>
              </a:lnSpc>
              <a:defRPr sz="4200">
                <a:solidFill>
                  <a:srgbClr val="2F4858"/>
                </a:solidFill>
                <a:latin typeface="Scheherazade"/>
              </a:defRPr>
            </a:pPr>
            <a:r>
              <a:t>إِذْ يُوحِى رَبُّكَ إِلَى ٱلْمَلَـٰٓئِكَةِ أَنِّى مَعَكُمْ فَثَبِّتُوا۟ ٱلَّذِينَ ءَامَنُوا۟ ۚ سَأُلْقِى فِى قُلُوبِ ٱلَّذِينَ كَفَرُوا۟ ٱلرُّعْبَ فَٱضْرِبُوا۟ فَوْقَ ٱلْأَعْنَاقِ وَٱضْرِبُوا۟ مِنْهُمْ كُلَّ بَنَانٍ</a:t>
            </a:r>
          </a:p>
          <a:p>
            <a:pPr>
              <a:lnSpc>
                <a:spcPct val="100000"/>
              </a:lnSpc>
              <a:defRPr sz="2400">
                <a:solidFill>
                  <a:srgbClr val="3E5E5C"/>
                </a:solidFill>
                <a:latin typeface="Calibri"/>
              </a:defRPr>
            </a:pPr>
            <a:r>
              <a:t>Then your Lord signaled to the angels: ‘I am indeed with you; so steady the faithful. I will cast terror into the hearts of the faithless. So strike their necks, and strike their every limb joint!’</a:t>
            </a:r>
          </a:p>
        </p:txBody>
      </p:sp>
      <p:sp>
        <p:nvSpPr>
          <p:cNvPr id="3" name="Text Placeholder 2"/>
          <p:cNvSpPr>
            <a:spLocks noGrp="1"/>
          </p:cNvSpPr>
          <p:nvPr>
            <p:ph type="body" sz="quarter" idx="11"/>
          </p:nvPr>
        </p:nvSpPr>
        <p:spPr/>
        <p:txBody>
          <a:bodyPr/>
          <a:lstStyle/>
          <a:p>
            <a:r>
              <a:t>Al-Anfal 8:12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بِأَنَّهُمْ شَآقُّوا۟ ٱللَّهَ وَرَسُولَهُۥ ۚ وَمَن يُشَاقِقِ ٱللَّهَ وَرَسُولَهُۥ فَإِنَّ ٱللَّهَ شَدِيدُ ٱلْعِقَابِ</a:t>
            </a:r>
          </a:p>
          <a:p>
            <a:pPr>
              <a:lnSpc>
                <a:spcPct val="100000"/>
              </a:lnSpc>
              <a:defRPr sz="2400">
                <a:solidFill>
                  <a:srgbClr val="3E5E5C"/>
                </a:solidFill>
                <a:latin typeface="Calibri"/>
              </a:defRPr>
            </a:pPr>
            <a:r>
              <a:t>That, because they defied Allah and His Apostle. And whoever defies Allah and His Apostle, Allah is indeed severe in retribution.</a:t>
            </a:r>
          </a:p>
        </p:txBody>
      </p:sp>
      <p:sp>
        <p:nvSpPr>
          <p:cNvPr id="3" name="Text Placeholder 2"/>
          <p:cNvSpPr>
            <a:spLocks noGrp="1"/>
          </p:cNvSpPr>
          <p:nvPr>
            <p:ph type="body" sz="quarter" idx="11"/>
          </p:nvPr>
        </p:nvSpPr>
        <p:spPr/>
        <p:txBody>
          <a:bodyPr/>
          <a:lstStyle/>
          <a:p>
            <a:r>
              <a:t>Al-Anfal 8:13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ذَٰلِكُمْ فَذُوقُوهُ وَأَنَّ لِلْكَـٰفِرِينَ عَذَابَ ٱلنَّارِ</a:t>
            </a:r>
          </a:p>
          <a:p>
            <a:pPr>
              <a:lnSpc>
                <a:spcPct val="100000"/>
              </a:lnSpc>
              <a:defRPr sz="2400">
                <a:solidFill>
                  <a:srgbClr val="3E5E5C"/>
                </a:solidFill>
                <a:latin typeface="Calibri"/>
              </a:defRPr>
            </a:pPr>
            <a:r>
              <a:t>‘Taste this, and [know] that for the faithless is the punishment of the Fire.’</a:t>
            </a:r>
          </a:p>
        </p:txBody>
      </p:sp>
      <p:sp>
        <p:nvSpPr>
          <p:cNvPr id="3" name="Text Placeholder 2"/>
          <p:cNvSpPr>
            <a:spLocks noGrp="1"/>
          </p:cNvSpPr>
          <p:nvPr>
            <p:ph type="body" sz="quarter" idx="11"/>
          </p:nvPr>
        </p:nvSpPr>
        <p:spPr/>
        <p:txBody>
          <a:bodyPr/>
          <a:lstStyle/>
          <a:p>
            <a:r>
              <a:t>Al-Anfal 8:14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إِذَا لَقِيتُمُ ٱلَّذِينَ كَفَرُوا۟ زَحْفًا فَلَا تُوَلُّوهُمُ ٱلْأَدْبَارَ</a:t>
            </a:r>
          </a:p>
          <a:p>
            <a:pPr>
              <a:lnSpc>
                <a:spcPct val="100000"/>
              </a:lnSpc>
              <a:defRPr sz="2400">
                <a:solidFill>
                  <a:srgbClr val="3E5E5C"/>
                </a:solidFill>
                <a:latin typeface="Calibri"/>
              </a:defRPr>
            </a:pPr>
            <a:r>
              <a:t>O you who have faith! When you encounter the faithless advancing [for battle], do not turn your backs [to flee] from them.</a:t>
            </a:r>
          </a:p>
        </p:txBody>
      </p:sp>
      <p:sp>
        <p:nvSpPr>
          <p:cNvPr id="3" name="Text Placeholder 2"/>
          <p:cNvSpPr>
            <a:spLocks noGrp="1"/>
          </p:cNvSpPr>
          <p:nvPr>
            <p:ph type="body" sz="quarter" idx="11"/>
          </p:nvPr>
        </p:nvSpPr>
        <p:spPr/>
        <p:txBody>
          <a:bodyPr/>
          <a:lstStyle/>
          <a:p>
            <a:r>
              <a:t>Al-Anfal 8:15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يُوَلِّهِمْ يَوْمَئِذٍ دُبُرَهُۥٓ إِلَّا مُتَحَرِّفًا لِّقِتَالٍ أَوْ مُتَحَيِّزًا إِلَىٰ فِئَةٍ فَقَدْ بَآءَ بِغَضَبٍ مِّنَ ٱللَّهِ وَمَأْوَىٰهُ جَهَنَّمُ ۖ وَبِئْسَ ٱلْمَصِيرُ</a:t>
            </a:r>
          </a:p>
          <a:p>
            <a:pPr>
              <a:lnSpc>
                <a:spcPct val="100000"/>
              </a:lnSpc>
              <a:defRPr sz="2400">
                <a:solidFill>
                  <a:srgbClr val="3E5E5C"/>
                </a:solidFill>
                <a:latin typeface="Calibri"/>
              </a:defRPr>
            </a:pPr>
            <a:r>
              <a:t>Whoever turns his back [to flee] from them that day—unless [he is] diverting to fight or retiring towards another troop—shall certainly earn Allah’s wrath, and his refuge shall be hell, an evil destination.</a:t>
            </a:r>
          </a:p>
        </p:txBody>
      </p:sp>
      <p:sp>
        <p:nvSpPr>
          <p:cNvPr id="3" name="Text Placeholder 2"/>
          <p:cNvSpPr>
            <a:spLocks noGrp="1"/>
          </p:cNvSpPr>
          <p:nvPr>
            <p:ph type="body" sz="quarter" idx="11"/>
          </p:nvPr>
        </p:nvSpPr>
        <p:spPr/>
        <p:txBody>
          <a:bodyPr/>
          <a:lstStyle/>
          <a:p>
            <a:r>
              <a:t>Al-Anfal 8:16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 تَقْتُلُوهُمْ وَلَـٰكِنَّ ٱللَّهَ قَتَلَهُمْ ۚ وَمَا رَمَيْتَ إِذْ رَمَيْتَ وَلَـٰكِنَّ ٱللَّهَ رَمَىٰ ۚ وَلِيُبْلِىَ ٱلْمُؤْمِنِينَ مِنْهُ بَلَآءً حَسَنًا ۚ إِنَّ ٱللَّهَ سَمِيعٌ عَلِيمٌ</a:t>
            </a:r>
          </a:p>
          <a:p>
            <a:pPr>
              <a:lnSpc>
                <a:spcPct val="100000"/>
              </a:lnSpc>
              <a:defRPr sz="2400">
                <a:solidFill>
                  <a:srgbClr val="3E5E5C"/>
                </a:solidFill>
                <a:latin typeface="Calibri"/>
              </a:defRPr>
            </a:pPr>
            <a:r>
              <a:t>You did not kill them; rather, it was Allah who killed them; and you did not throw when you threw, rather, it was Allah who threw, that He might test the faithful with a good test from Himself. Indeed Allah is all-hearing, all-knowing.</a:t>
            </a:r>
          </a:p>
        </p:txBody>
      </p:sp>
      <p:sp>
        <p:nvSpPr>
          <p:cNvPr id="3" name="Text Placeholder 2"/>
          <p:cNvSpPr>
            <a:spLocks noGrp="1"/>
          </p:cNvSpPr>
          <p:nvPr>
            <p:ph type="body" sz="quarter" idx="11"/>
          </p:nvPr>
        </p:nvSpPr>
        <p:spPr/>
        <p:txBody>
          <a:bodyPr/>
          <a:lstStyle/>
          <a:p>
            <a:r>
              <a:t>Al-Anfal 8:17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Al-Anfal 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ذَٰلِكُمْ وَأَنَّ ٱللَّهَ مُوهِنُ كَيْدِ ٱلْكَـٰفِرِينَ</a:t>
            </a:r>
          </a:p>
          <a:p>
            <a:pPr>
              <a:lnSpc>
                <a:spcPct val="100000"/>
              </a:lnSpc>
              <a:defRPr sz="2400">
                <a:solidFill>
                  <a:srgbClr val="3E5E5C"/>
                </a:solidFill>
                <a:latin typeface="Calibri"/>
              </a:defRPr>
            </a:pPr>
            <a:r>
              <a:t>Such is the case, and [know] that Allah undermines the stratagems of the faithless.</a:t>
            </a:r>
          </a:p>
        </p:txBody>
      </p:sp>
      <p:sp>
        <p:nvSpPr>
          <p:cNvPr id="3" name="Text Placeholder 2"/>
          <p:cNvSpPr>
            <a:spLocks noGrp="1"/>
          </p:cNvSpPr>
          <p:nvPr>
            <p:ph type="body" sz="quarter" idx="11"/>
          </p:nvPr>
        </p:nvSpPr>
        <p:spPr/>
        <p:txBody>
          <a:bodyPr/>
          <a:lstStyle/>
          <a:p>
            <a:r>
              <a:t>Al-Anfal 8:18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إِن تَسْتَفْتِحُوا۟ فَقَدْ جَآءَكُمُ ٱلْفَتْحُ ۖ وَإِن تَنتَهُوا۟ فَهُوَ خَيْرٌ لَّكُمْ ۖ وَإِن تَعُودُوا۟ نَعُدْ وَلَن تُغْنِىَ عَنكُمْ فِئَتُكُمْ شَيْـًٔا وَلَوْ كَثُرَتْ وَأَنَّ ٱللَّهَ مَعَ ٱلْمُؤْمِنِينَ</a:t>
            </a:r>
          </a:p>
          <a:p>
            <a:pPr>
              <a:lnSpc>
                <a:spcPct val="100000"/>
              </a:lnSpc>
              <a:defRPr sz="2400">
                <a:solidFill>
                  <a:srgbClr val="3E5E5C"/>
                </a:solidFill>
                <a:latin typeface="Calibri"/>
              </a:defRPr>
            </a:pPr>
            <a:r>
              <a:t>If you sought a verdict, the verdict has certainly come to you; and if you cease [your belligerence against the Prophet and his followers], it is better for you, but if you resume, We [too] shall return and your troops will never avail you though they should be ever so many, and [know] that Allah is with the faithful.</a:t>
            </a:r>
          </a:p>
        </p:txBody>
      </p:sp>
      <p:sp>
        <p:nvSpPr>
          <p:cNvPr id="3" name="Text Placeholder 2"/>
          <p:cNvSpPr>
            <a:spLocks noGrp="1"/>
          </p:cNvSpPr>
          <p:nvPr>
            <p:ph type="body" sz="quarter" idx="11"/>
          </p:nvPr>
        </p:nvSpPr>
        <p:spPr/>
        <p:txBody>
          <a:bodyPr/>
          <a:lstStyle/>
          <a:p>
            <a:r>
              <a:t>Al-Anfal 8:19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أَطِيعُوا۟ ٱللَّهَ وَرَسُولَهُۥ وَلَا تَوَلَّوْا۟ عَنْهُ وَأَنتُمْ تَسْمَعُونَ</a:t>
            </a:r>
          </a:p>
          <a:p>
            <a:pPr>
              <a:lnSpc>
                <a:spcPct val="100000"/>
              </a:lnSpc>
              <a:defRPr sz="2400">
                <a:solidFill>
                  <a:srgbClr val="3E5E5C"/>
                </a:solidFill>
                <a:latin typeface="Calibri"/>
              </a:defRPr>
            </a:pPr>
            <a:r>
              <a:t>O you who have faith! Obey Allah and His Apostle, and do not turn away from him while you hear [him].</a:t>
            </a:r>
          </a:p>
        </p:txBody>
      </p:sp>
      <p:sp>
        <p:nvSpPr>
          <p:cNvPr id="3" name="Text Placeholder 2"/>
          <p:cNvSpPr>
            <a:spLocks noGrp="1"/>
          </p:cNvSpPr>
          <p:nvPr>
            <p:ph type="body" sz="quarter" idx="11"/>
          </p:nvPr>
        </p:nvSpPr>
        <p:spPr/>
        <p:txBody>
          <a:bodyPr/>
          <a:lstStyle/>
          <a:p>
            <a:r>
              <a:t>Al-Anfal 8:20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تَكُونُوا۟ كَٱلَّذِينَ قَالُوا۟ سَمِعْنَا وَهُمْ لَا يَسْمَعُونَ</a:t>
            </a:r>
          </a:p>
          <a:p>
            <a:pPr>
              <a:lnSpc>
                <a:spcPct val="100000"/>
              </a:lnSpc>
              <a:defRPr sz="2400">
                <a:solidFill>
                  <a:srgbClr val="3E5E5C"/>
                </a:solidFill>
                <a:latin typeface="Calibri"/>
              </a:defRPr>
            </a:pPr>
            <a:r>
              <a:t>Do not be like those who say, ‘We hear,’ though they do not hear.</a:t>
            </a:r>
          </a:p>
        </p:txBody>
      </p:sp>
      <p:sp>
        <p:nvSpPr>
          <p:cNvPr id="3" name="Text Placeholder 2"/>
          <p:cNvSpPr>
            <a:spLocks noGrp="1"/>
          </p:cNvSpPr>
          <p:nvPr>
            <p:ph type="body" sz="quarter" idx="11"/>
          </p:nvPr>
        </p:nvSpPr>
        <p:spPr/>
        <p:txBody>
          <a:bodyPr/>
          <a:lstStyle/>
          <a:p>
            <a:r>
              <a:t>Al-Anfal 8:21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شَرَّ ٱلدَّوَآبِّ عِندَ ٱللَّهِ ٱلصُّمُّ ٱلْبُكْمُ ٱلَّذِينَ لَا يَعْقِلُونَ</a:t>
            </a:r>
          </a:p>
          <a:p>
            <a:pPr>
              <a:lnSpc>
                <a:spcPct val="100000"/>
              </a:lnSpc>
              <a:defRPr sz="2400">
                <a:solidFill>
                  <a:srgbClr val="3E5E5C"/>
                </a:solidFill>
                <a:latin typeface="Calibri"/>
              </a:defRPr>
            </a:pPr>
            <a:r>
              <a:t>Indeed the worst of beasts in Allah’s sight are the deaf and dumb who do not exercise their reason.</a:t>
            </a:r>
          </a:p>
        </p:txBody>
      </p:sp>
      <p:sp>
        <p:nvSpPr>
          <p:cNvPr id="3" name="Text Placeholder 2"/>
          <p:cNvSpPr>
            <a:spLocks noGrp="1"/>
          </p:cNvSpPr>
          <p:nvPr>
            <p:ph type="body" sz="quarter" idx="11"/>
          </p:nvPr>
        </p:nvSpPr>
        <p:spPr/>
        <p:txBody>
          <a:bodyPr/>
          <a:lstStyle/>
          <a:p>
            <a:r>
              <a:t>Al-Anfal 8:22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عَلِمَ ٱللَّهُ فِيهِمْ خَيْرًا لَّأَسْمَعَهُمْ ۖ وَلَوْ أَسْمَعَهُمْ لَتَوَلَّوا۟ وَّهُم مُّعْرِضُونَ</a:t>
            </a:r>
          </a:p>
          <a:p>
            <a:pPr>
              <a:lnSpc>
                <a:spcPct val="100000"/>
              </a:lnSpc>
              <a:defRPr sz="2400">
                <a:solidFill>
                  <a:srgbClr val="3E5E5C"/>
                </a:solidFill>
                <a:latin typeface="Calibri"/>
              </a:defRPr>
            </a:pPr>
            <a:r>
              <a:t>Had Allah known any good in them, He would have surely made them hear, and were He to make them hear, surely they would turn away, being disregardful.</a:t>
            </a:r>
          </a:p>
        </p:txBody>
      </p:sp>
      <p:sp>
        <p:nvSpPr>
          <p:cNvPr id="3" name="Text Placeholder 2"/>
          <p:cNvSpPr>
            <a:spLocks noGrp="1"/>
          </p:cNvSpPr>
          <p:nvPr>
            <p:ph type="body" sz="quarter" idx="11"/>
          </p:nvPr>
        </p:nvSpPr>
        <p:spPr/>
        <p:txBody>
          <a:bodyPr/>
          <a:lstStyle/>
          <a:p>
            <a:r>
              <a:t>Al-Anfal 8:23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ٱسْتَجِيبُوا۟ لِلَّهِ وَلِلرَّسُولِ إِذَا دَعَاكُمْ لِمَا يُحْيِيكُمْ ۖ وَٱعْلَمُوٓا۟ أَنَّ ٱللَّهَ يَحُولُ بَيْنَ ٱلْمَرْءِ وَقَلْبِهِۦ وَأَنَّهُۥٓ إِلَيْهِ تُحْشَرُونَ</a:t>
            </a:r>
          </a:p>
          <a:p>
            <a:pPr>
              <a:lnSpc>
                <a:spcPct val="100000"/>
              </a:lnSpc>
              <a:defRPr sz="2400">
                <a:solidFill>
                  <a:srgbClr val="3E5E5C"/>
                </a:solidFill>
                <a:latin typeface="Calibri"/>
              </a:defRPr>
            </a:pPr>
            <a:r>
              <a:t>O you who have faith! Answer Allah and the Apostle when he summons you to that which will give you life. Know that Allah intervenes between a man and his heart and that toward Him you will be mustered.</a:t>
            </a:r>
          </a:p>
        </p:txBody>
      </p:sp>
      <p:sp>
        <p:nvSpPr>
          <p:cNvPr id="3" name="Text Placeholder 2"/>
          <p:cNvSpPr>
            <a:spLocks noGrp="1"/>
          </p:cNvSpPr>
          <p:nvPr>
            <p:ph type="body" sz="quarter" idx="11"/>
          </p:nvPr>
        </p:nvSpPr>
        <p:spPr/>
        <p:txBody>
          <a:bodyPr/>
          <a:lstStyle/>
          <a:p>
            <a:r>
              <a:t>Al-Anfal 8:24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وَٱتَّقُوا۟ فِتْنَةً لَّا تُصِيبَنَّ ٱلَّذِينَ ظَلَمُوا۟ مِنكُمْ خَآصَّةً ۖ وَٱعْلَمُوٓا۟ أَنَّ ٱللَّهَ شَدِيدُ ٱلْعِقَابِ</a:t>
            </a:r>
          </a:p>
          <a:p>
            <a:pPr>
              <a:lnSpc>
                <a:spcPct val="100000"/>
              </a:lnSpc>
              <a:defRPr sz="2400">
                <a:solidFill>
                  <a:srgbClr val="3E5E5C"/>
                </a:solidFill>
                <a:latin typeface="Calibri"/>
              </a:defRPr>
            </a:pPr>
            <a:r>
              <a:t>And beware of a punishment, which shall not visit the wrongdoers among you exclusively, and know that Allah is severe in retribution.</a:t>
            </a:r>
          </a:p>
        </p:txBody>
      </p:sp>
      <p:sp>
        <p:nvSpPr>
          <p:cNvPr id="3" name="Text Placeholder 2"/>
          <p:cNvSpPr>
            <a:spLocks noGrp="1"/>
          </p:cNvSpPr>
          <p:nvPr>
            <p:ph type="body" sz="quarter" idx="11"/>
          </p:nvPr>
        </p:nvSpPr>
        <p:spPr/>
        <p:txBody>
          <a:bodyPr/>
          <a:lstStyle/>
          <a:p>
            <a:r>
              <a:t>Al-Anfal 8:25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وَٱذْكُرُوٓا۟ إِذْ أَنتُمْ قَلِيلٌ مُّسْتَضْعَفُونَ فِى ٱلْأَرْضِ تَخَافُونَ أَن يَتَخَطَّفَكُمُ ٱلنَّاسُ فَـَٔاوَىٰكُمْ وَأَيَّدَكُم بِنَصْرِهِۦ وَرَزَقَكُم مِّنَ ٱلطَّيِّبَـٰتِ لَعَلَّكُمْ تَشْكُرُونَ</a:t>
            </a:r>
          </a:p>
          <a:p>
            <a:pPr>
              <a:lnSpc>
                <a:spcPct val="100000"/>
              </a:lnSpc>
              <a:defRPr sz="2400">
                <a:solidFill>
                  <a:srgbClr val="3E5E5C"/>
                </a:solidFill>
                <a:latin typeface="Calibri"/>
              </a:defRPr>
            </a:pPr>
            <a:r>
              <a:t>Remember when you were few, abased in the land, and feared lest the people should despoil you, and He gave you refuge, and strengthened you with His help, and provided you with all the good things so that you may give thanks.</a:t>
            </a:r>
          </a:p>
        </p:txBody>
      </p:sp>
      <p:sp>
        <p:nvSpPr>
          <p:cNvPr id="3" name="Text Placeholder 2"/>
          <p:cNvSpPr>
            <a:spLocks noGrp="1"/>
          </p:cNvSpPr>
          <p:nvPr>
            <p:ph type="body" sz="quarter" idx="11"/>
          </p:nvPr>
        </p:nvSpPr>
        <p:spPr/>
        <p:txBody>
          <a:bodyPr/>
          <a:lstStyle/>
          <a:p>
            <a:r>
              <a:t>Al-Anfal 8:26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لَا تَخُونُوا۟ ٱللَّهَ وَٱلرَّسُولَ وَتَخُونُوٓا۟ أَمَـٰنَـٰتِكُمْ وَأَنتُمْ تَعْلَمُونَ</a:t>
            </a:r>
          </a:p>
          <a:p>
            <a:pPr>
              <a:lnSpc>
                <a:spcPct val="100000"/>
              </a:lnSpc>
              <a:defRPr sz="2400">
                <a:solidFill>
                  <a:srgbClr val="3E5E5C"/>
                </a:solidFill>
                <a:latin typeface="Calibri"/>
              </a:defRPr>
            </a:pPr>
            <a:r>
              <a:t>O you who have faith! Do not betray Allah and the Apostle, and do not betray your trusts knowingly.</a:t>
            </a:r>
          </a:p>
        </p:txBody>
      </p:sp>
      <p:sp>
        <p:nvSpPr>
          <p:cNvPr id="3" name="Text Placeholder 2"/>
          <p:cNvSpPr>
            <a:spLocks noGrp="1"/>
          </p:cNvSpPr>
          <p:nvPr>
            <p:ph type="body" sz="quarter" idx="11"/>
          </p:nvPr>
        </p:nvSpPr>
        <p:spPr/>
        <p:txBody>
          <a:bodyPr/>
          <a:lstStyle/>
          <a:p>
            <a:r>
              <a:t>Al-Anfal 8:27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يَسْـَٔلُونَكَ عَنِ ٱلْأَنفَالِ ۖ قُلِ ٱلْأَنفَالُ لِلَّهِ وَٱلرَّسُولِ ۖ فَٱتَّقُوا۟ ٱللَّهَ وَأَصْلِحُوا۟ ذَاتَ بَيْنِكُمْ ۖ وَأَطِيعُوا۟ ٱللَّهَ وَرَسُولَهُۥٓ إِن كُنتُم مُّؤْمِنِينَ</a:t>
            </a:r>
          </a:p>
          <a:p>
            <a:pPr>
              <a:lnSpc>
                <a:spcPct val="100000"/>
              </a:lnSpc>
              <a:defRPr sz="2400">
                <a:solidFill>
                  <a:srgbClr val="3E5E5C"/>
                </a:solidFill>
                <a:latin typeface="Calibri"/>
              </a:defRPr>
            </a:pPr>
            <a:r>
              <a:t>They ask you concerning the anfaal. Say, ‘The anfaal belong to Allah and the Apostle.’ So be wary of Allah and settle your differences, and obey Allah and His Apostle, should you be faithful.</a:t>
            </a:r>
          </a:p>
        </p:txBody>
      </p:sp>
      <p:sp>
        <p:nvSpPr>
          <p:cNvPr id="3" name="Text Placeholder 2"/>
          <p:cNvSpPr>
            <a:spLocks noGrp="1"/>
          </p:cNvSpPr>
          <p:nvPr>
            <p:ph type="body" sz="quarter" idx="11"/>
          </p:nvPr>
        </p:nvSpPr>
        <p:spPr/>
        <p:txBody>
          <a:bodyPr/>
          <a:lstStyle/>
          <a:p>
            <a:r>
              <a:t>Al-Anfal 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وَٱعْلَمُوٓا۟ أَنَّمَآ أَمْوَٰلُكُمْ وَأَوْلَـٰدُكُمْ فِتْنَةٌ وَأَنَّ ٱللَّهَ عِندَهُۥٓ أَجْرٌ عَظِيمٌ</a:t>
            </a:r>
          </a:p>
          <a:p>
            <a:pPr>
              <a:lnSpc>
                <a:spcPct val="100000"/>
              </a:lnSpc>
              <a:defRPr sz="2400">
                <a:solidFill>
                  <a:srgbClr val="3E5E5C"/>
                </a:solidFill>
                <a:latin typeface="Calibri"/>
              </a:defRPr>
            </a:pPr>
            <a:r>
              <a:t>Know that your possessions and children are only a test, and that Allah—with Him is a great reward.</a:t>
            </a:r>
          </a:p>
        </p:txBody>
      </p:sp>
      <p:sp>
        <p:nvSpPr>
          <p:cNvPr id="3" name="Text Placeholder 2"/>
          <p:cNvSpPr>
            <a:spLocks noGrp="1"/>
          </p:cNvSpPr>
          <p:nvPr>
            <p:ph type="body" sz="quarter" idx="11"/>
          </p:nvPr>
        </p:nvSpPr>
        <p:spPr/>
        <p:txBody>
          <a:bodyPr/>
          <a:lstStyle/>
          <a:p>
            <a:r>
              <a:t>Al-Anfal 8:28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إِن تَتَّقُوا۟ ٱللَّهَ يَجْعَل لَّكُمْ فُرْقَانًا وَيُكَفِّرْ عَنكُمْ سَيِّـَٔاتِكُمْ وَيَغْفِرْ لَكُمْ ۗ وَٱللَّهُ ذُو ٱلْفَضْلِ ٱلْعَظِيمِ</a:t>
            </a:r>
          </a:p>
          <a:p>
            <a:pPr>
              <a:lnSpc>
                <a:spcPct val="100000"/>
              </a:lnSpc>
              <a:defRPr sz="2400">
                <a:solidFill>
                  <a:srgbClr val="3E5E5C"/>
                </a:solidFill>
                <a:latin typeface="Calibri"/>
              </a:defRPr>
            </a:pPr>
            <a:r>
              <a:t>O you who have faith! If you are wary of Allah, He shall appoint a criterion for you, and absolve you of your misdeeds, and forgive you, for Allah is dispenser of a great grace.</a:t>
            </a:r>
          </a:p>
        </p:txBody>
      </p:sp>
      <p:sp>
        <p:nvSpPr>
          <p:cNvPr id="3" name="Text Placeholder 2"/>
          <p:cNvSpPr>
            <a:spLocks noGrp="1"/>
          </p:cNvSpPr>
          <p:nvPr>
            <p:ph type="body" sz="quarter" idx="11"/>
          </p:nvPr>
        </p:nvSpPr>
        <p:spPr/>
        <p:txBody>
          <a:bodyPr/>
          <a:lstStyle/>
          <a:p>
            <a:r>
              <a:t>Al-Anfal 8:29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يَمْكُرُ بِكَ ٱلَّذِينَ كَفَرُوا۟ لِيُثْبِتُوكَ أَوْ يَقْتُلُوكَ أَوْ يُخْرِجُوكَ ۚ وَيَمْكُرُونَ وَيَمْكُرُ ٱللَّهُ ۖ وَٱللَّهُ خَيْرُ ٱلْمَـٰكِرِينَ</a:t>
            </a:r>
          </a:p>
          <a:p>
            <a:pPr>
              <a:lnSpc>
                <a:spcPct val="100000"/>
              </a:lnSpc>
              <a:defRPr sz="2400">
                <a:solidFill>
                  <a:srgbClr val="3E5E5C"/>
                </a:solidFill>
                <a:latin typeface="Calibri"/>
              </a:defRPr>
            </a:pPr>
            <a:r>
              <a:t>When the faithless plotted against you to take you captive, or to kill or expel you—they plotted and Allah devised, and Allah is the best of devisers.</a:t>
            </a:r>
          </a:p>
        </p:txBody>
      </p:sp>
      <p:sp>
        <p:nvSpPr>
          <p:cNvPr id="3" name="Text Placeholder 2"/>
          <p:cNvSpPr>
            <a:spLocks noGrp="1"/>
          </p:cNvSpPr>
          <p:nvPr>
            <p:ph type="body" sz="quarter" idx="11"/>
          </p:nvPr>
        </p:nvSpPr>
        <p:spPr/>
        <p:txBody>
          <a:bodyPr/>
          <a:lstStyle/>
          <a:p>
            <a:r>
              <a:t>Al-Anfal 8:30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تُتْلَىٰ عَلَيْهِمْ ءَايَـٰتُنَا قَالُوا۟ قَدْ سَمِعْنَا لَوْ نَشَآءُ لَقُلْنَا مِثْلَ هَـٰذَآ ۙ إِنْ هَـٰذَآ إِلَّآ أَسَـٰطِيرُ ٱلْأَوَّلِينَ</a:t>
            </a:r>
          </a:p>
          <a:p>
            <a:pPr>
              <a:lnSpc>
                <a:spcPct val="100000"/>
              </a:lnSpc>
              <a:defRPr sz="2400">
                <a:solidFill>
                  <a:srgbClr val="3E5E5C"/>
                </a:solidFill>
                <a:latin typeface="Calibri"/>
              </a:defRPr>
            </a:pPr>
            <a:r>
              <a:t>When Our signs are recited to them, they say, ‘We have heard already. If we want, we [too] can say like this. These are nothing but myths of the ancients.’</a:t>
            </a:r>
          </a:p>
        </p:txBody>
      </p:sp>
      <p:sp>
        <p:nvSpPr>
          <p:cNvPr id="3" name="Text Placeholder 2"/>
          <p:cNvSpPr>
            <a:spLocks noGrp="1"/>
          </p:cNvSpPr>
          <p:nvPr>
            <p:ph type="body" sz="quarter" idx="11"/>
          </p:nvPr>
        </p:nvSpPr>
        <p:spPr/>
        <p:txBody>
          <a:bodyPr/>
          <a:lstStyle/>
          <a:p>
            <a:r>
              <a:t>Al-Anfal 8:31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قَالُوا۟ ٱللَّهُمَّ إِن كَانَ هَـٰذَا هُوَ ٱلْحَقَّ مِنْ عِندِكَ فَأَمْطِرْ عَلَيْنَا حِجَارَةً مِّنَ ٱلسَّمَآءِ أَوِ ٱئْتِنَا بِعَذَابٍ أَلِيمٍ</a:t>
            </a:r>
          </a:p>
          <a:p>
            <a:pPr>
              <a:lnSpc>
                <a:spcPct val="100000"/>
              </a:lnSpc>
              <a:defRPr sz="2400">
                <a:solidFill>
                  <a:srgbClr val="3E5E5C"/>
                </a:solidFill>
                <a:latin typeface="Calibri"/>
              </a:defRPr>
            </a:pPr>
            <a:r>
              <a:t>And when they said, ‘O Allah, if this be the truth from You, rain down upon us stones from the sky, or bring us a painful punishment.’</a:t>
            </a:r>
          </a:p>
        </p:txBody>
      </p:sp>
      <p:sp>
        <p:nvSpPr>
          <p:cNvPr id="3" name="Text Placeholder 2"/>
          <p:cNvSpPr>
            <a:spLocks noGrp="1"/>
          </p:cNvSpPr>
          <p:nvPr>
            <p:ph type="body" sz="quarter" idx="11"/>
          </p:nvPr>
        </p:nvSpPr>
        <p:spPr/>
        <p:txBody>
          <a:bodyPr/>
          <a:lstStyle/>
          <a:p>
            <a:r>
              <a:t>Al-Anfal 8:32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كَانَ ٱللَّهُ لِيُعَذِّبَهُمْ وَأَنتَ فِيهِمْ ۚ وَمَا كَانَ ٱللَّهُ مُعَذِّبَهُمْ وَهُمْ يَسْتَغْفِرُونَ</a:t>
            </a:r>
          </a:p>
          <a:p>
            <a:pPr>
              <a:lnSpc>
                <a:spcPct val="100000"/>
              </a:lnSpc>
              <a:defRPr sz="2400">
                <a:solidFill>
                  <a:srgbClr val="3E5E5C"/>
                </a:solidFill>
                <a:latin typeface="Calibri"/>
              </a:defRPr>
            </a:pPr>
            <a:r>
              <a:t>But Allah will not punish them while you are in their midst, nor will Allah punish them while they plead for forgiveness.</a:t>
            </a:r>
          </a:p>
        </p:txBody>
      </p:sp>
      <p:sp>
        <p:nvSpPr>
          <p:cNvPr id="3" name="Text Placeholder 2"/>
          <p:cNvSpPr>
            <a:spLocks noGrp="1"/>
          </p:cNvSpPr>
          <p:nvPr>
            <p:ph type="body" sz="quarter" idx="11"/>
          </p:nvPr>
        </p:nvSpPr>
        <p:spPr/>
        <p:txBody>
          <a:bodyPr/>
          <a:lstStyle/>
          <a:p>
            <a:r>
              <a:t>Al-Anfal 8:33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لَهُمْ أَلَّا يُعَذِّبَهُمُ ٱللَّهُ وَهُمْ يَصُدُّونَ عَنِ ٱلْمَسْجِدِ ٱلْحَرَامِ وَمَا كَانُوٓا۟ أَوْلِيَآءَهُۥٓ ۚ إِنْ أَوْلِيَآؤُهُۥٓ إِلَّا ٱلْمُتَّقُونَ وَلَـٰكِنَّ أَكْثَرَهُمْ لَا يَعْلَمُونَ</a:t>
            </a:r>
          </a:p>
          <a:p>
            <a:pPr>
              <a:lnSpc>
                <a:spcPct val="100000"/>
              </a:lnSpc>
              <a:defRPr sz="2400">
                <a:solidFill>
                  <a:srgbClr val="3E5E5C"/>
                </a:solidFill>
                <a:latin typeface="Calibri"/>
              </a:defRPr>
            </a:pPr>
            <a:r>
              <a:t>What [excuse] have they that Allah should not punish them, when they bar [the faithful] from the Holy Mosque, and they are not its custodians? Its custodians are only the Godwary, but most of them do not know.</a:t>
            </a:r>
          </a:p>
        </p:txBody>
      </p:sp>
      <p:sp>
        <p:nvSpPr>
          <p:cNvPr id="3" name="Text Placeholder 2"/>
          <p:cNvSpPr>
            <a:spLocks noGrp="1"/>
          </p:cNvSpPr>
          <p:nvPr>
            <p:ph type="body" sz="quarter" idx="11"/>
          </p:nvPr>
        </p:nvSpPr>
        <p:spPr/>
        <p:txBody>
          <a:bodyPr/>
          <a:lstStyle/>
          <a:p>
            <a:r>
              <a:t>Al-Anfal 8:34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كَانَ صَلَاتُهُمْ عِندَ ٱلْبَيْتِ إِلَّا مُكَآءً وَتَصْدِيَةً ۚ فَذُوقُوا۟ ٱلْعَذَابَ بِمَا كُنتُمْ تَكْفُرُونَ</a:t>
            </a:r>
          </a:p>
          <a:p>
            <a:pPr>
              <a:lnSpc>
                <a:spcPct val="100000"/>
              </a:lnSpc>
              <a:defRPr sz="2400">
                <a:solidFill>
                  <a:srgbClr val="3E5E5C"/>
                </a:solidFill>
                <a:latin typeface="Calibri"/>
              </a:defRPr>
            </a:pPr>
            <a:r>
              <a:t>Their prayer at the House is nothing but whistling and clapping. So taste the punishment because of what you used to defy.</a:t>
            </a:r>
          </a:p>
        </p:txBody>
      </p:sp>
      <p:sp>
        <p:nvSpPr>
          <p:cNvPr id="3" name="Text Placeholder 2"/>
          <p:cNvSpPr>
            <a:spLocks noGrp="1"/>
          </p:cNvSpPr>
          <p:nvPr>
            <p:ph type="body" sz="quarter" idx="11"/>
          </p:nvPr>
        </p:nvSpPr>
        <p:spPr/>
        <p:txBody>
          <a:bodyPr/>
          <a:lstStyle/>
          <a:p>
            <a:r>
              <a:t>Al-Anfal 8:35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إِنَّ ٱلَّذِينَ كَفَرُوا۟ يُنفِقُونَ أَمْوَٰلَهُمْ لِيَصُدُّوا۟ عَن سَبِيلِ ٱللَّهِ ۚ فَسَيُنفِقُونَهَا ثُمَّ تَكُونُ عَلَيْهِمْ حَسْرَةً ثُمَّ يُغْلَبُونَ ۗ وَٱلَّذِينَ كَفَرُوٓا۟ إِلَىٰ جَهَنَّمَ يُحْشَرُونَ</a:t>
            </a:r>
          </a:p>
          <a:p>
            <a:pPr>
              <a:lnSpc>
                <a:spcPct val="100000"/>
              </a:lnSpc>
              <a:defRPr sz="2400">
                <a:solidFill>
                  <a:srgbClr val="3E5E5C"/>
                </a:solidFill>
                <a:latin typeface="Calibri"/>
              </a:defRPr>
            </a:pPr>
            <a:r>
              <a:t>Indeed the faithless spend their wealth to bar from the way of Allah. Soon they will have spent it, then it will be a cause of regret to them, then they will be overcome, and the faithless will be gathered toward Hell,</a:t>
            </a:r>
          </a:p>
        </p:txBody>
      </p:sp>
      <p:sp>
        <p:nvSpPr>
          <p:cNvPr id="3" name="Text Placeholder 2"/>
          <p:cNvSpPr>
            <a:spLocks noGrp="1"/>
          </p:cNvSpPr>
          <p:nvPr>
            <p:ph type="body" sz="quarter" idx="11"/>
          </p:nvPr>
        </p:nvSpPr>
        <p:spPr/>
        <p:txBody>
          <a:bodyPr/>
          <a:lstStyle/>
          <a:p>
            <a:r>
              <a:t>Al-Anfal 8:36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لِيَمِيزَ ٱللَّهُ ٱلْخَبِيثَ مِنَ ٱلطَّيِّبِ وَيَجْعَلَ ٱلْخَبِيثَ بَعْضَهُۥ عَلَىٰ بَعْضٍ فَيَرْكُمَهُۥ جَمِيعًا فَيَجْعَلَهُۥ فِى جَهَنَّمَ ۚ أُو۟لَـٰٓئِكَ هُمُ ٱلْخَـٰسِرُونَ</a:t>
            </a:r>
          </a:p>
          <a:p>
            <a:pPr>
              <a:lnSpc>
                <a:spcPct val="100000"/>
              </a:lnSpc>
              <a:defRPr sz="2400">
                <a:solidFill>
                  <a:srgbClr val="3E5E5C"/>
                </a:solidFill>
                <a:latin typeface="Calibri"/>
              </a:defRPr>
            </a:pPr>
            <a:r>
              <a:t>so that Allah may separate the bad ones from the good, and place the bad on one another, and pile them up together, and cast them into hell. It is they who are the losers.</a:t>
            </a:r>
          </a:p>
        </p:txBody>
      </p:sp>
      <p:sp>
        <p:nvSpPr>
          <p:cNvPr id="3" name="Text Placeholder 2"/>
          <p:cNvSpPr>
            <a:spLocks noGrp="1"/>
          </p:cNvSpPr>
          <p:nvPr>
            <p:ph type="body" sz="quarter" idx="11"/>
          </p:nvPr>
        </p:nvSpPr>
        <p:spPr/>
        <p:txBody>
          <a:bodyPr/>
          <a:lstStyle/>
          <a:p>
            <a:r>
              <a:t>Al-Anfal 8:37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إِنَّمَا ٱلْمُؤْمِنُونَ ٱلَّذِينَ إِذَا ذُكِرَ ٱللَّهُ وَجِلَتْ قُلُوبُهُمْ وَإِذَا تُلِيَتْ عَلَيْهِمْ ءَايَـٰتُهُۥ زَادَتْهُمْ إِيمَـٰنًا وَعَلَىٰ رَبِّهِمْ يَتَوَكَّلُونَ</a:t>
            </a:r>
          </a:p>
          <a:p>
            <a:pPr>
              <a:lnSpc>
                <a:spcPct val="100000"/>
              </a:lnSpc>
              <a:defRPr sz="2400">
                <a:solidFill>
                  <a:srgbClr val="3E5E5C"/>
                </a:solidFill>
                <a:latin typeface="Calibri"/>
              </a:defRPr>
            </a:pPr>
            <a:r>
              <a:t>The faithful are only those whose hearts tremble [with awe] when Allah is mentioned, and when His signs are recited to them, they increase their faith, and who put their trust in their Lord,</a:t>
            </a:r>
          </a:p>
        </p:txBody>
      </p:sp>
      <p:sp>
        <p:nvSpPr>
          <p:cNvPr id="3" name="Text Placeholder 2"/>
          <p:cNvSpPr>
            <a:spLocks noGrp="1"/>
          </p:cNvSpPr>
          <p:nvPr>
            <p:ph type="body" sz="quarter" idx="11"/>
          </p:nvPr>
        </p:nvSpPr>
        <p:spPr/>
        <p:txBody>
          <a:bodyPr/>
          <a:lstStyle/>
          <a:p>
            <a:r>
              <a:t>Al-Anfal 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لِّلَّذِينَ كَفَرُوٓا۟ إِن يَنتَهُوا۟ يُغْفَرْ لَهُم مَّا قَدْ سَلَفَ وَإِن يَعُودُوا۟ فَقَدْ مَضَتْ سُنَّتُ ٱلْأَوَّلِينَ</a:t>
            </a:r>
          </a:p>
          <a:p>
            <a:pPr>
              <a:lnSpc>
                <a:spcPct val="100000"/>
              </a:lnSpc>
              <a:defRPr sz="2400">
                <a:solidFill>
                  <a:srgbClr val="3E5E5C"/>
                </a:solidFill>
                <a:latin typeface="Calibri"/>
              </a:defRPr>
            </a:pPr>
            <a:r>
              <a:t>Say to the faithless, if they cease [their belligerence against the Muslims], what is already past shall be forgiven them. But if they resume [their hostilities], then the precedent of the predecessors has already come to pass.</a:t>
            </a:r>
          </a:p>
        </p:txBody>
      </p:sp>
      <p:sp>
        <p:nvSpPr>
          <p:cNvPr id="3" name="Text Placeholder 2"/>
          <p:cNvSpPr>
            <a:spLocks noGrp="1"/>
          </p:cNvSpPr>
          <p:nvPr>
            <p:ph type="body" sz="quarter" idx="11"/>
          </p:nvPr>
        </p:nvSpPr>
        <p:spPr/>
        <p:txBody>
          <a:bodyPr/>
          <a:lstStyle/>
          <a:p>
            <a:r>
              <a:t>Al-Anfal 8:38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وَقَـٰتِلُوهُمْ حَتَّىٰ لَا تَكُونَ فِتْنَةٌ وَيَكُونَ ٱلدِّينُ كُلُّهُۥ لِلَّهِ ۚ فَإِنِ ٱنتَهَوْا۟ فَإِنَّ ٱللَّهَ بِمَا يَعْمَلُونَ بَصِيرٌ</a:t>
            </a:r>
          </a:p>
          <a:p>
            <a:pPr>
              <a:lnSpc>
                <a:spcPct val="100000"/>
              </a:lnSpc>
              <a:defRPr sz="2400">
                <a:solidFill>
                  <a:srgbClr val="3E5E5C"/>
                </a:solidFill>
                <a:latin typeface="Calibri"/>
              </a:defRPr>
            </a:pPr>
            <a:r>
              <a:t>Fight them until persecution is no more, and religion becomes exclusively for Allah. So if they desist, Allah indeed watches what they do.</a:t>
            </a:r>
          </a:p>
        </p:txBody>
      </p:sp>
      <p:sp>
        <p:nvSpPr>
          <p:cNvPr id="3" name="Text Placeholder 2"/>
          <p:cNvSpPr>
            <a:spLocks noGrp="1"/>
          </p:cNvSpPr>
          <p:nvPr>
            <p:ph type="body" sz="quarter" idx="11"/>
          </p:nvPr>
        </p:nvSpPr>
        <p:spPr/>
        <p:txBody>
          <a:bodyPr/>
          <a:lstStyle/>
          <a:p>
            <a:r>
              <a:t>Al-Anfal 8:39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تَوَلَّوْا۟ فَٱعْلَمُوٓا۟ أَنَّ ٱللَّهَ مَوْلَىٰكُمْ ۚ نِعْمَ ٱلْمَوْلَىٰ وَنِعْمَ ٱلنَّصِيرُ</a:t>
            </a:r>
          </a:p>
          <a:p>
            <a:pPr>
              <a:lnSpc>
                <a:spcPct val="100000"/>
              </a:lnSpc>
              <a:defRPr sz="2400">
                <a:solidFill>
                  <a:srgbClr val="3E5E5C"/>
                </a:solidFill>
                <a:latin typeface="Calibri"/>
              </a:defRPr>
            </a:pPr>
            <a:r>
              <a:t>But if they turn away, then know that Allah is your master: an excellent master and an excellent helper!</a:t>
            </a:r>
          </a:p>
        </p:txBody>
      </p:sp>
      <p:sp>
        <p:nvSpPr>
          <p:cNvPr id="3" name="Text Placeholder 2"/>
          <p:cNvSpPr>
            <a:spLocks noGrp="1"/>
          </p:cNvSpPr>
          <p:nvPr>
            <p:ph type="body" sz="quarter" idx="11"/>
          </p:nvPr>
        </p:nvSpPr>
        <p:spPr/>
        <p:txBody>
          <a:bodyPr/>
          <a:lstStyle/>
          <a:p>
            <a:r>
              <a:t>Al-Anfal 8:40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وَٱعْلَمُوٓا۟ أَنَّمَا غَنِمْتُم مِّن شَىْءٍ فَأَنَّ لِلَّهِ خُمُسَهُۥ وَلِلرَّسُولِ وَلِذِى ٱلْقُرْبَىٰ وَٱلْيَتَـٰمَىٰ وَٱلْمَسَـٰكِينِ وَٱبْنِ ٱلسَّبِيلِ إِن كُنتُمْ ءَامَنتُم بِٱللَّهِ وَمَآ أَنزَلْنَا عَلَىٰ عَبْدِنَا يَوْمَ ٱلْفُرْقَانِ يَوْمَ ٱلْتَقَى ٱلْجَمْعَانِ ۗ وَٱللَّهُ عَلَىٰ كُلِّ شَىْءٍ قَدِيرٌ</a:t>
            </a:r>
          </a:p>
          <a:p>
            <a:pPr>
              <a:lnSpc>
                <a:spcPct val="100000"/>
              </a:lnSpc>
              <a:defRPr sz="2400">
                <a:solidFill>
                  <a:srgbClr val="3E5E5C"/>
                </a:solidFill>
                <a:latin typeface="Calibri"/>
              </a:defRPr>
            </a:pPr>
            <a:r>
              <a:t>Know that whatever thing you may come by, a fifth of it is for Allah and the Apostle, for the relatives and the orphans, for the needy and the traveller, if you have faith in Allah and what We sent down to Our servant on the Day of Separation, the day when the two hosts met; and Allah has power over all things.</a:t>
            </a:r>
          </a:p>
        </p:txBody>
      </p:sp>
      <p:sp>
        <p:nvSpPr>
          <p:cNvPr id="3" name="Text Placeholder 2"/>
          <p:cNvSpPr>
            <a:spLocks noGrp="1"/>
          </p:cNvSpPr>
          <p:nvPr>
            <p:ph type="body" sz="quarter" idx="11"/>
          </p:nvPr>
        </p:nvSpPr>
        <p:spPr/>
        <p:txBody>
          <a:bodyPr/>
          <a:lstStyle/>
          <a:p>
            <a:r>
              <a:t>Al-Anfal 8:41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إِذْ أَنتُم بِٱلْعُدْوَةِ ٱلدُّنْيَا وَهُم بِٱلْعُدْوَةِ ٱلْقُصْوَىٰ وَٱلرَّكْبُ أَسْفَلَ مِنكُمْ ۚ وَلَوْ تَوَاعَدتُّمْ لَٱخْتَلَفْتُمْ فِى ٱلْمِيعَـٰدِ ۙ وَلَـٰكِن لِّيَقْضِىَ ٱللَّهُ أَمْرًا كَانَ مَفْعُولًا لِّيَهْلِكَ مَنْ هَلَكَ عَنۢ بَيِّنَةٍ وَيَحْيَىٰ مَنْ حَىَّ عَنۢ بَيِّنَةٍ ۗ وَإِنَّ ٱللَّهَ لَسَمِيعٌ عَلِيمٌ</a:t>
            </a:r>
          </a:p>
          <a:p>
            <a:pPr>
              <a:lnSpc>
                <a:spcPct val="100000"/>
              </a:lnSpc>
              <a:defRPr sz="2400">
                <a:solidFill>
                  <a:srgbClr val="3E5E5C"/>
                </a:solidFill>
                <a:latin typeface="Calibri"/>
              </a:defRPr>
            </a:pPr>
            <a:r>
              <a:t>When you were on the nearer side, and they on the farther side, while the caravan was below you, and had you agreed together on an encounter, you would have certainly failed to keep the tryst, but in order that Allah may carry through a matter that was bound to be fulfilled, so that he who perishes might perish by a manifest proof, and he who lives may live on by a manifest proof, and Allah is indeed all-hearing, all-knowing.</a:t>
            </a:r>
          </a:p>
        </p:txBody>
      </p:sp>
      <p:sp>
        <p:nvSpPr>
          <p:cNvPr id="3" name="Text Placeholder 2"/>
          <p:cNvSpPr>
            <a:spLocks noGrp="1"/>
          </p:cNvSpPr>
          <p:nvPr>
            <p:ph type="body" sz="quarter" idx="11"/>
          </p:nvPr>
        </p:nvSpPr>
        <p:spPr/>
        <p:txBody>
          <a:bodyPr/>
          <a:lstStyle/>
          <a:p>
            <a:r>
              <a:t>Al-Anfal 8:42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 يُرِيكَهُمُ ٱللَّهُ فِى مَنَامِكَ قَلِيلًا ۖ وَلَوْ أَرَىٰكَهُمْ كَثِيرًا لَّفَشِلْتُمْ وَلَتَنَـٰزَعْتُمْ فِى ٱلْأَمْرِ وَلَـٰكِنَّ ٱللَّهَ سَلَّمَ ۗ إِنَّهُۥ عَلِيمٌۢ بِذَاتِ ٱلصُّدُورِ</a:t>
            </a:r>
          </a:p>
          <a:p>
            <a:pPr>
              <a:lnSpc>
                <a:spcPct val="100000"/>
              </a:lnSpc>
              <a:defRPr sz="2400">
                <a:solidFill>
                  <a:srgbClr val="3E5E5C"/>
                </a:solidFill>
                <a:latin typeface="Calibri"/>
              </a:defRPr>
            </a:pPr>
            <a:r>
              <a:t>When Allah showed them to you as few in your dream, and had He shown them as many, you would have lost heart, and disputed about the matter. But Allah spared you. Indeed He knows well what is in the breasts.</a:t>
            </a:r>
          </a:p>
        </p:txBody>
      </p:sp>
      <p:sp>
        <p:nvSpPr>
          <p:cNvPr id="3" name="Text Placeholder 2"/>
          <p:cNvSpPr>
            <a:spLocks noGrp="1"/>
          </p:cNvSpPr>
          <p:nvPr>
            <p:ph type="body" sz="quarter" idx="11"/>
          </p:nvPr>
        </p:nvSpPr>
        <p:spPr/>
        <p:txBody>
          <a:bodyPr/>
          <a:lstStyle/>
          <a:p>
            <a:r>
              <a:t>Al-Anfal 8:43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يُرِيكُمُوهُمْ إِذِ ٱلْتَقَيْتُمْ فِىٓ أَعْيُنِكُمْ قَلِيلًا وَيُقَلِّلُكُمْ فِىٓ أَعْيُنِهِمْ لِيَقْضِىَ ٱللَّهُ أَمْرًا كَانَ مَفْعُولًا ۗ وَإِلَى ٱللَّهِ تُرْجَعُ ٱلْأُمُورُ</a:t>
            </a:r>
          </a:p>
          <a:p>
            <a:pPr>
              <a:lnSpc>
                <a:spcPct val="100000"/>
              </a:lnSpc>
              <a:defRPr sz="2400">
                <a:solidFill>
                  <a:srgbClr val="3E5E5C"/>
                </a:solidFill>
                <a:latin typeface="Calibri"/>
              </a:defRPr>
            </a:pPr>
            <a:r>
              <a:t>And when He showed them to you as few in your eyes, when you met them [on the battlefield], and He made you [appear] few in their eyes, [it was] in order that Allah may carry through a matter that was bound to be fulfilled, and to Allah all matters are returned.</a:t>
            </a:r>
          </a:p>
        </p:txBody>
      </p:sp>
      <p:sp>
        <p:nvSpPr>
          <p:cNvPr id="3" name="Text Placeholder 2"/>
          <p:cNvSpPr>
            <a:spLocks noGrp="1"/>
          </p:cNvSpPr>
          <p:nvPr>
            <p:ph type="body" sz="quarter" idx="11"/>
          </p:nvPr>
        </p:nvSpPr>
        <p:spPr/>
        <p:txBody>
          <a:bodyPr/>
          <a:lstStyle/>
          <a:p>
            <a:r>
              <a:t>Al-Anfal 8:44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إِذَا لَقِيتُمْ فِئَةً فَٱثْبُتُوا۟ وَٱذْكُرُوا۟ ٱللَّهَ كَثِيرًا لَّعَلَّكُمْ تُفْلِحُونَ</a:t>
            </a:r>
          </a:p>
          <a:p>
            <a:pPr>
              <a:lnSpc>
                <a:spcPct val="100000"/>
              </a:lnSpc>
              <a:defRPr sz="2400">
                <a:solidFill>
                  <a:srgbClr val="3E5E5C"/>
                </a:solidFill>
                <a:latin typeface="Calibri"/>
              </a:defRPr>
            </a:pPr>
            <a:r>
              <a:t>O you who have faith! When you meet a host [in battle], then stand firm, and remember Allah greatly so that you may be felicitous.</a:t>
            </a:r>
          </a:p>
        </p:txBody>
      </p:sp>
      <p:sp>
        <p:nvSpPr>
          <p:cNvPr id="3" name="Text Placeholder 2"/>
          <p:cNvSpPr>
            <a:spLocks noGrp="1"/>
          </p:cNvSpPr>
          <p:nvPr>
            <p:ph type="body" sz="quarter" idx="11"/>
          </p:nvPr>
        </p:nvSpPr>
        <p:spPr/>
        <p:txBody>
          <a:bodyPr/>
          <a:lstStyle/>
          <a:p>
            <a:r>
              <a:t>Al-Anfal 8:45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وَأَطِيعُوا۟ ٱللَّهَ وَرَسُولَهُۥ وَلَا تَنَـٰزَعُوا۟ فَتَفْشَلُوا۟ وَتَذْهَبَ رِيحُكُمْ ۖ وَٱصْبِرُوٓا۟ ۚ إِنَّ ٱللَّهَ مَعَ ٱلصَّـٰبِرِينَ</a:t>
            </a:r>
          </a:p>
          <a:p>
            <a:pPr>
              <a:lnSpc>
                <a:spcPct val="100000"/>
              </a:lnSpc>
              <a:defRPr sz="2400">
                <a:solidFill>
                  <a:srgbClr val="3E5E5C"/>
                </a:solidFill>
                <a:latin typeface="Calibri"/>
              </a:defRPr>
            </a:pPr>
            <a:r>
              <a:t>And obey Allah and His Apostle, and do not dispute, or you will lose heart and your power will be gone. And be patient; indeed Allah is with the patient.</a:t>
            </a:r>
          </a:p>
        </p:txBody>
      </p:sp>
      <p:sp>
        <p:nvSpPr>
          <p:cNvPr id="3" name="Text Placeholder 2"/>
          <p:cNvSpPr>
            <a:spLocks noGrp="1"/>
          </p:cNvSpPr>
          <p:nvPr>
            <p:ph type="body" sz="quarter" idx="11"/>
          </p:nvPr>
        </p:nvSpPr>
        <p:spPr/>
        <p:txBody>
          <a:bodyPr/>
          <a:lstStyle/>
          <a:p>
            <a:r>
              <a:t>Al-Anfal 8:46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تَكُونُوا۟ كَٱلَّذِينَ خَرَجُوا۟ مِن دِيَـٰرِهِم بَطَرًا وَرِئَآءَ ٱلنَّاسِ وَيَصُدُّونَ عَن سَبِيلِ ٱللَّهِ ۚ وَٱللَّهُ بِمَا يَعْمَلُونَ مُحِيطٌ</a:t>
            </a:r>
          </a:p>
          <a:p>
            <a:pPr>
              <a:lnSpc>
                <a:spcPct val="100000"/>
              </a:lnSpc>
              <a:defRPr sz="2400">
                <a:solidFill>
                  <a:srgbClr val="3E5E5C"/>
                </a:solidFill>
                <a:latin typeface="Calibri"/>
              </a:defRPr>
            </a:pPr>
            <a:r>
              <a:t>Do not be like those who left their homes vainly and to show off to the people, and to bar [other people] from the way of Allah, and Allah comprehends what they do.</a:t>
            </a:r>
          </a:p>
        </p:txBody>
      </p:sp>
      <p:sp>
        <p:nvSpPr>
          <p:cNvPr id="3" name="Text Placeholder 2"/>
          <p:cNvSpPr>
            <a:spLocks noGrp="1"/>
          </p:cNvSpPr>
          <p:nvPr>
            <p:ph type="body" sz="quarter" idx="11"/>
          </p:nvPr>
        </p:nvSpPr>
        <p:spPr/>
        <p:txBody>
          <a:bodyPr/>
          <a:lstStyle/>
          <a:p>
            <a:r>
              <a:t>Al-Anfal 8:47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يُقِيمُونَ ٱلصَّلَوٰةَ وَمِمَّا رَزَقْنَـٰهُمْ يُنفِقُونَ</a:t>
            </a:r>
          </a:p>
          <a:p>
            <a:pPr>
              <a:lnSpc>
                <a:spcPct val="100000"/>
              </a:lnSpc>
              <a:defRPr sz="2400">
                <a:solidFill>
                  <a:srgbClr val="3E5E5C"/>
                </a:solidFill>
                <a:latin typeface="Calibri"/>
              </a:defRPr>
            </a:pPr>
            <a:r>
              <a:t>maintain the prayer and spend out of what We have provided them.</a:t>
            </a:r>
          </a:p>
        </p:txBody>
      </p:sp>
      <p:sp>
        <p:nvSpPr>
          <p:cNvPr id="3" name="Text Placeholder 2"/>
          <p:cNvSpPr>
            <a:spLocks noGrp="1"/>
          </p:cNvSpPr>
          <p:nvPr>
            <p:ph type="body" sz="quarter" idx="11"/>
          </p:nvPr>
        </p:nvSpPr>
        <p:spPr/>
        <p:txBody>
          <a:bodyPr/>
          <a:lstStyle/>
          <a:p>
            <a:r>
              <a:t>Al-Anfal 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وَإِذْ زَيَّنَ لَهُمُ ٱلشَّيْطَـٰنُ أَعْمَـٰلَهُمْ وَقَالَ لَا غَالِبَ لَكُمُ ٱلْيَوْمَ مِنَ ٱلنَّاسِ وَإِنِّى جَارٌ لَّكُمْ ۖ فَلَمَّا تَرَآءَتِ ٱلْفِئَتَانِ نَكَصَ عَلَىٰ عَقِبَيْهِ وَقَالَ إِنِّى بَرِىٓءٌ مِّنكُمْ إِنِّىٓ أَرَىٰ مَا لَا تَرَوْنَ إِنِّىٓ أَخَافُ ٱللَّهَ ۚ وَٱللَّهُ شَدِيدُ ٱلْعِقَابِ</a:t>
            </a:r>
          </a:p>
          <a:p>
            <a:pPr>
              <a:lnSpc>
                <a:spcPct val="100000"/>
              </a:lnSpc>
              <a:defRPr sz="2400">
                <a:solidFill>
                  <a:srgbClr val="3E5E5C"/>
                </a:solidFill>
                <a:latin typeface="Calibri"/>
              </a:defRPr>
            </a:pPr>
            <a:r>
              <a:t>When Satan made their deeds seem decorous to them, and said [to the faithless], ‘No one shall overcome you today from among all mankind, and I will stand by you.’ But when the two hosts sighted each other, he took to his heels, saying, ‘Indeed I am quit of you. I see what you do not see. Indeed I fear Allah, and Allah is severe in retribution.’</a:t>
            </a:r>
          </a:p>
        </p:txBody>
      </p:sp>
      <p:sp>
        <p:nvSpPr>
          <p:cNvPr id="3" name="Text Placeholder 2"/>
          <p:cNvSpPr>
            <a:spLocks noGrp="1"/>
          </p:cNvSpPr>
          <p:nvPr>
            <p:ph type="body" sz="quarter" idx="11"/>
          </p:nvPr>
        </p:nvSpPr>
        <p:spPr/>
        <p:txBody>
          <a:bodyPr/>
          <a:lstStyle/>
          <a:p>
            <a:r>
              <a:t>Al-Anfal 8:48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 يَقُولُ ٱلْمُنَـٰفِقُونَ وَٱلَّذِينَ فِى قُلُوبِهِم مَّرَضٌ غَرَّ هَـٰٓؤُلَآءِ دِينُهُمْ ۗ وَمَن يَتَوَكَّلْ عَلَى ٱللَّهِ فَإِنَّ ٱللَّهَ عَزِيزٌ حَكِيمٌ</a:t>
            </a:r>
          </a:p>
          <a:p>
            <a:pPr>
              <a:lnSpc>
                <a:spcPct val="100000"/>
              </a:lnSpc>
              <a:defRPr sz="2400">
                <a:solidFill>
                  <a:srgbClr val="3E5E5C"/>
                </a:solidFill>
                <a:latin typeface="Calibri"/>
              </a:defRPr>
            </a:pPr>
            <a:r>
              <a:t>When the hypocrites said, and [also] those in whose hearts is a sickness, ‘Their religion has deceived them.’ But whoever puts his trust in Allah, then Allah is indeed all-mighty, all-wise.</a:t>
            </a:r>
          </a:p>
        </p:txBody>
      </p:sp>
      <p:sp>
        <p:nvSpPr>
          <p:cNvPr id="3" name="Text Placeholder 2"/>
          <p:cNvSpPr>
            <a:spLocks noGrp="1"/>
          </p:cNvSpPr>
          <p:nvPr>
            <p:ph type="body" sz="quarter" idx="11"/>
          </p:nvPr>
        </p:nvSpPr>
        <p:spPr/>
        <p:txBody>
          <a:bodyPr/>
          <a:lstStyle/>
          <a:p>
            <a:r>
              <a:t>Al-Anfal 8:49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تَرَىٰٓ إِذْ يَتَوَفَّى ٱلَّذِينَ كَفَرُوا۟ ۙ ٱلْمَلَـٰٓئِكَةُ يَضْرِبُونَ وُجُوهَهُمْ وَأَدْبَـٰرَهُمْ وَذُوقُوا۟ عَذَابَ ٱلْحَرِيقِ</a:t>
            </a:r>
          </a:p>
          <a:p>
            <a:pPr>
              <a:lnSpc>
                <a:spcPct val="100000"/>
              </a:lnSpc>
              <a:defRPr sz="2400">
                <a:solidFill>
                  <a:srgbClr val="3E5E5C"/>
                </a:solidFill>
                <a:latin typeface="Calibri"/>
              </a:defRPr>
            </a:pPr>
            <a:r>
              <a:t>Were you to see when the angels take away the faithless, striking their faces and their backs, [saying], ‘Taste the punishment of the burning.</a:t>
            </a:r>
          </a:p>
        </p:txBody>
      </p:sp>
      <p:sp>
        <p:nvSpPr>
          <p:cNvPr id="3" name="Text Placeholder 2"/>
          <p:cNvSpPr>
            <a:spLocks noGrp="1"/>
          </p:cNvSpPr>
          <p:nvPr>
            <p:ph type="body" sz="quarter" idx="11"/>
          </p:nvPr>
        </p:nvSpPr>
        <p:spPr/>
        <p:txBody>
          <a:bodyPr/>
          <a:lstStyle/>
          <a:p>
            <a:r>
              <a:t>Al-Anfal 8:50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بِمَا قَدَّمَتْ أَيْدِيكُمْ وَأَنَّ ٱللَّهَ لَيْسَ بِظَلَّـٰمٍ لِّلْعَبِيدِ</a:t>
            </a:r>
          </a:p>
          <a:p>
            <a:pPr>
              <a:lnSpc>
                <a:spcPct val="100000"/>
              </a:lnSpc>
              <a:defRPr sz="2400">
                <a:solidFill>
                  <a:srgbClr val="3E5E5C"/>
                </a:solidFill>
                <a:latin typeface="Calibri"/>
              </a:defRPr>
            </a:pPr>
            <a:r>
              <a:t>That is because of what your hands have sent ahead, and because Allah is not tyrannical to the servants.’</a:t>
            </a:r>
          </a:p>
        </p:txBody>
      </p:sp>
      <p:sp>
        <p:nvSpPr>
          <p:cNvPr id="3" name="Text Placeholder 2"/>
          <p:cNvSpPr>
            <a:spLocks noGrp="1"/>
          </p:cNvSpPr>
          <p:nvPr>
            <p:ph type="body" sz="quarter" idx="11"/>
          </p:nvPr>
        </p:nvSpPr>
        <p:spPr/>
        <p:txBody>
          <a:bodyPr/>
          <a:lstStyle/>
          <a:p>
            <a:r>
              <a:t>Al-Anfal 8:51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كَدَأْبِ ءَالِ فِرْعَوْنَ ۙ وَٱلَّذِينَ مِن قَبْلِهِمْ ۚ كَفَرُوا۟ بِـَٔايَـٰتِ ٱللَّهِ فَأَخَذَهُمُ ٱللَّهُ بِذُنُوبِهِمْ ۗ إِنَّ ٱللَّهَ قَوِىٌّ شَدِيدُ ٱلْعِقَابِ</a:t>
            </a:r>
          </a:p>
          <a:p>
            <a:pPr>
              <a:lnSpc>
                <a:spcPct val="100000"/>
              </a:lnSpc>
              <a:defRPr sz="2400">
                <a:solidFill>
                  <a:srgbClr val="3E5E5C"/>
                </a:solidFill>
                <a:latin typeface="Calibri"/>
              </a:defRPr>
            </a:pPr>
            <a:r>
              <a:t>Like the precedent of Pharaoh’s clan and those who were before them, who defied Allah’s signs, so Allah seized them for their sins. Indeed Allah is all-strong, severe in retribution.</a:t>
            </a:r>
          </a:p>
        </p:txBody>
      </p:sp>
      <p:sp>
        <p:nvSpPr>
          <p:cNvPr id="3" name="Text Placeholder 2"/>
          <p:cNvSpPr>
            <a:spLocks noGrp="1"/>
          </p:cNvSpPr>
          <p:nvPr>
            <p:ph type="body" sz="quarter" idx="11"/>
          </p:nvPr>
        </p:nvSpPr>
        <p:spPr/>
        <p:txBody>
          <a:bodyPr/>
          <a:lstStyle/>
          <a:p>
            <a:r>
              <a:t>Al-Anfal 8:52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بِأَنَّ ٱللَّهَ لَمْ يَكُ مُغَيِّرًا نِّعْمَةً أَنْعَمَهَا عَلَىٰ قَوْمٍ حَتَّىٰ يُغَيِّرُوا۟ مَا بِأَنفُسِهِمْ ۙ وَأَنَّ ٱللَّهَ سَمِيعٌ عَلِيمٌ</a:t>
            </a:r>
          </a:p>
          <a:p>
            <a:pPr>
              <a:lnSpc>
                <a:spcPct val="100000"/>
              </a:lnSpc>
              <a:defRPr sz="2400">
                <a:solidFill>
                  <a:srgbClr val="3E5E5C"/>
                </a:solidFill>
                <a:latin typeface="Calibri"/>
              </a:defRPr>
            </a:pPr>
            <a:r>
              <a:t>That is because Allah never changes a blessing that He has bestowed on a people unless they change what is in their own souls, and Allah is all-hearing, all-knowing:</a:t>
            </a:r>
          </a:p>
        </p:txBody>
      </p:sp>
      <p:sp>
        <p:nvSpPr>
          <p:cNvPr id="3" name="Text Placeholder 2"/>
          <p:cNvSpPr>
            <a:spLocks noGrp="1"/>
          </p:cNvSpPr>
          <p:nvPr>
            <p:ph type="body" sz="quarter" idx="11"/>
          </p:nvPr>
        </p:nvSpPr>
        <p:spPr/>
        <p:txBody>
          <a:bodyPr/>
          <a:lstStyle/>
          <a:p>
            <a:r>
              <a:t>Al-Anfal 8:53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كَدَأْبِ ءَالِ فِرْعَوْنَ ۙ وَٱلَّذِينَ مِن قَبْلِهِمْ ۚ كَذَّبُوا۟ بِـَٔايَـٰتِ رَبِّهِمْ فَأَهْلَكْنَـٰهُم بِذُنُوبِهِمْ وَأَغْرَقْنَآ ءَالَ فِرْعَوْنَ ۚ وَكُلٌّ كَانُوا۟ ظَـٰلِمِينَ</a:t>
            </a:r>
          </a:p>
          <a:p>
            <a:pPr>
              <a:lnSpc>
                <a:spcPct val="100000"/>
              </a:lnSpc>
              <a:defRPr sz="2400">
                <a:solidFill>
                  <a:srgbClr val="3E5E5C"/>
                </a:solidFill>
                <a:latin typeface="Calibri"/>
              </a:defRPr>
            </a:pPr>
            <a:r>
              <a:t>Like the precedent of Pharaoh’s clan and those who were before them, who denied the signs of their Lord; so We destroyed them for their sins, and We drowned Pharaoh’s clan; and they were all wrongdoers.</a:t>
            </a:r>
          </a:p>
        </p:txBody>
      </p:sp>
      <p:sp>
        <p:nvSpPr>
          <p:cNvPr id="3" name="Text Placeholder 2"/>
          <p:cNvSpPr>
            <a:spLocks noGrp="1"/>
          </p:cNvSpPr>
          <p:nvPr>
            <p:ph type="body" sz="quarter" idx="11"/>
          </p:nvPr>
        </p:nvSpPr>
        <p:spPr/>
        <p:txBody>
          <a:bodyPr/>
          <a:lstStyle/>
          <a:p>
            <a:r>
              <a:t>Al-Anfal 8:54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شَرَّ ٱلدَّوَآبِّ عِندَ ٱللَّهِ ٱلَّذِينَ كَفَرُوا۟ فَهُمْ لَا يُؤْمِنُونَ</a:t>
            </a:r>
          </a:p>
          <a:p>
            <a:pPr>
              <a:lnSpc>
                <a:spcPct val="100000"/>
              </a:lnSpc>
              <a:defRPr sz="2400">
                <a:solidFill>
                  <a:srgbClr val="3E5E5C"/>
                </a:solidFill>
                <a:latin typeface="Calibri"/>
              </a:defRPr>
            </a:pPr>
            <a:r>
              <a:t>Indeed the worst of beasts in Allah’s sight are those who are faithless; so they will not have faith.</a:t>
            </a:r>
          </a:p>
        </p:txBody>
      </p:sp>
      <p:sp>
        <p:nvSpPr>
          <p:cNvPr id="3" name="Text Placeholder 2"/>
          <p:cNvSpPr>
            <a:spLocks noGrp="1"/>
          </p:cNvSpPr>
          <p:nvPr>
            <p:ph type="body" sz="quarter" idx="11"/>
          </p:nvPr>
        </p:nvSpPr>
        <p:spPr/>
        <p:txBody>
          <a:bodyPr/>
          <a:lstStyle/>
          <a:p>
            <a:r>
              <a:t>Al-Anfal 8:55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عَـٰهَدتَّ مِنْهُمْ ثُمَّ يَنقُضُونَ عَهْدَهُمْ فِى كُلِّ مَرَّةٍ وَهُمْ لَا يَتَّقُونَ</a:t>
            </a:r>
          </a:p>
          <a:p>
            <a:pPr>
              <a:lnSpc>
                <a:spcPct val="100000"/>
              </a:lnSpc>
              <a:defRPr sz="2400">
                <a:solidFill>
                  <a:srgbClr val="3E5E5C"/>
                </a:solidFill>
                <a:latin typeface="Calibri"/>
              </a:defRPr>
            </a:pPr>
            <a:r>
              <a:t>—Those with whom you made a treaty, and who violated their treaty every time, and who are not Godwary.</a:t>
            </a:r>
          </a:p>
        </p:txBody>
      </p:sp>
      <p:sp>
        <p:nvSpPr>
          <p:cNvPr id="3" name="Text Placeholder 2"/>
          <p:cNvSpPr>
            <a:spLocks noGrp="1"/>
          </p:cNvSpPr>
          <p:nvPr>
            <p:ph type="body" sz="quarter" idx="11"/>
          </p:nvPr>
        </p:nvSpPr>
        <p:spPr/>
        <p:txBody>
          <a:bodyPr/>
          <a:lstStyle/>
          <a:p>
            <a:r>
              <a:t>Al-Anfal 8:56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فَإِمَّا تَثْقَفَنَّهُمْ فِى ٱلْحَرْبِ فَشَرِّدْ بِهِم مَّنْ خَلْفَهُمْ لَعَلَّهُمْ يَذَّكَّرُونَ</a:t>
            </a:r>
          </a:p>
          <a:p>
            <a:pPr>
              <a:lnSpc>
                <a:spcPct val="100000"/>
              </a:lnSpc>
              <a:defRPr sz="2400">
                <a:solidFill>
                  <a:srgbClr val="3E5E5C"/>
                </a:solidFill>
                <a:latin typeface="Calibri"/>
              </a:defRPr>
            </a:pPr>
            <a:r>
              <a:t>So if you confront them in battle, treat them [in such a wise] as to disperse those who are behind them, so that they may take admonition.</a:t>
            </a:r>
          </a:p>
        </p:txBody>
      </p:sp>
      <p:sp>
        <p:nvSpPr>
          <p:cNvPr id="3" name="Text Placeholder 2"/>
          <p:cNvSpPr>
            <a:spLocks noGrp="1"/>
          </p:cNvSpPr>
          <p:nvPr>
            <p:ph type="body" sz="quarter" idx="11"/>
          </p:nvPr>
        </p:nvSpPr>
        <p:spPr/>
        <p:txBody>
          <a:bodyPr/>
          <a:lstStyle/>
          <a:p>
            <a:r>
              <a:t>Al-Anfal 8:57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أُو۟لَـٰٓئِكَ هُمُ ٱلْمُؤْمِنُونَ حَقًّا ۚ لَّهُمْ دَرَجَـٰتٌ عِندَ رَبِّهِمْ وَمَغْفِرَةٌ وَرِزْقٌ كَرِيمٌ</a:t>
            </a:r>
          </a:p>
          <a:p>
            <a:pPr>
              <a:lnSpc>
                <a:spcPct val="100000"/>
              </a:lnSpc>
              <a:defRPr sz="2400">
                <a:solidFill>
                  <a:srgbClr val="3E5E5C"/>
                </a:solidFill>
                <a:latin typeface="Calibri"/>
              </a:defRPr>
            </a:pPr>
            <a:r>
              <a:t>It is they who are truly the faithful. They shall have ranks near their Lord, forgiveness and a noble provision.</a:t>
            </a:r>
          </a:p>
        </p:txBody>
      </p:sp>
      <p:sp>
        <p:nvSpPr>
          <p:cNvPr id="3" name="Text Placeholder 2"/>
          <p:cNvSpPr>
            <a:spLocks noGrp="1"/>
          </p:cNvSpPr>
          <p:nvPr>
            <p:ph type="body" sz="quarter" idx="11"/>
          </p:nvPr>
        </p:nvSpPr>
        <p:spPr/>
        <p:txBody>
          <a:bodyPr/>
          <a:lstStyle/>
          <a:p>
            <a:r>
              <a:t>Al-Anfal 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وَإِمَّا تَخَافَنَّ مِن قَوْمٍ خِيَانَةً فَٱنۢبِذْ إِلَيْهِمْ عَلَىٰ سَوَآءٍ ۚ إِنَّ ٱللَّهَ لَا يُحِبُّ ٱلْخَآئِنِينَ</a:t>
            </a:r>
          </a:p>
          <a:p>
            <a:pPr>
              <a:lnSpc>
                <a:spcPct val="100000"/>
              </a:lnSpc>
              <a:defRPr sz="2400">
                <a:solidFill>
                  <a:srgbClr val="3E5E5C"/>
                </a:solidFill>
                <a:latin typeface="Calibri"/>
              </a:defRPr>
            </a:pPr>
            <a:r>
              <a:t>And if you fear treachery from a people, break off [the treaty] with them in a like manner. Indeed Allah does not like the treacherous.</a:t>
            </a:r>
          </a:p>
        </p:txBody>
      </p:sp>
      <p:sp>
        <p:nvSpPr>
          <p:cNvPr id="3" name="Text Placeholder 2"/>
          <p:cNvSpPr>
            <a:spLocks noGrp="1"/>
          </p:cNvSpPr>
          <p:nvPr>
            <p:ph type="body" sz="quarter" idx="11"/>
          </p:nvPr>
        </p:nvSpPr>
        <p:spPr/>
        <p:txBody>
          <a:bodyPr/>
          <a:lstStyle/>
          <a:p>
            <a:r>
              <a:t>Al-Anfal 8:58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يَحْسَبَنَّ ٱلَّذِينَ كَفَرُوا۟ سَبَقُوٓا۟ ۚ إِنَّهُمْ لَا يُعْجِزُونَ</a:t>
            </a:r>
          </a:p>
          <a:p>
            <a:pPr>
              <a:lnSpc>
                <a:spcPct val="100000"/>
              </a:lnSpc>
              <a:defRPr sz="2400">
                <a:solidFill>
                  <a:srgbClr val="3E5E5C"/>
                </a:solidFill>
                <a:latin typeface="Calibri"/>
              </a:defRPr>
            </a:pPr>
            <a:r>
              <a:t>Let the faithless not suppose that they have outmanoeuvred [Allah]. Indeed, they cannot frustrate [His power].</a:t>
            </a:r>
          </a:p>
        </p:txBody>
      </p:sp>
      <p:sp>
        <p:nvSpPr>
          <p:cNvPr id="3" name="Text Placeholder 2"/>
          <p:cNvSpPr>
            <a:spLocks noGrp="1"/>
          </p:cNvSpPr>
          <p:nvPr>
            <p:ph type="body" sz="quarter" idx="11"/>
          </p:nvPr>
        </p:nvSpPr>
        <p:spPr/>
        <p:txBody>
          <a:bodyPr/>
          <a:lstStyle/>
          <a:p>
            <a:r>
              <a:t>Al-Anfal 8:59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وَأَعِدُّوا۟ لَهُم مَّا ٱسْتَطَعْتُم مِّن قُوَّةٍ وَمِن رِّبَاطِ ٱلْخَيْلِ تُرْهِبُونَ بِهِۦ عَدُوَّ ٱللَّهِ وَعَدُوَّكُمْ وَءَاخَرِينَ مِن دُونِهِمْ لَا تَعْلَمُونَهُمُ ٱللَّهُ يَعْلَمُهُمْ ۚ وَمَا تُنفِقُوا۟ مِن شَىْءٍ فِى سَبِيلِ ٱللَّهِ يُوَفَّ إِلَيْكُمْ وَأَنتُمْ لَا تُظْلَمُونَ</a:t>
            </a:r>
          </a:p>
          <a:p>
            <a:pPr>
              <a:lnSpc>
                <a:spcPct val="100000"/>
              </a:lnSpc>
              <a:defRPr sz="2400">
                <a:solidFill>
                  <a:srgbClr val="3E5E5C"/>
                </a:solidFill>
                <a:latin typeface="Calibri"/>
              </a:defRPr>
            </a:pPr>
            <a:r>
              <a:t>Prepare against them whatever you can of [military] power and war-horses, awing thereby the enemy of Allah, and your enemy, and others besides them, whom you do not know, but Allah knows them. And whatever you spend in the way of Allah will be repaid to you in full, and you will not be wronged.</a:t>
            </a:r>
          </a:p>
        </p:txBody>
      </p:sp>
      <p:sp>
        <p:nvSpPr>
          <p:cNvPr id="3" name="Text Placeholder 2"/>
          <p:cNvSpPr>
            <a:spLocks noGrp="1"/>
          </p:cNvSpPr>
          <p:nvPr>
            <p:ph type="body" sz="quarter" idx="11"/>
          </p:nvPr>
        </p:nvSpPr>
        <p:spPr/>
        <p:txBody>
          <a:bodyPr/>
          <a:lstStyle/>
          <a:p>
            <a:r>
              <a:t>Al-Anfal 8:60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جَنَحُوا۟ لِلسَّلْمِ فَٱجْنَحْ لَهَا وَتَوَكَّلْ عَلَى ٱللَّهِ ۚ إِنَّهُۥ هُوَ ٱلسَّمِيعُ ٱلْعَلِيمُ</a:t>
            </a:r>
          </a:p>
          <a:p>
            <a:pPr>
              <a:lnSpc>
                <a:spcPct val="100000"/>
              </a:lnSpc>
              <a:defRPr sz="2400">
                <a:solidFill>
                  <a:srgbClr val="3E5E5C"/>
                </a:solidFill>
                <a:latin typeface="Calibri"/>
              </a:defRPr>
            </a:pPr>
            <a:r>
              <a:t>If they incline toward peace, then you [too] incline toward it, and put your trust in Allah. Indeed He is the All-hearing, the All-knowing.</a:t>
            </a:r>
          </a:p>
        </p:txBody>
      </p:sp>
      <p:sp>
        <p:nvSpPr>
          <p:cNvPr id="3" name="Text Placeholder 2"/>
          <p:cNvSpPr>
            <a:spLocks noGrp="1"/>
          </p:cNvSpPr>
          <p:nvPr>
            <p:ph type="body" sz="quarter" idx="11"/>
          </p:nvPr>
        </p:nvSpPr>
        <p:spPr/>
        <p:txBody>
          <a:bodyPr/>
          <a:lstStyle/>
          <a:p>
            <a:r>
              <a:t>Al-Anfal 8:61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يُرِيدُوٓا۟ أَن يَخْدَعُوكَ فَإِنَّ حَسْبَكَ ٱللَّهُ ۚ هُوَ ٱلَّذِىٓ أَيَّدَكَ بِنَصْرِهِۦ وَبِٱلْمُؤْمِنِينَ</a:t>
            </a:r>
          </a:p>
          <a:p>
            <a:pPr>
              <a:lnSpc>
                <a:spcPct val="100000"/>
              </a:lnSpc>
              <a:defRPr sz="2400">
                <a:solidFill>
                  <a:srgbClr val="3E5E5C"/>
                </a:solidFill>
                <a:latin typeface="Calibri"/>
              </a:defRPr>
            </a:pPr>
            <a:r>
              <a:t>But if they desire to deceive you, Allah is indeed sufficient for you. It is He who strengthened you with His help and with the means of the faithful,</a:t>
            </a:r>
          </a:p>
        </p:txBody>
      </p:sp>
      <p:sp>
        <p:nvSpPr>
          <p:cNvPr id="3" name="Text Placeholder 2"/>
          <p:cNvSpPr>
            <a:spLocks noGrp="1"/>
          </p:cNvSpPr>
          <p:nvPr>
            <p:ph type="body" sz="quarter" idx="11"/>
          </p:nvPr>
        </p:nvSpPr>
        <p:spPr/>
        <p:txBody>
          <a:bodyPr/>
          <a:lstStyle/>
          <a:p>
            <a:r>
              <a:t>Al-Anfal 8:62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وَأَلَّفَ بَيْنَ قُلُوبِهِمْ ۚ لَوْ أَنفَقْتَ مَا فِى ٱلْأَرْضِ جَمِيعًا مَّآ أَلَّفْتَ بَيْنَ قُلُوبِهِمْ وَلَـٰكِنَّ ٱللَّهَ أَلَّفَ بَيْنَهُمْ ۚ إِنَّهُۥ عَزِيزٌ حَكِيمٌ</a:t>
            </a:r>
          </a:p>
          <a:p>
            <a:pPr>
              <a:lnSpc>
                <a:spcPct val="100000"/>
              </a:lnSpc>
              <a:defRPr sz="2400">
                <a:solidFill>
                  <a:srgbClr val="3E5E5C"/>
                </a:solidFill>
                <a:latin typeface="Calibri"/>
              </a:defRPr>
            </a:pPr>
            <a:r>
              <a:t>and united their hearts. Had you spent all that is in the earth, you could not have united their hearts, but Allah united them together. Indeed He is all-mighty, all-wise.</a:t>
            </a:r>
          </a:p>
        </p:txBody>
      </p:sp>
      <p:sp>
        <p:nvSpPr>
          <p:cNvPr id="3" name="Text Placeholder 2"/>
          <p:cNvSpPr>
            <a:spLocks noGrp="1"/>
          </p:cNvSpPr>
          <p:nvPr>
            <p:ph type="body" sz="quarter" idx="11"/>
          </p:nvPr>
        </p:nvSpPr>
        <p:spPr/>
        <p:txBody>
          <a:bodyPr/>
          <a:lstStyle/>
          <a:p>
            <a:r>
              <a:t>Al-Anfal 8:63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ٱلنَّبِىُّ حَسْبُكَ ٱللَّهُ وَمَنِ ٱتَّبَعَكَ مِنَ ٱلْمُؤْمِنِينَ</a:t>
            </a:r>
          </a:p>
          <a:p>
            <a:pPr>
              <a:lnSpc>
                <a:spcPct val="100000"/>
              </a:lnSpc>
              <a:defRPr sz="2400">
                <a:solidFill>
                  <a:srgbClr val="3E5E5C"/>
                </a:solidFill>
                <a:latin typeface="Calibri"/>
              </a:defRPr>
            </a:pPr>
            <a:r>
              <a:t>O Prophet! Sufficient for you is Allah and those of the faithful who follow you.</a:t>
            </a:r>
          </a:p>
        </p:txBody>
      </p:sp>
      <p:sp>
        <p:nvSpPr>
          <p:cNvPr id="3" name="Text Placeholder 2"/>
          <p:cNvSpPr>
            <a:spLocks noGrp="1"/>
          </p:cNvSpPr>
          <p:nvPr>
            <p:ph type="body" sz="quarter" idx="11"/>
          </p:nvPr>
        </p:nvSpPr>
        <p:spPr/>
        <p:txBody>
          <a:bodyPr/>
          <a:lstStyle/>
          <a:p>
            <a:r>
              <a:t>Al-Anfal 8:64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يَـٰٓأَيُّهَا ٱلنَّبِىُّ حَرِّضِ ٱلْمُؤْمِنِينَ عَلَى ٱلْقِتَالِ ۚ إِن يَكُن مِّنكُمْ عِشْرُونَ صَـٰبِرُونَ يَغْلِبُوا۟ مِا۟ئَتَيْنِ ۚ وَإِن يَكُن مِّنكُم مِّا۟ئَةٌ يَغْلِبُوٓا۟ أَلْفًا مِّنَ ٱلَّذِينَ كَفَرُوا۟ بِأَنَّهُمْ قَوْمٌ لَّا يَفْقَهُونَ</a:t>
            </a:r>
          </a:p>
          <a:p>
            <a:pPr>
              <a:lnSpc>
                <a:spcPct val="100000"/>
              </a:lnSpc>
              <a:defRPr sz="2400">
                <a:solidFill>
                  <a:srgbClr val="3E5E5C"/>
                </a:solidFill>
                <a:latin typeface="Calibri"/>
              </a:defRPr>
            </a:pPr>
            <a:r>
              <a:t>O Prophet! Urge on the faithful to fight: If there be twenty patient men among you, they shall overcome two hundred; and if there be a hundred of you, they shall overcome a thousand of the faithless, for they are a lot who do not understand.</a:t>
            </a:r>
          </a:p>
        </p:txBody>
      </p:sp>
      <p:sp>
        <p:nvSpPr>
          <p:cNvPr id="3" name="Text Placeholder 2"/>
          <p:cNvSpPr>
            <a:spLocks noGrp="1"/>
          </p:cNvSpPr>
          <p:nvPr>
            <p:ph type="body" sz="quarter" idx="11"/>
          </p:nvPr>
        </p:nvSpPr>
        <p:spPr/>
        <p:txBody>
          <a:bodyPr/>
          <a:lstStyle/>
          <a:p>
            <a:r>
              <a:t>Al-Anfal 8:65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ٱلْـَٔـٰنَ خَفَّفَ ٱللَّهُ عَنكُمْ وَعَلِمَ أَنَّ فِيكُمْ ضَعْفًا ۚ فَإِن يَكُن مِّنكُم مِّا۟ئَةٌ صَابِرَةٌ يَغْلِبُوا۟ مِا۟ئَتَيْنِ ۚ وَإِن يَكُن مِّنكُمْ أَلْفٌ يَغْلِبُوٓا۟ أَلْفَيْنِ بِإِذْنِ ٱللَّهِ ۗ وَٱللَّهُ مَعَ ٱلصَّـٰبِرِينَ</a:t>
            </a:r>
          </a:p>
          <a:p>
            <a:pPr>
              <a:lnSpc>
                <a:spcPct val="100000"/>
              </a:lnSpc>
              <a:defRPr sz="2400">
                <a:solidFill>
                  <a:srgbClr val="3E5E5C"/>
                </a:solidFill>
                <a:latin typeface="Calibri"/>
              </a:defRPr>
            </a:pPr>
            <a:r>
              <a:t>Now Allah has lightened your burden, knowing that there is weakness in you. So if there be a hundred patient men among you, they shall overcome two hundred; and if there be a thousand, they shall overcome two thousand, by Allah’s leave; and Allah is with the patient.</a:t>
            </a:r>
          </a:p>
        </p:txBody>
      </p:sp>
      <p:sp>
        <p:nvSpPr>
          <p:cNvPr id="3" name="Text Placeholder 2"/>
          <p:cNvSpPr>
            <a:spLocks noGrp="1"/>
          </p:cNvSpPr>
          <p:nvPr>
            <p:ph type="body" sz="quarter" idx="11"/>
          </p:nvPr>
        </p:nvSpPr>
        <p:spPr/>
        <p:txBody>
          <a:bodyPr/>
          <a:lstStyle/>
          <a:p>
            <a:r>
              <a:t>Al-Anfal 8:66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كَانَ لِنَبِىٍّ أَن يَكُونَ لَهُۥٓ أَسْرَىٰ حَتَّىٰ يُثْخِنَ فِى ٱلْأَرْضِ ۚ تُرِيدُونَ عَرَضَ ٱلدُّنْيَا وَٱللَّهُ يُرِيدُ ٱلْـَٔاخِرَةَ ۗ وَٱللَّهُ عَزِيزٌ حَكِيمٌ</a:t>
            </a:r>
          </a:p>
          <a:p>
            <a:pPr>
              <a:lnSpc>
                <a:spcPct val="100000"/>
              </a:lnSpc>
              <a:defRPr sz="2400">
                <a:solidFill>
                  <a:srgbClr val="3E5E5C"/>
                </a:solidFill>
                <a:latin typeface="Calibri"/>
              </a:defRPr>
            </a:pPr>
            <a:r>
              <a:t>A prophet may not take captives until he has thoroughly decimated [the enemy] in the land. You desire the transitory gains of this world, while Allah desires [for you] [the reward of] the Hereafter, and Allah is all-mighty, all-wise.</a:t>
            </a:r>
          </a:p>
        </p:txBody>
      </p:sp>
      <p:sp>
        <p:nvSpPr>
          <p:cNvPr id="3" name="Text Placeholder 2"/>
          <p:cNvSpPr>
            <a:spLocks noGrp="1"/>
          </p:cNvSpPr>
          <p:nvPr>
            <p:ph type="body" sz="quarter" idx="11"/>
          </p:nvPr>
        </p:nvSpPr>
        <p:spPr/>
        <p:txBody>
          <a:bodyPr/>
          <a:lstStyle/>
          <a:p>
            <a:r>
              <a:t>Al-Anfal 8:67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كَمَآ أَخْرَجَكَ رَبُّكَ مِنۢ بَيْتِكَ بِٱلْحَقِّ وَإِنَّ فَرِيقًا مِّنَ ٱلْمُؤْمِنِينَ لَكَـٰرِهُونَ</a:t>
            </a:r>
          </a:p>
          <a:p>
            <a:pPr>
              <a:lnSpc>
                <a:spcPct val="100000"/>
              </a:lnSpc>
              <a:defRPr sz="2400">
                <a:solidFill>
                  <a:srgbClr val="3E5E5C"/>
                </a:solidFill>
                <a:latin typeface="Calibri"/>
              </a:defRPr>
            </a:pPr>
            <a:r>
              <a:t>As your Lord brought you out from your home with a just cause, a part of the faithful were indeed reluctant.</a:t>
            </a:r>
          </a:p>
        </p:txBody>
      </p:sp>
      <p:sp>
        <p:nvSpPr>
          <p:cNvPr id="3" name="Text Placeholder 2"/>
          <p:cNvSpPr>
            <a:spLocks noGrp="1"/>
          </p:cNvSpPr>
          <p:nvPr>
            <p:ph type="body" sz="quarter" idx="11"/>
          </p:nvPr>
        </p:nvSpPr>
        <p:spPr/>
        <p:txBody>
          <a:bodyPr/>
          <a:lstStyle/>
          <a:p>
            <a:r>
              <a:t>Al-Anfal 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لَّوْلَا كِتَـٰبٌ مِّنَ ٱللَّهِ سَبَقَ لَمَسَّكُمْ فِيمَآ أَخَذْتُمْ عَذَابٌ عَظِيمٌ</a:t>
            </a:r>
          </a:p>
          <a:p>
            <a:pPr>
              <a:lnSpc>
                <a:spcPct val="100000"/>
              </a:lnSpc>
              <a:defRPr sz="2400">
                <a:solidFill>
                  <a:srgbClr val="3E5E5C"/>
                </a:solidFill>
                <a:latin typeface="Calibri"/>
              </a:defRPr>
            </a:pPr>
            <a:r>
              <a:t>Had it not been for a prior decree of Allah, surely there would have befallen you a great punishment for what you took.</a:t>
            </a:r>
          </a:p>
        </p:txBody>
      </p:sp>
      <p:sp>
        <p:nvSpPr>
          <p:cNvPr id="3" name="Text Placeholder 2"/>
          <p:cNvSpPr>
            <a:spLocks noGrp="1"/>
          </p:cNvSpPr>
          <p:nvPr>
            <p:ph type="body" sz="quarter" idx="11"/>
          </p:nvPr>
        </p:nvSpPr>
        <p:spPr/>
        <p:txBody>
          <a:bodyPr/>
          <a:lstStyle/>
          <a:p>
            <a:r>
              <a:t>Al-Anfal 8:68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فَكُلُوا۟ مِمَّا غَنِمْتُمْ حَلَـٰلًا طَيِّبًا ۚ وَٱتَّقُوا۟ ٱللَّهَ ۚ إِنَّ ٱللَّهَ غَفُورٌ رَّحِيمٌ</a:t>
            </a:r>
          </a:p>
          <a:p>
            <a:pPr>
              <a:lnSpc>
                <a:spcPct val="100000"/>
              </a:lnSpc>
              <a:defRPr sz="2400">
                <a:solidFill>
                  <a:srgbClr val="3E5E5C"/>
                </a:solidFill>
                <a:latin typeface="Calibri"/>
              </a:defRPr>
            </a:pPr>
            <a:r>
              <a:t>Avail yourselves of the spoils you have taken as lawful and good, and be wary of Allah. Indeed Allah is all-forgiving, all-merciful.</a:t>
            </a:r>
          </a:p>
        </p:txBody>
      </p:sp>
      <p:sp>
        <p:nvSpPr>
          <p:cNvPr id="3" name="Text Placeholder 2"/>
          <p:cNvSpPr>
            <a:spLocks noGrp="1"/>
          </p:cNvSpPr>
          <p:nvPr>
            <p:ph type="body" sz="quarter" idx="11"/>
          </p:nvPr>
        </p:nvSpPr>
        <p:spPr/>
        <p:txBody>
          <a:bodyPr/>
          <a:lstStyle/>
          <a:p>
            <a:r>
              <a:t>Al-Anfal 8:69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ٱلنَّبِىُّ قُل لِّمَن فِىٓ أَيْدِيكُم مِّنَ ٱلْأَسْرَىٰٓ إِن يَعْلَمِ ٱللَّهُ فِى قُلُوبِكُمْ خَيْرًا يُؤْتِكُمْ خَيْرًا مِّمَّآ أُخِذَ مِنكُمْ وَيَغْفِرْ لَكُمْ ۗ وَٱللَّهُ غَفُورٌ رَّحِيمٌ</a:t>
            </a:r>
          </a:p>
          <a:p>
            <a:pPr>
              <a:lnSpc>
                <a:spcPct val="100000"/>
              </a:lnSpc>
              <a:defRPr sz="2400">
                <a:solidFill>
                  <a:srgbClr val="3E5E5C"/>
                </a:solidFill>
                <a:latin typeface="Calibri"/>
              </a:defRPr>
            </a:pPr>
            <a:r>
              <a:t>O Prophet! Say to the captives who are in your hands, ‘If Allah finds any good in your hearts, He will give you [something which is] better than what has been taken away from you, and He will forgive you, and Allah is all-forgiving, all-merciful.’</a:t>
            </a:r>
          </a:p>
        </p:txBody>
      </p:sp>
      <p:sp>
        <p:nvSpPr>
          <p:cNvPr id="3" name="Text Placeholder 2"/>
          <p:cNvSpPr>
            <a:spLocks noGrp="1"/>
          </p:cNvSpPr>
          <p:nvPr>
            <p:ph type="body" sz="quarter" idx="11"/>
          </p:nvPr>
        </p:nvSpPr>
        <p:spPr/>
        <p:txBody>
          <a:bodyPr/>
          <a:lstStyle/>
          <a:p>
            <a:r>
              <a:t>Al-Anfal 8:70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يُرِيدُوا۟ خِيَانَتَكَ فَقَدْ خَانُوا۟ ٱللَّهَ مِن قَبْلُ فَأَمْكَنَ مِنْهُمْ ۗ وَٱللَّهُ عَلِيمٌ حَكِيمٌ</a:t>
            </a:r>
          </a:p>
          <a:p>
            <a:pPr>
              <a:lnSpc>
                <a:spcPct val="100000"/>
              </a:lnSpc>
              <a:defRPr sz="2400">
                <a:solidFill>
                  <a:srgbClr val="3E5E5C"/>
                </a:solidFill>
                <a:latin typeface="Calibri"/>
              </a:defRPr>
            </a:pPr>
            <a:r>
              <a:t>But if they seek to betray you, then they have already betrayed Allah earlier, and He gave [you] power over them; and Allah is all-knowing, all-wise.</a:t>
            </a:r>
          </a:p>
        </p:txBody>
      </p:sp>
      <p:sp>
        <p:nvSpPr>
          <p:cNvPr id="3" name="Text Placeholder 2"/>
          <p:cNvSpPr>
            <a:spLocks noGrp="1"/>
          </p:cNvSpPr>
          <p:nvPr>
            <p:ph type="body" sz="quarter" idx="11"/>
          </p:nvPr>
        </p:nvSpPr>
        <p:spPr/>
        <p:txBody>
          <a:bodyPr/>
          <a:lstStyle/>
          <a:p>
            <a:r>
              <a:t>Al-Anfal 8:71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إِنَّ ٱلَّذِينَ ءَامَنُوا۟ وَهَاجَرُوا۟ وَجَـٰهَدُوا۟ بِأَمْوَٰلِهِمْ وَأَنفُسِهِمْ فِى سَبِيلِ ٱللَّهِ وَٱلَّذِينَ ءَاوَوا۟ وَّنَصَرُوٓا۟ أُو۟لَـٰٓئِكَ بَعْضُهُمْ أَوْلِيَآءُ بَعْضٍ ۚ وَٱلَّذِينَ ءَامَنُوا۟ وَلَمْ يُهَاجِرُوا۟ مَا لَكُم مِّن وَلَـٰيَتِهِم مِّن شَىْءٍ حَتَّىٰ يُهَاجِرُوا۟  ۔ۚ</a:t>
            </a:r>
          </a:p>
          <a:p>
            <a:pPr>
              <a:lnSpc>
                <a:spcPct val="100000"/>
              </a:lnSpc>
              <a:defRPr sz="2400">
                <a:solidFill>
                  <a:srgbClr val="3E5E5C"/>
                </a:solidFill>
                <a:latin typeface="Calibri"/>
              </a:defRPr>
            </a:pPr>
            <a:r>
              <a:t>Indeed those who have believed and migrated and waged jihad with their possessions and persons in the way of Allah, and those who gave [them] shelter and help—they are heirs of one another. As for those who have believed but did not migrate, you have no heirdom in relation to them whatsoever until they migrate.</a:t>
            </a:r>
          </a:p>
        </p:txBody>
      </p:sp>
      <p:sp>
        <p:nvSpPr>
          <p:cNvPr id="3" name="Text Placeholder 2"/>
          <p:cNvSpPr>
            <a:spLocks noGrp="1"/>
          </p:cNvSpPr>
          <p:nvPr>
            <p:ph type="body" sz="quarter" idx="11"/>
          </p:nvPr>
        </p:nvSpPr>
        <p:spPr/>
        <p:txBody>
          <a:bodyPr/>
          <a:lstStyle/>
          <a:p>
            <a:r>
              <a:t>Al-Anfal 8:72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وَإِنِ ٱسْتَنصَرُوكُمْ فِى ٱلدِّينِ فَعَلَيْكُمُ ٱلنَّصْرُ إِلَّا عَلَىٰ قَوْمٍۭ بَيْنَكُمْ وَبَيْنَهُم مِّيثَـٰقٌ ۗ وَٱللَّهُ بِمَا تَعْمَلُونَ بَصِيرٌ</a:t>
            </a:r>
          </a:p>
          <a:p>
            <a:pPr>
              <a:lnSpc>
                <a:spcPct val="100000"/>
              </a:lnSpc>
              <a:defRPr sz="2400">
                <a:solidFill>
                  <a:srgbClr val="3E5E5C"/>
                </a:solidFill>
                <a:latin typeface="Calibri"/>
              </a:defRPr>
            </a:pPr>
            <a:r>
              <a:t>Yet if they ask your help for the sake of religion, it is incumbent on you to help them, excepting against a people with whom you have a treaty; and Allah watches what you do.</a:t>
            </a:r>
          </a:p>
        </p:txBody>
      </p:sp>
      <p:sp>
        <p:nvSpPr>
          <p:cNvPr id="3" name="Text Placeholder 2"/>
          <p:cNvSpPr>
            <a:spLocks noGrp="1"/>
          </p:cNvSpPr>
          <p:nvPr>
            <p:ph type="body" sz="quarter" idx="11"/>
          </p:nvPr>
        </p:nvSpPr>
        <p:spPr/>
        <p:txBody>
          <a:bodyPr/>
          <a:lstStyle/>
          <a:p>
            <a:r>
              <a:t>Al-Anfal 8:72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كَفَرُوا۟ بَعْضُهُمْ أَوْلِيَآءُ بَعْضٍ ۚ إِلَّا تَفْعَلُوهُ تَكُن فِتْنَةٌ فِى ٱلْأَرْضِ وَفَسَادٌ كَبِيرٌ</a:t>
            </a:r>
          </a:p>
          <a:p>
            <a:pPr>
              <a:lnSpc>
                <a:spcPct val="100000"/>
              </a:lnSpc>
              <a:defRPr sz="2400">
                <a:solidFill>
                  <a:srgbClr val="3E5E5C"/>
                </a:solidFill>
                <a:latin typeface="Calibri"/>
              </a:defRPr>
            </a:pPr>
            <a:r>
              <a:t>As for the faithless, they are heirs of one another. Unless you do the same, there will be strife in the land and great corruption.</a:t>
            </a:r>
          </a:p>
        </p:txBody>
      </p:sp>
      <p:sp>
        <p:nvSpPr>
          <p:cNvPr id="3" name="Text Placeholder 2"/>
          <p:cNvSpPr>
            <a:spLocks noGrp="1"/>
          </p:cNvSpPr>
          <p:nvPr>
            <p:ph type="body" sz="quarter" idx="11"/>
          </p:nvPr>
        </p:nvSpPr>
        <p:spPr/>
        <p:txBody>
          <a:bodyPr/>
          <a:lstStyle/>
          <a:p>
            <a:r>
              <a:t>Al-Anfal 8:73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ءَامَنُوا۟ وَهَاجَرُوا۟ وَجَـٰهَدُوا۟ فِى سَبِيلِ ٱللَّهِ وَٱلَّذِينَ ءَاوَوا۟ وَّنَصَرُوٓا۟ أُو۟لَـٰٓئِكَ هُمُ ٱلْمُؤْمِنُونَ حَقًّا ۚ لَّهُم مَّغْفِرَةٌ وَرِزْقٌ كَرِيمٌ</a:t>
            </a:r>
          </a:p>
          <a:p>
            <a:pPr>
              <a:lnSpc>
                <a:spcPct val="100000"/>
              </a:lnSpc>
              <a:defRPr sz="2400">
                <a:solidFill>
                  <a:srgbClr val="3E5E5C"/>
                </a:solidFill>
                <a:latin typeface="Calibri"/>
              </a:defRPr>
            </a:pPr>
            <a:r>
              <a:t>Those who have believed, migrated, and waged jihad in the way of Allah, and those who gave them shelter and help, it is they who are truly the faithful. For them shall be forgiveness and a noble provision.</a:t>
            </a:r>
          </a:p>
        </p:txBody>
      </p:sp>
      <p:sp>
        <p:nvSpPr>
          <p:cNvPr id="3" name="Text Placeholder 2"/>
          <p:cNvSpPr>
            <a:spLocks noGrp="1"/>
          </p:cNvSpPr>
          <p:nvPr>
            <p:ph type="body" sz="quarter" idx="11"/>
          </p:nvPr>
        </p:nvSpPr>
        <p:spPr/>
        <p:txBody>
          <a:bodyPr/>
          <a:lstStyle/>
          <a:p>
            <a:r>
              <a:t>Al-Anfal 8:74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وَٱلَّذِينَ ءَامَنُوا۟ مِنۢ بَعْدُ وَهَاجَرُوا۟ وَجَـٰهَدُوا۟ مَعَكُمْ فَأُو۟لَـٰٓئِكَ مِنكُمْ ۚ وَأُو۟لُوا۟ ٱلْأَرْحَامِ بَعْضُهُمْ أَوْلَىٰ بِبَعْضٍ فِى كِتَـٰبِ ٱللَّهِ ۗ إِنَّ ٱللَّهَ بِكُلِّ شَىْءٍ عَلِيمٌۢ</a:t>
            </a:r>
          </a:p>
          <a:p>
            <a:pPr>
              <a:lnSpc>
                <a:spcPct val="100000"/>
              </a:lnSpc>
              <a:defRPr sz="2400">
                <a:solidFill>
                  <a:srgbClr val="3E5E5C"/>
                </a:solidFill>
                <a:latin typeface="Calibri"/>
              </a:defRPr>
            </a:pPr>
            <a:r>
              <a:t>Those who believed afterwards and migrated, and waged jihad along with you, they belong to you; but the blood relatives are more entitled to inherit from one another in the Book of Allah. Indeed Allah has knowledge of all things.</a:t>
            </a:r>
          </a:p>
        </p:txBody>
      </p:sp>
      <p:sp>
        <p:nvSpPr>
          <p:cNvPr id="3" name="Text Placeholder 2"/>
          <p:cNvSpPr>
            <a:spLocks noGrp="1"/>
          </p:cNvSpPr>
          <p:nvPr>
            <p:ph type="body" sz="quarter" idx="11"/>
          </p:nvPr>
        </p:nvSpPr>
        <p:spPr/>
        <p:txBody>
          <a:bodyPr/>
          <a:lstStyle/>
          <a:p>
            <a:r>
              <a:t>Al-Anfal 8:75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يُجَـٰدِلُونَكَ فِى ٱلْحَقِّ بَعْدَ مَا تَبَيَّنَ كَأَنَّمَا يُسَاقُونَ إِلَى ٱلْمَوْتِ وَهُمْ يَنظُرُونَ</a:t>
            </a:r>
          </a:p>
          <a:p>
            <a:pPr>
              <a:lnSpc>
                <a:spcPct val="100000"/>
              </a:lnSpc>
              <a:defRPr sz="2400">
                <a:solidFill>
                  <a:srgbClr val="3E5E5C"/>
                </a:solidFill>
                <a:latin typeface="Calibri"/>
              </a:defRPr>
            </a:pPr>
            <a:r>
              <a:t>They disputed with you concerning the truth after it had become clear, as if they were being driven towards death as they looked on.</a:t>
            </a:r>
          </a:p>
        </p:txBody>
      </p:sp>
      <p:sp>
        <p:nvSpPr>
          <p:cNvPr id="3" name="Text Placeholder 2"/>
          <p:cNvSpPr>
            <a:spLocks noGrp="1"/>
          </p:cNvSpPr>
          <p:nvPr>
            <p:ph type="body" sz="quarter" idx="11"/>
          </p:nvPr>
        </p:nvSpPr>
        <p:spPr/>
        <p:txBody>
          <a:bodyPr/>
          <a:lstStyle/>
          <a:p>
            <a:r>
              <a:t>Al-Anfal 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وَإِذْ يَعِدُكُمُ ٱللَّهُ إِحْدَى ٱلطَّآئِفَتَيْنِ أَنَّهَا لَكُمْ وَتَوَدُّونَ أَنَّ غَيْرَ ذَاتِ ٱلشَّوْكَةِ تَكُونُ لَكُمْ وَيُرِيدُ ٱللَّهُ أَن يُحِقَّ ٱلْحَقَّ بِكَلِمَـٰتِهِۦ وَيَقْطَعَ دَابِرَ ٱلْكَـٰفِرِينَ</a:t>
            </a:r>
          </a:p>
          <a:p>
            <a:pPr>
              <a:lnSpc>
                <a:spcPct val="100000"/>
              </a:lnSpc>
              <a:defRPr sz="2400">
                <a:solidFill>
                  <a:srgbClr val="3E5E5C"/>
                </a:solidFill>
                <a:latin typeface="Calibri"/>
              </a:defRPr>
            </a:pPr>
            <a:r>
              <a:t>When Allah promised you [victory over] one of the two companies, [saying], ‘It is for you,’ you were eager that it should be the one that was unarmed. But Allah desires to confirm the truth with His words, and to root out the faithless,</a:t>
            </a:r>
          </a:p>
        </p:txBody>
      </p:sp>
      <p:sp>
        <p:nvSpPr>
          <p:cNvPr id="3" name="Text Placeholder 2"/>
          <p:cNvSpPr>
            <a:spLocks noGrp="1"/>
          </p:cNvSpPr>
          <p:nvPr>
            <p:ph type="body" sz="quarter" idx="11"/>
          </p:nvPr>
        </p:nvSpPr>
        <p:spPr/>
        <p:txBody>
          <a:bodyPr/>
          <a:lstStyle/>
          <a:p>
            <a:r>
              <a:t>Al-Anfal 8:7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4314</Words>
  <Application>Microsoft Macintosh PowerPoint</Application>
  <PresentationFormat>On-screen Show (4:3)</PresentationFormat>
  <Paragraphs>235</Paragraphs>
  <Slides>78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78</vt:i4>
      </vt:variant>
    </vt:vector>
  </HeadingPairs>
  <TitlesOfParts>
    <vt:vector size="82"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17</cp:revision>
  <dcterms:created xsi:type="dcterms:W3CDTF">2013-01-27T09:14:16Z</dcterms:created>
  <dcterms:modified xsi:type="dcterms:W3CDTF">2025-03-05T16:21:17Z</dcterms:modified>
  <cp:category/>
</cp:coreProperties>
</file>