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4858"/>
    <a:srgbClr val="7777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100"/>
    <p:restoredTop sz="94694"/>
  </p:normalViewPr>
  <p:slideViewPr>
    <p:cSldViewPr snapToGrid="0" snapToObjects="1">
      <p:cViewPr varScale="1">
        <p:scale>
          <a:sx n="117" d="100"/>
          <a:sy n="117" d="100"/>
        </p:scale>
        <p:origin x="2152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con2.png">
            <a:extLst>
              <a:ext uri="{FF2B5EF4-FFF2-40B4-BE49-F238E27FC236}">
                <a16:creationId xmlns:a16="http://schemas.microsoft.com/office/drawing/2014/main" id="{8091C019-0291-85D3-62BD-1F15C96FD70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657600" y="457200"/>
            <a:ext cx="1828800" cy="1829229"/>
          </a:xfrm>
          <a:prstGeom prst="rect">
            <a:avLst/>
          </a:prstGeom>
        </p:spPr>
      </p:pic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413C8A02-97DC-53A3-F8C2-28CB405C39C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53720" y="2682241"/>
            <a:ext cx="8036560" cy="792479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4400" b="1" kern="1200" smtClean="0">
                <a:solidFill>
                  <a:srgbClr val="777764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FFACD1E3-E1AC-72A8-988E-5DD1F4952B6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53720" y="4053841"/>
            <a:ext cx="8036560" cy="579120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3600" kern="1200" smtClean="0">
                <a:solidFill>
                  <a:srgbClr val="2F4858"/>
                </a:solidFill>
                <a:latin typeface="Scheherazade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1DF006D2-CDC2-1FE3-A5AF-F9DF1352F43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53720" y="4998403"/>
            <a:ext cx="8036560" cy="487997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2800" kern="1200" smtClean="0">
                <a:solidFill>
                  <a:srgbClr val="3E5E5C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9FCC5F84-FA50-5BB3-8AC4-1CDC51DB098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53720" y="5862320"/>
            <a:ext cx="8036560" cy="335280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1600" i="1" kern="1200" dirty="0" smtClean="0">
                <a:solidFill>
                  <a:srgbClr val="898989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s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2.png">
            <a:extLst>
              <a:ext uri="{FF2B5EF4-FFF2-40B4-BE49-F238E27FC236}">
                <a16:creationId xmlns:a16="http://schemas.microsoft.com/office/drawing/2014/main" id="{640A72FA-DFCA-BCC2-0A1C-B921868BE59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4BFDD7EA-B5DE-47C6-2067-EF199212825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26720" y="1239520"/>
            <a:ext cx="8290560" cy="4876800"/>
          </a:xfrm>
          <a:prstGeom prst="rect">
            <a:avLst/>
          </a:prstGeom>
        </p:spPr>
        <p:txBody>
          <a:bodyPr wrap="square" lIns="0" tIns="0" rIns="0" bIns="0" anchor="ctr">
            <a:normAutofit/>
          </a:bodyPr>
          <a:lstStyle>
            <a:lvl1pPr marL="0" indent="0" algn="ctr">
              <a:lnSpc>
                <a:spcPct val="100000"/>
              </a:lnSpc>
              <a:buNone/>
              <a:defRPr sz="4400">
                <a:solidFill>
                  <a:srgbClr val="2F4858"/>
                </a:solidFill>
                <a:latin typeface="Scheherazade New" pitchFamily="2" charset="-78"/>
                <a:ea typeface="Scheherazade New" pitchFamily="2" charset="-78"/>
                <a:cs typeface="Scheherazade New" pitchFamily="2" charset="-78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9508EE6F-F37E-7B87-C3F8-368B3F6A92E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26720" y="6116320"/>
            <a:ext cx="8290560" cy="558800"/>
          </a:xfrm>
          <a:prstGeom prst="rect">
            <a:avLst/>
          </a:prstGeom>
          <a:solidFill>
            <a:srgbClr val="777764"/>
          </a:solidFill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2000" kern="1200" dirty="0" smtClean="0">
                <a:solidFill>
                  <a:srgbClr val="EBEBDE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73EC3E0F-64FF-6994-1164-96EE29574CF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672580" y="182880"/>
            <a:ext cx="2044700" cy="1446550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buNone/>
              <a:defRPr/>
            </a:lvl1pPr>
            <a:lvl5pPr marL="1828800" indent="0" algn="ctr">
              <a:buNone/>
              <a:defRPr/>
            </a:lvl5pPr>
          </a:lstStyle>
          <a:p>
            <a:pPr algn="ctr">
              <a:spcAft>
                <a:spcPts val="0"/>
              </a:spcAft>
              <a:defRPr sz="4800">
                <a:solidFill>
                  <a:srgbClr val="777764"/>
                </a:solidFill>
                <a:latin typeface="Scheherazade"/>
              </a:defRPr>
            </a:pPr>
            <a:r>
              <a:rPr lang="ar-SA" sz="4000" dirty="0"/>
              <a:t>۩</a:t>
            </a:r>
          </a:p>
          <a:p>
            <a:pPr algn="ctr">
              <a:defRPr sz="2000" b="0">
                <a:solidFill>
                  <a:srgbClr val="2F4858"/>
                </a:solidFill>
              </a:defRPr>
            </a:pPr>
            <a:r>
              <a:rPr lang="en-GB" dirty="0"/>
              <a:t>WAJIB</a:t>
            </a:r>
          </a:p>
          <a:p>
            <a:pPr lvl="4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3884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55" r:id="rId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t>Surah Nuh (71)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نُوح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t>(Noah)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t>Translation: Ali Quli Qarai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ثُمَّ إِنِّى دَعَوْتُهُمْ جِهَارًا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Again I summoned them aloud,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Nuh 71:8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ثُمَّ إِنِّىٓ أَعْلَنتُ لَهُمْ وَأَسْرَرْتُ لَهُمْ إِسْرَارًا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and again appealed to them publicly and confided with them privately,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Nuh 71:9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فَقُلْتُ ٱسْتَغْفِرُوا۟ رَبَّكُمْ إِنَّهُۥ كَانَ غَفَّارًا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telling [them]: ‘‘Plead to your Lord for forgiveness. Indeed, He is all-forgiving.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Nuh 71:10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يُرْسِلِ ٱلسَّمَآءَ عَلَيْكُم مِّدْرَارًا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He will send for you abundant rains from the sky,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Nuh 71:11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وَيُمْدِدْكُم بِأَمْوَٰلٍ وَبَنِينَ وَيَجْعَل لَّكُمْ جَنَّـٰتٍ وَيَجْعَل لَّكُمْ أَنْهَـٰرًا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and aid you with wealth and sons, and provide you with gardens and provide you with streams.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Nuh 71:12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مَّا لَكُمْ لَا تَرْجُونَ لِلَّهِ وَقَارًا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What is the matter with you that you do not look upon Allah with veneration,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Nuh 71:13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وَقَدْ خَلَقَكُمْ أَطْوَارًا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though He has created you in [various] stages?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Nuh 71:14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أَلَمْ تَرَوْا۟ كَيْفَ خَلَقَ ٱللَّهُ سَبْعَ سَمَـٰوَٰتٍ طِبَاقًا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Have you not seen how Allah has created the seven heavens in layers,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Nuh 71:15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وَجَعَلَ ٱلْقَمَرَ فِيهِنَّ نُورًا وَجَعَلَ ٱلشَّمْسَ سِرَاجًا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and has made therein the moon for a light and the sun for a lamp?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Nuh 71:16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وَٱللَّهُ أَنۢبَتَكُم مِّنَ ٱلْأَرْضِ نَبَاتًا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Allah made you grow from the earth, with a [vegetable] growth.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Nuh 71:17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بِسْمِ ٱللَّهِ ٱلرَّحْمَـٰنِ ٱلرَّحِيمِ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In the Name of Allah, the All-beneficent, the All-merciful.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Nuh 71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ثُمَّ يُعِيدُكُمْ فِيهَا وَيُخْرِجُكُمْ إِخْرَاجًا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Then He makes you return to it, and He will bring you forth [without fail].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Nuh 71:18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وَٱللَّهُ جَعَلَ لَكُمُ ٱلْأَرْضَ بِسَاطًا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Allah has made the earth a vast expanse for you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Nuh 71:19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لِّتَسْلُكُوا۟ مِنْهَا سُبُلًا فِجَاجًا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so that you may travel over its spacious ways.’’ ’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Nuh 71:20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قَالَ نُوحٌ رَّبِّ إِنَّهُمْ عَصَوْنِى وَٱتَّبَعُوا۟ مَن لَّمْ يَزِدْهُ مَالُهُۥ وَوَلَدُهُۥٓ إِلَّا خَسَارًا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Noah said, ‘My Lord! They have disobeyed me, following someone whose wealth and children only add to his loss,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Nuh 71:21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وَمَكَرُوا۟ مَكْرًا كُبَّارًا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and they have devised an outrageous plot.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Nuh 71:22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وَقَالُوا۟ لَا تَذَرُنَّ ءَالِهَتَكُمْ وَلَا تَذَرُنَّ وَدًّا وَلَا سُوَاعًا وَلَا يَغُوثَ وَيَعُوقَ وَنَسْرًا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They say, ‘‘Do not abandon your gods. Do not abandon Wadd, nor Suwa, nor Yaghuth, Ya‘uq and Nasr,’’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Nuh 71:23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وَقَدْ أَضَلُّوا۟ كَثِيرًا ۖ وَلَا تَزِدِ ٱلظَّـٰلِمِينَ إِلَّا ضَلَـٰلًا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and already they have led many astray. Do not increase the wrongdoers in anything but error.’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Nuh 71:24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مِّمَّا خَطِيٓـَٔـٰتِهِمْ أُغْرِقُوا۟ فَأُدْخِلُوا۟ نَارًا فَلَمْ يَجِدُوا۟ لَهُم مِّن دُونِ ٱللَّهِ أَنصَارًا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They were drowned because of their iniquities, then made to enter a Fire, and they did not find any helpers for themselves besides Allah.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Nuh 71:25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وَقَالَ نُوحٌ رَّبِّ لَا تَذَرْ عَلَى ٱلْأَرْضِ مِنَ ٱلْكَـٰفِرِينَ دَيَّارًا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And Noah said, ‘My Lord! ‘Do not leave on the earth any inhabitant from among the faithless.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Nuh 71:26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إِنَّكَ إِن تَذَرْهُمْ يُضِلُّوا۟ عِبَادَكَ وَلَا يَلِدُوٓا۟ إِلَّا فَاجِرًا كَفَّارًا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If You leave them, they will lead astray Your servants, and will beget none except vicious ingrates.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Nuh 71:27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إِنَّآ أَرْسَلْنَا نُوحًا إِلَىٰ قَوْمِهِۦٓ أَنْ أَنذِرْ قَوْمَكَ مِن قَبْلِ أَن يَأْتِيَهُمْ عَذَابٌ أَلِيمٌ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Indeed We sent Noah to his people, [saying,] ‘Warn your people before a painful punishment overtakes them.’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Nuh 71:1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رَّبِّ ٱغْفِرْ لِى وَلِوَٰلِدَىَّ وَلِمَن دَخَلَ بَيْتِىَ مُؤْمِنًا وَلِلْمُؤْمِنِينَ وَٱلْمُؤْمِنَـٰتِ وَلَا تَزِدِ ٱلظَّـٰلِمِينَ إِلَّا تَبَارًۢا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My Lord! Forgive me and my parents, and whoever enters my house in faith, and the faithful men and women, and do not increase the wrongdoers in anything but ruin.’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Nuh 71:28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قَالَ يَـٰقَوْمِ إِنِّى لَكُمْ نَذِيرٌ مُّبِينٌ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He said, ‘O my people! Indeed, I am a manifest warner to you.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Nuh 71:2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أَنِ ٱعْبُدُوا۟ ٱللَّهَ وَٱتَّقُوهُ وَأَطِيعُونِ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Worship Allah and be wary of Him, and obey me,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Nuh 71:3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يَغْفِرْ لَكُم مِّن ذُنُوبِكُمْ وَيُؤَخِّرْكُمْ إِلَىٰٓ أَجَلٍ مُّسَمًّى ۚ إِنَّ أَجَلَ ٱللَّهِ إِذَا جَآءَ لَا يُؤَخَّرُ ۖ لَوْ كُنتُمْ تَعْلَمُونَ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that He may forgive you some of your sins and respite you until a specified time. Indeed when Allah’s [appointed] time comes, it cannot be deferred, if you know.’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Nuh 71:4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قَالَ رَبِّ إِنِّى دَعَوْتُ قَوْمِى لَيْلًا وَنَهَارًا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He said, ‘My Lord! Indeed, I have summoned my people night and day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Nuh 71:5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فَلَمْ يَزِدْهُمْ دُعَآءِىٓ إِلَّا فِرَارًا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but my summons only increases their evasion.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Nuh 71:6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وَإِنِّى كُلَّمَا دَعَوْتُهُمْ لِتَغْفِرَ لَهُمْ جَعَلُوٓا۟ أَصَـٰبِعَهُمْ فِىٓ ءَاذَانِهِمْ وَٱسْتَغْشَوْا۟ ثِيَابَهُمْ وَأَصَرُّوا۟ وَٱسْتَكْبَرُوا۟ ٱسْتِكْبَارًا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Indeed whenever I have summoned them, so that You might forgive them, they would put their fingers into their ears and draw their cloaks over their heads, and they were persistent [in their unfaith], and disdainful in [their] arrogance.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Nuh 71:7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Quran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834</Words>
  <Application>Microsoft Macintosh PowerPoint</Application>
  <PresentationFormat>On-screen Show (4:3)</PresentationFormat>
  <Paragraphs>91</Paragraphs>
  <Slides>30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4" baseType="lpstr">
      <vt:lpstr>Arial</vt:lpstr>
      <vt:lpstr>Scheherazade</vt:lpstr>
      <vt:lpstr>Scheherazade New</vt:lpstr>
      <vt:lpstr>Quran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CoEJ Assistant Secretary General</cp:lastModifiedBy>
  <cp:revision>16</cp:revision>
  <dcterms:created xsi:type="dcterms:W3CDTF">2013-01-27T09:14:16Z</dcterms:created>
  <dcterms:modified xsi:type="dcterms:W3CDTF">2025-03-05T16:39:34Z</dcterms:modified>
  <cp:category/>
</cp:coreProperties>
</file>