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At-Tahrim (66)</a:t>
            </a:r>
          </a:p>
        </p:txBody>
      </p:sp>
      <p:sp>
        <p:nvSpPr>
          <p:cNvPr id="3" name="Text Placeholder 2"/>
          <p:cNvSpPr>
            <a:spLocks noGrp="1"/>
          </p:cNvSpPr>
          <p:nvPr>
            <p:ph type="body" sz="quarter" idx="11"/>
          </p:nvPr>
        </p:nvSpPr>
        <p:spPr/>
        <p:txBody>
          <a:bodyPr/>
          <a:lstStyle/>
          <a:p>
            <a:r>
              <a:t>ٱلتَّحْرِيم</a:t>
            </a:r>
          </a:p>
        </p:txBody>
      </p:sp>
      <p:sp>
        <p:nvSpPr>
          <p:cNvPr id="4" name="Text Placeholder 3"/>
          <p:cNvSpPr>
            <a:spLocks noGrp="1"/>
          </p:cNvSpPr>
          <p:nvPr>
            <p:ph type="body" sz="quarter" idx="12"/>
          </p:nvPr>
        </p:nvSpPr>
        <p:spPr/>
        <p:txBody>
          <a:bodyPr/>
          <a:lstStyle/>
          <a:p>
            <a:r>
              <a:t>(The Prohibition)</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يَـٰٓأَيُّهَا ٱلَّذِينَ ءَامَنُوا۟ تُوبُوٓا۟ إِلَى ٱللَّهِ تَوْبَةً نَّصُوحًا عَسَىٰ رَبُّكُمْ أَن يُكَفِّرَ عَنكُمْ سَيِّـَٔاتِكُمْ وَيُدْخِلَكُمْ جَنَّـٰتٍ تَجْرِى مِن تَحْتِهَا ٱلْأَنْهَـٰرُ يَوْمَ لَا يُخْزِى ٱللَّهُ ٱلنَّبِىَّ وَٱلَّذِينَ ءَامَنُوا۟ مَعَهُۥ ۖ نُورُهُمْ يَسْعَىٰ بَيْنَ أَيْدِيهِمْ وَبِأَيْمَـٰنِهِمْ يَقُولُونَ رَبَّنَآ أَتْمِمْ لَنَا نُورَنَا وَٱغْفِرْ لَنَآ ۖ إِنَّكَ عَلَىٰ كُلِّ شَىْءٍ قَدِيرٌ</a:t>
            </a:r>
          </a:p>
          <a:p>
            <a:pPr>
              <a:lnSpc>
                <a:spcPct val="100000"/>
              </a:lnSpc>
              <a:defRPr sz="2400">
                <a:solidFill>
                  <a:srgbClr val="3E5E5C"/>
                </a:solidFill>
                <a:latin typeface="Calibri"/>
              </a:defRPr>
            </a:pPr>
            <a:r>
              <a:t>O you who have faith! Repent to Allah with sincere repentance! Maybe your Lord will absolve you of your misdeeds and admit you into gardens with streams running in them, on the day when Allah will not let down the Prophet and the faithful who are with him. Their light will move swiftly before them and on their right. They will say, ‘Our Lord! Perfect our light for us, and forgive us! Indeed You have power over all things.’</a:t>
            </a:r>
          </a:p>
        </p:txBody>
      </p:sp>
      <p:sp>
        <p:nvSpPr>
          <p:cNvPr id="3" name="Text Placeholder 2"/>
          <p:cNvSpPr>
            <a:spLocks noGrp="1"/>
          </p:cNvSpPr>
          <p:nvPr>
            <p:ph type="body" sz="quarter" idx="11"/>
          </p:nvPr>
        </p:nvSpPr>
        <p:spPr/>
        <p:txBody>
          <a:bodyPr/>
          <a:lstStyle/>
          <a:p>
            <a:r>
              <a:t>At-Tahrim 66:8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ٱلنَّبِىُّ جَـٰهِدِ ٱلْكُفَّارَ وَٱلْمُنَـٰفِقِينَ وَٱغْلُظْ عَلَيْهِمْ ۚ وَمَأْوَىٰهُمْ جَهَنَّمُ ۖ وَبِئْسَ ٱلْمَصِيرُ</a:t>
            </a:r>
          </a:p>
          <a:p>
            <a:pPr>
              <a:lnSpc>
                <a:spcPct val="100000"/>
              </a:lnSpc>
              <a:defRPr sz="2400">
                <a:solidFill>
                  <a:srgbClr val="3E5E5C"/>
                </a:solidFill>
                <a:latin typeface="Calibri"/>
              </a:defRPr>
            </a:pPr>
            <a:r>
              <a:t>O Prophet! Wage jihad against the faithless and the hypocrites, and be severe with them. Their refuge will be hell, and it is an evil destination.</a:t>
            </a:r>
          </a:p>
        </p:txBody>
      </p:sp>
      <p:sp>
        <p:nvSpPr>
          <p:cNvPr id="3" name="Text Placeholder 2"/>
          <p:cNvSpPr>
            <a:spLocks noGrp="1"/>
          </p:cNvSpPr>
          <p:nvPr>
            <p:ph type="body" sz="quarter" idx="11"/>
          </p:nvPr>
        </p:nvSpPr>
        <p:spPr/>
        <p:txBody>
          <a:bodyPr/>
          <a:lstStyle/>
          <a:p>
            <a:r>
              <a:t>At-Tahrim 66:9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ضَرَبَ ٱللَّهُ مَثَلًا لِّلَّذِينَ كَفَرُوا۟ ٱمْرَأَتَ نُوحٍ وَٱمْرَأَتَ لُوطٍ ۖ كَانَتَا تَحْتَ عَبْدَيْنِ مِنْ عِبَادِنَا صَـٰلِحَيْنِ فَخَانَتَاهُمَا فَلَمْ يُغْنِيَا عَنْهُمَا مِنَ ٱللَّهِ شَيْـًٔا وَقِيلَ ٱدْخُلَا ٱلنَّارَ مَعَ ٱلدَّٰخِلِينَ</a:t>
            </a:r>
          </a:p>
          <a:p>
            <a:pPr>
              <a:lnSpc>
                <a:spcPct val="100000"/>
              </a:lnSpc>
              <a:defRPr sz="2400">
                <a:solidFill>
                  <a:srgbClr val="3E5E5C"/>
                </a:solidFill>
                <a:latin typeface="Calibri"/>
              </a:defRPr>
            </a:pPr>
            <a:r>
              <a:t>Allah cites an example of the faithless: the wife of Noah and the wife of Lot. They were under two of our righteous servants, yet they betrayed them. So they did not avail them in any way against Allah, and it was said [to them], ‘Enter the Fire, along with those who enter [it].’</a:t>
            </a:r>
          </a:p>
        </p:txBody>
      </p:sp>
      <p:sp>
        <p:nvSpPr>
          <p:cNvPr id="3" name="Text Placeholder 2"/>
          <p:cNvSpPr>
            <a:spLocks noGrp="1"/>
          </p:cNvSpPr>
          <p:nvPr>
            <p:ph type="body" sz="quarter" idx="11"/>
          </p:nvPr>
        </p:nvSpPr>
        <p:spPr/>
        <p:txBody>
          <a:bodyPr/>
          <a:lstStyle/>
          <a:p>
            <a:r>
              <a:t>At-Tahrim 66:10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وَضَرَبَ ٱللَّهُ مَثَلًا لِّلَّذِينَ ءَامَنُوا۟ ٱمْرَأَتَ فِرْعَوْنَ إِذْ قَالَتْ رَبِّ ٱبْنِ لِى عِندَكَ بَيْتًا فِى ٱلْجَنَّةِ وَنَجِّنِى مِن فِرْعَوْنَ وَعَمَلِهِۦ وَنَجِّنِى مِنَ ٱلْقَوْمِ ٱلظَّـٰلِمِينَ</a:t>
            </a:r>
          </a:p>
          <a:p>
            <a:pPr>
              <a:lnSpc>
                <a:spcPct val="100000"/>
              </a:lnSpc>
              <a:defRPr sz="2400">
                <a:solidFill>
                  <a:srgbClr val="3E5E5C"/>
                </a:solidFill>
                <a:latin typeface="Calibri"/>
              </a:defRPr>
            </a:pPr>
            <a:r>
              <a:t>Allah cites an example of the faithful: the wife of Pharaoh, when she said, ‘My Lord! Build me a home near You in paradise, and deliver me from Pharaoh and his conduct, and deliver me from the wrongdoing lot.’</a:t>
            </a:r>
          </a:p>
        </p:txBody>
      </p:sp>
      <p:sp>
        <p:nvSpPr>
          <p:cNvPr id="3" name="Text Placeholder 2"/>
          <p:cNvSpPr>
            <a:spLocks noGrp="1"/>
          </p:cNvSpPr>
          <p:nvPr>
            <p:ph type="body" sz="quarter" idx="11"/>
          </p:nvPr>
        </p:nvSpPr>
        <p:spPr/>
        <p:txBody>
          <a:bodyPr/>
          <a:lstStyle/>
          <a:p>
            <a:r>
              <a:t>At-Tahrim 66:11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وَمَرْيَمَ ٱبْنَتَ عِمْرَٰنَ ٱلَّتِىٓ أَحْصَنَتْ فَرْجَهَا فَنَفَخْنَا فِيهِ مِن رُّوحِنَا وَصَدَّقَتْ بِكَلِمَـٰتِ رَبِّهَا وَكُتُبِهِۦ وَكَانَتْ مِنَ ٱلْقَـٰنِتِينَ</a:t>
            </a:r>
          </a:p>
          <a:p>
            <a:pPr>
              <a:lnSpc>
                <a:spcPct val="100000"/>
              </a:lnSpc>
              <a:defRPr sz="2400">
                <a:solidFill>
                  <a:srgbClr val="3E5E5C"/>
                </a:solidFill>
                <a:latin typeface="Calibri"/>
              </a:defRPr>
            </a:pPr>
            <a:r>
              <a:t>And Mary, daughter of Imran, who guarded the chastity of her womb, so We breathed into it of Our spirit. She confirmed the words of her Lord and His Books, and she was one of the obedient.</a:t>
            </a:r>
          </a:p>
        </p:txBody>
      </p:sp>
      <p:sp>
        <p:nvSpPr>
          <p:cNvPr id="3" name="Text Placeholder 2"/>
          <p:cNvSpPr>
            <a:spLocks noGrp="1"/>
          </p:cNvSpPr>
          <p:nvPr>
            <p:ph type="body" sz="quarter" idx="11"/>
          </p:nvPr>
        </p:nvSpPr>
        <p:spPr/>
        <p:txBody>
          <a:bodyPr/>
          <a:lstStyle/>
          <a:p>
            <a:r>
              <a:t>At-Tahrim 66:12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At-Tahrim 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ٱلنَّبِىُّ لِمَ تُحَرِّمُ مَآ أَحَلَّ ٱللَّهُ لَكَ ۖ تَبْتَغِى مَرْضَاتَ أَزْوَٰجِكَ ۚ وَٱللَّهُ غَفُورٌ رَّحِيمٌ</a:t>
            </a:r>
          </a:p>
          <a:p>
            <a:pPr>
              <a:lnSpc>
                <a:spcPct val="100000"/>
              </a:lnSpc>
              <a:defRPr sz="2400">
                <a:solidFill>
                  <a:srgbClr val="3E5E5C"/>
                </a:solidFill>
                <a:latin typeface="Calibri"/>
              </a:defRPr>
            </a:pPr>
            <a:r>
              <a:t>O Prophet! Why do you disallow [yourself] what Allah has made lawful for you, seeking to please your wives? And Allah is all-forgiving, all-merciful.</a:t>
            </a:r>
          </a:p>
        </p:txBody>
      </p:sp>
      <p:sp>
        <p:nvSpPr>
          <p:cNvPr id="3" name="Text Placeholder 2"/>
          <p:cNvSpPr>
            <a:spLocks noGrp="1"/>
          </p:cNvSpPr>
          <p:nvPr>
            <p:ph type="body" sz="quarter" idx="11"/>
          </p:nvPr>
        </p:nvSpPr>
        <p:spPr/>
        <p:txBody>
          <a:bodyPr/>
          <a:lstStyle/>
          <a:p>
            <a:r>
              <a:t>At-Tahrim 66:1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فَرَضَ ٱللَّهُ لَكُمْ تَحِلَّةَ أَيْمَـٰنِكُمْ ۚ وَٱللَّهُ مَوْلَىٰكُمْ ۖ وَهُوَ ٱلْعَلِيمُ ٱلْحَكِيمُ</a:t>
            </a:r>
          </a:p>
          <a:p>
            <a:pPr>
              <a:lnSpc>
                <a:spcPct val="100000"/>
              </a:lnSpc>
              <a:defRPr sz="2400">
                <a:solidFill>
                  <a:srgbClr val="3E5E5C"/>
                </a:solidFill>
                <a:latin typeface="Calibri"/>
              </a:defRPr>
            </a:pPr>
            <a:r>
              <a:t>Allah has certainly made lawful for you the dissolution of your oaths, and Allah is your master and He is the All-knowing, the All-wise.</a:t>
            </a:r>
          </a:p>
        </p:txBody>
      </p:sp>
      <p:sp>
        <p:nvSpPr>
          <p:cNvPr id="3" name="Text Placeholder 2"/>
          <p:cNvSpPr>
            <a:spLocks noGrp="1"/>
          </p:cNvSpPr>
          <p:nvPr>
            <p:ph type="body" sz="quarter" idx="11"/>
          </p:nvPr>
        </p:nvSpPr>
        <p:spPr/>
        <p:txBody>
          <a:bodyPr/>
          <a:lstStyle/>
          <a:p>
            <a:r>
              <a:t>At-Tahrim 66:2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وَإِذْ أَسَرَّ ٱلنَّبِىُّ إِلَىٰ بَعْضِ أَزْوَٰجِهِۦ حَدِيثًا فَلَمَّا نَبَّأَتْ بِهِۦ وَأَظْهَرَهُ ٱللَّهُ عَلَيْهِ عَرَّفَ بَعْضَهُۥ وَأَعْرَضَ عَنۢ بَعْضٍ ۖ فَلَمَّا نَبَّأَهَا بِهِۦ قَالَتْ مَنْ أَنۢبَأَكَ هَـٰذَا ۖ قَالَ نَبَّأَنِىَ ٱلْعَلِيمُ ٱلْخَبِيرُ</a:t>
            </a:r>
          </a:p>
          <a:p>
            <a:pPr>
              <a:lnSpc>
                <a:spcPct val="100000"/>
              </a:lnSpc>
              <a:defRPr sz="2400">
                <a:solidFill>
                  <a:srgbClr val="3E5E5C"/>
                </a:solidFill>
                <a:latin typeface="Calibri"/>
              </a:defRPr>
            </a:pPr>
            <a:r>
              <a:t>When the Prophet confided a matter to one of his wives, but when she divulged it [instead of guarding the secret] and Allah apprised him about it, he acquainted [her] with part of the matter and ignored part of it. So when he told her about it, she said, ‘Who informed you about it?’ He said, ‘The All-knowing and the All-aware has informed me.’</a:t>
            </a:r>
          </a:p>
        </p:txBody>
      </p:sp>
      <p:sp>
        <p:nvSpPr>
          <p:cNvPr id="3" name="Text Placeholder 2"/>
          <p:cNvSpPr>
            <a:spLocks noGrp="1"/>
          </p:cNvSpPr>
          <p:nvPr>
            <p:ph type="body" sz="quarter" idx="11"/>
          </p:nvPr>
        </p:nvSpPr>
        <p:spPr/>
        <p:txBody>
          <a:bodyPr/>
          <a:lstStyle/>
          <a:p>
            <a:r>
              <a:t>At-Tahrim 66:3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تَتُوبَآ إِلَى ٱللَّهِ فَقَدْ صَغَتْ قُلُوبُكُمَا ۖ وَإِن تَظَـٰهَرَا عَلَيْهِ فَإِنَّ ٱللَّهَ هُوَ مَوْلَىٰهُ وَجِبْرِيلُ وَصَـٰلِحُ ٱلْمُؤْمِنِينَ ۖ وَٱلْمَلَـٰٓئِكَةُ بَعْدَ ذَٰلِكَ ظَهِيرٌ</a:t>
            </a:r>
          </a:p>
          <a:p>
            <a:pPr>
              <a:lnSpc>
                <a:spcPct val="100000"/>
              </a:lnSpc>
              <a:defRPr sz="2400">
                <a:solidFill>
                  <a:srgbClr val="3E5E5C"/>
                </a:solidFill>
                <a:latin typeface="Calibri"/>
              </a:defRPr>
            </a:pPr>
            <a:r>
              <a:t>If the two of you repent to Allah... for your hearts have certainly swerved, and if you back each other against him, then [know that] Allah is indeed his guardian, and his supporters are Gabriel, the righteous among the faithful and, thereafter, the angels.</a:t>
            </a:r>
          </a:p>
        </p:txBody>
      </p:sp>
      <p:sp>
        <p:nvSpPr>
          <p:cNvPr id="3" name="Text Placeholder 2"/>
          <p:cNvSpPr>
            <a:spLocks noGrp="1"/>
          </p:cNvSpPr>
          <p:nvPr>
            <p:ph type="body" sz="quarter" idx="11"/>
          </p:nvPr>
        </p:nvSpPr>
        <p:spPr/>
        <p:txBody>
          <a:bodyPr/>
          <a:lstStyle/>
          <a:p>
            <a:r>
              <a:t>At-Tahrim 66:4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عَسَىٰ رَبُّهُۥٓ إِن طَلَّقَكُنَّ أَن يُبْدِلَهُۥٓ أَزْوَٰجًا خَيْرًا مِّنكُنَّ مُسْلِمَـٰتٍ مُّؤْمِنَـٰتٍ قَـٰنِتَـٰتٍ تَـٰٓئِبَـٰتٍ عَـٰبِدَٰتٍ سَـٰٓئِحَـٰتٍ ثَيِّبَـٰتٍ وَأَبْكَارًا</a:t>
            </a:r>
          </a:p>
          <a:p>
            <a:pPr>
              <a:lnSpc>
                <a:spcPct val="100000"/>
              </a:lnSpc>
              <a:defRPr sz="2400">
                <a:solidFill>
                  <a:srgbClr val="3E5E5C"/>
                </a:solidFill>
                <a:latin typeface="Calibri"/>
              </a:defRPr>
            </a:pPr>
            <a:r>
              <a:t>It may be that if he divorces you his Lord will give him, in [your] stead, wives better than you: [such as are] muslim, faithful, obedient, penitent, devout and given to fasting, virgins and non-virgins.</a:t>
            </a:r>
          </a:p>
        </p:txBody>
      </p:sp>
      <p:sp>
        <p:nvSpPr>
          <p:cNvPr id="3" name="Text Placeholder 2"/>
          <p:cNvSpPr>
            <a:spLocks noGrp="1"/>
          </p:cNvSpPr>
          <p:nvPr>
            <p:ph type="body" sz="quarter" idx="11"/>
          </p:nvPr>
        </p:nvSpPr>
        <p:spPr/>
        <p:txBody>
          <a:bodyPr/>
          <a:lstStyle/>
          <a:p>
            <a:r>
              <a:t>At-Tahrim 66:5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يَـٰٓأَيُّهَا ٱلَّذِينَ ءَامَنُوا۟ قُوٓا۟ أَنفُسَكُمْ وَأَهْلِيكُمْ نَارًا وَقُودُهَا ٱلنَّاسُ وَٱلْحِجَارَةُ عَلَيْهَا مَلَـٰٓئِكَةٌ غِلَاظٌ شِدَادٌ لَّا يَعْصُونَ ٱللَّهَ مَآ أَمَرَهُمْ وَيَفْعَلُونَ مَا يُؤْمَرُونَ</a:t>
            </a:r>
          </a:p>
          <a:p>
            <a:pPr>
              <a:lnSpc>
                <a:spcPct val="100000"/>
              </a:lnSpc>
              <a:defRPr sz="2400">
                <a:solidFill>
                  <a:srgbClr val="3E5E5C"/>
                </a:solidFill>
                <a:latin typeface="Calibri"/>
              </a:defRPr>
            </a:pPr>
            <a:r>
              <a:t>O you who have faith! Save yourselves and your families from a Fire whose fuel will be people and stones, over which are [assigned] severe and mighty angels, who do not disobey whatever Allah commands them and carry out what they are commanded.</a:t>
            </a:r>
          </a:p>
        </p:txBody>
      </p:sp>
      <p:sp>
        <p:nvSpPr>
          <p:cNvPr id="3" name="Text Placeholder 2"/>
          <p:cNvSpPr>
            <a:spLocks noGrp="1"/>
          </p:cNvSpPr>
          <p:nvPr>
            <p:ph type="body" sz="quarter" idx="11"/>
          </p:nvPr>
        </p:nvSpPr>
        <p:spPr/>
        <p:txBody>
          <a:bodyPr/>
          <a:lstStyle/>
          <a:p>
            <a:r>
              <a:t>At-Tahrim 66:6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كَفَرُوا۟ لَا تَعْتَذِرُوا۟ ٱلْيَوْمَ ۖ إِنَّمَا تُجْزَوْنَ مَا كُنتُمْ تَعْمَلُونَ</a:t>
            </a:r>
          </a:p>
          <a:p>
            <a:pPr>
              <a:lnSpc>
                <a:spcPct val="100000"/>
              </a:lnSpc>
              <a:defRPr sz="2400">
                <a:solidFill>
                  <a:srgbClr val="3E5E5C"/>
                </a:solidFill>
                <a:latin typeface="Calibri"/>
              </a:defRPr>
            </a:pPr>
            <a:r>
              <a:t>[They will call out to the faithless:] ‘O faithless ones! Do not make any excuses today. You are being requited only for what you used to do.’</a:t>
            </a:r>
          </a:p>
        </p:txBody>
      </p:sp>
      <p:sp>
        <p:nvSpPr>
          <p:cNvPr id="3" name="Text Placeholder 2"/>
          <p:cNvSpPr>
            <a:spLocks noGrp="1"/>
          </p:cNvSpPr>
          <p:nvPr>
            <p:ph type="body" sz="quarter" idx="11"/>
          </p:nvPr>
        </p:nvSpPr>
        <p:spPr/>
        <p:txBody>
          <a:bodyPr/>
          <a:lstStyle/>
          <a:p>
            <a:r>
              <a:t>At-Tahrim 66:7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916</Words>
  <Application>Microsoft Macintosh PowerPoint</Application>
  <PresentationFormat>On-screen Show (4:3)</PresentationFormat>
  <Paragraphs>43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2025-03-05T16:38:07Z</dcterms:modified>
  <cp:category/>
</cp:coreProperties>
</file>