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Al-Munafiqun (63)</a:t>
            </a:r>
          </a:p>
        </p:txBody>
      </p:sp>
      <p:sp>
        <p:nvSpPr>
          <p:cNvPr id="3" name="Text Placeholder 2"/>
          <p:cNvSpPr>
            <a:spLocks noGrp="1"/>
          </p:cNvSpPr>
          <p:nvPr>
            <p:ph type="body" sz="quarter" idx="11"/>
          </p:nvPr>
        </p:nvSpPr>
        <p:spPr/>
        <p:txBody>
          <a:bodyPr/>
          <a:lstStyle/>
          <a:p>
            <a:r>
              <a:t>ٱلْمُنَافِقُون</a:t>
            </a:r>
          </a:p>
        </p:txBody>
      </p:sp>
      <p:sp>
        <p:nvSpPr>
          <p:cNvPr id="4" name="Text Placeholder 3"/>
          <p:cNvSpPr>
            <a:spLocks noGrp="1"/>
          </p:cNvSpPr>
          <p:nvPr>
            <p:ph type="body" sz="quarter" idx="12"/>
          </p:nvPr>
        </p:nvSpPr>
        <p:spPr/>
        <p:txBody>
          <a:bodyPr/>
          <a:lstStyle/>
          <a:p>
            <a:r>
              <a:t>(The Hypocrites)</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يَقُولُونَ لَئِن رَّجَعْنَآ إِلَى ٱلْمَدِينَةِ لَيُخْرِجَنَّ ٱلْأَعَزُّ مِنْهَا ٱلْأَذَلَّ ۚ وَلِلَّهِ ٱلْعِزَّةُ وَلِرَسُولِهِۦ وَلِلْمُؤْمِنِينَ وَلَـٰكِنَّ ٱلْمُنَـٰفِقِينَ لَا يَعْلَمُونَ</a:t>
            </a:r>
          </a:p>
          <a:p>
            <a:pPr>
              <a:lnSpc>
                <a:spcPct val="100000"/>
              </a:lnSpc>
              <a:defRPr sz="2400">
                <a:solidFill>
                  <a:srgbClr val="3E5E5C"/>
                </a:solidFill>
                <a:latin typeface="Calibri"/>
              </a:defRPr>
            </a:pPr>
            <a:r>
              <a:t>They say, ‘When we return to the city, the mighty will surely expel the weak from it.’ Yet all might belongs to Allah and His Apostle and the faithful, but the hypocrites do not know.</a:t>
            </a:r>
          </a:p>
        </p:txBody>
      </p:sp>
      <p:sp>
        <p:nvSpPr>
          <p:cNvPr id="3" name="Text Placeholder 2"/>
          <p:cNvSpPr>
            <a:spLocks noGrp="1"/>
          </p:cNvSpPr>
          <p:nvPr>
            <p:ph type="body" sz="quarter" idx="11"/>
          </p:nvPr>
        </p:nvSpPr>
        <p:spPr/>
        <p:txBody>
          <a:bodyPr/>
          <a:lstStyle/>
          <a:p>
            <a:r>
              <a:t>Al-Munafiqun 63:8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لَا تُلْهِكُمْ أَمْوَٰلُكُمْ وَلَآ أَوْلَـٰدُكُمْ عَن ذِكْرِ ٱللَّهِ ۚ وَمَن يَفْعَلْ ذَٰلِكَ فَأُو۟لَـٰٓئِكَ هُمُ ٱلْخَـٰسِرُونَ</a:t>
            </a:r>
          </a:p>
          <a:p>
            <a:pPr>
              <a:lnSpc>
                <a:spcPct val="100000"/>
              </a:lnSpc>
              <a:defRPr sz="2400">
                <a:solidFill>
                  <a:srgbClr val="3E5E5C"/>
                </a:solidFill>
                <a:latin typeface="Calibri"/>
              </a:defRPr>
            </a:pPr>
            <a:r>
              <a:t>O you who have faith! Do not let your possessions and children distract you from the remembrance of Allah, and whoever does that—it is they who are the losers.</a:t>
            </a:r>
          </a:p>
        </p:txBody>
      </p:sp>
      <p:sp>
        <p:nvSpPr>
          <p:cNvPr id="3" name="Text Placeholder 2"/>
          <p:cNvSpPr>
            <a:spLocks noGrp="1"/>
          </p:cNvSpPr>
          <p:nvPr>
            <p:ph type="body" sz="quarter" idx="11"/>
          </p:nvPr>
        </p:nvSpPr>
        <p:spPr/>
        <p:txBody>
          <a:bodyPr/>
          <a:lstStyle/>
          <a:p>
            <a:r>
              <a:t>Al-Munafiqun 63:9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وَأَنفِقُوا۟ مِن مَّا رَزَقْنَـٰكُم مِّن قَبْلِ أَن يَأْتِىَ أَحَدَكُمُ ٱلْمَوْتُ فَيَقُولَ رَبِّ لَوْلَآ أَخَّرْتَنِىٓ إِلَىٰٓ أَجَلٍ قَرِيبٍ فَأَصَّدَّقَ وَأَكُن مِّنَ ٱلصَّـٰلِحِينَ</a:t>
            </a:r>
          </a:p>
          <a:p>
            <a:pPr>
              <a:lnSpc>
                <a:spcPct val="100000"/>
              </a:lnSpc>
              <a:defRPr sz="2400">
                <a:solidFill>
                  <a:srgbClr val="3E5E5C"/>
                </a:solidFill>
                <a:latin typeface="Calibri"/>
              </a:defRPr>
            </a:pPr>
            <a:r>
              <a:t>Spend out of what We have provided you before death comes to any of you, whereat he might say, ‘My Lord, why did You not respite me for a short time so that I could give charity and become one of the righteous!’</a:t>
            </a:r>
          </a:p>
        </p:txBody>
      </p:sp>
      <p:sp>
        <p:nvSpPr>
          <p:cNvPr id="3" name="Text Placeholder 2"/>
          <p:cNvSpPr>
            <a:spLocks noGrp="1"/>
          </p:cNvSpPr>
          <p:nvPr>
            <p:ph type="body" sz="quarter" idx="11"/>
          </p:nvPr>
        </p:nvSpPr>
        <p:spPr/>
        <p:txBody>
          <a:bodyPr/>
          <a:lstStyle/>
          <a:p>
            <a:r>
              <a:t>Al-Munafiqun 63:10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وَلَن يُؤَخِّرَ ٱللَّهُ نَفْسًا إِذَا جَآءَ أَجَلُهَا ۚ وَٱللَّهُ خَبِيرٌۢ بِمَا تَعْمَلُونَ</a:t>
            </a:r>
          </a:p>
          <a:p>
            <a:pPr>
              <a:lnSpc>
                <a:spcPct val="100000"/>
              </a:lnSpc>
              <a:defRPr sz="2400">
                <a:solidFill>
                  <a:srgbClr val="3E5E5C"/>
                </a:solidFill>
                <a:latin typeface="Calibri"/>
              </a:defRPr>
            </a:pPr>
            <a:r>
              <a:t>But Allah will never respite anyone when his time has come, and Allah is well aware of what you do.</a:t>
            </a:r>
          </a:p>
        </p:txBody>
      </p:sp>
      <p:sp>
        <p:nvSpPr>
          <p:cNvPr id="3" name="Text Placeholder 2"/>
          <p:cNvSpPr>
            <a:spLocks noGrp="1"/>
          </p:cNvSpPr>
          <p:nvPr>
            <p:ph type="body" sz="quarter" idx="11"/>
          </p:nvPr>
        </p:nvSpPr>
        <p:spPr/>
        <p:txBody>
          <a:bodyPr/>
          <a:lstStyle/>
          <a:p>
            <a:r>
              <a:t>Al-Munafiqun 63:11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Al-Munafiqun 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إِذَا جَآءَكَ ٱلْمُنَـٰفِقُونَ قَالُوا۟ نَشْهَدُ إِنَّكَ لَرَسُولُ ٱللَّهِ ۗ وَٱللَّهُ يَعْلَمُ إِنَّكَ لَرَسُولُهُۥ وَٱللَّهُ يَشْهَدُ إِنَّ ٱلْمُنَـٰفِقِينَ لَكَـٰذِبُونَ</a:t>
            </a:r>
          </a:p>
          <a:p>
            <a:pPr>
              <a:lnSpc>
                <a:spcPct val="100000"/>
              </a:lnSpc>
              <a:defRPr sz="2400">
                <a:solidFill>
                  <a:srgbClr val="3E5E5C"/>
                </a:solidFill>
                <a:latin typeface="Calibri"/>
              </a:defRPr>
            </a:pPr>
            <a:r>
              <a:t>When the hypocrites come to you they say, ‘We bear witness that you are indeed the apostle of Allah.’ Allah knows that you are indeed His Apostle, and Allah bears witness that the hypocrites are indeed liars.</a:t>
            </a:r>
          </a:p>
        </p:txBody>
      </p:sp>
      <p:sp>
        <p:nvSpPr>
          <p:cNvPr id="3" name="Text Placeholder 2"/>
          <p:cNvSpPr>
            <a:spLocks noGrp="1"/>
          </p:cNvSpPr>
          <p:nvPr>
            <p:ph type="body" sz="quarter" idx="11"/>
          </p:nvPr>
        </p:nvSpPr>
        <p:spPr/>
        <p:txBody>
          <a:bodyPr/>
          <a:lstStyle/>
          <a:p>
            <a:r>
              <a:t>Al-Munafiqun 63:1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ٱتَّخَذُوٓا۟ أَيْمَـٰنَهُمْ جُنَّةً فَصَدُّوا۟ عَن سَبِيلِ ٱللَّهِ ۚ إِنَّهُمْ سَآءَ مَا كَانُوا۟ يَعْمَلُونَ</a:t>
            </a:r>
          </a:p>
          <a:p>
            <a:pPr>
              <a:lnSpc>
                <a:spcPct val="100000"/>
              </a:lnSpc>
              <a:defRPr sz="2400">
                <a:solidFill>
                  <a:srgbClr val="3E5E5C"/>
                </a:solidFill>
                <a:latin typeface="Calibri"/>
              </a:defRPr>
            </a:pPr>
            <a:r>
              <a:t>They make a shield of their oaths, and bar from the way of Allah. Evil indeed is what they used to do.</a:t>
            </a:r>
          </a:p>
        </p:txBody>
      </p:sp>
      <p:sp>
        <p:nvSpPr>
          <p:cNvPr id="3" name="Text Placeholder 2"/>
          <p:cNvSpPr>
            <a:spLocks noGrp="1"/>
          </p:cNvSpPr>
          <p:nvPr>
            <p:ph type="body" sz="quarter" idx="11"/>
          </p:nvPr>
        </p:nvSpPr>
        <p:spPr/>
        <p:txBody>
          <a:bodyPr/>
          <a:lstStyle/>
          <a:p>
            <a:r>
              <a:t>Al-Munafiqun 63:2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بِأَنَّهُمْ ءَامَنُوا۟ ثُمَّ كَفَرُوا۟ فَطُبِعَ عَلَىٰ قُلُوبِهِمْ فَهُمْ لَا يَفْقَهُونَ</a:t>
            </a:r>
          </a:p>
          <a:p>
            <a:pPr>
              <a:lnSpc>
                <a:spcPct val="100000"/>
              </a:lnSpc>
              <a:defRPr sz="2400">
                <a:solidFill>
                  <a:srgbClr val="3E5E5C"/>
                </a:solidFill>
                <a:latin typeface="Calibri"/>
              </a:defRPr>
            </a:pPr>
            <a:r>
              <a:t>That is because they believed and then disbelieved, so their hearts were sealed. Hence, they do not understand.</a:t>
            </a:r>
          </a:p>
        </p:txBody>
      </p:sp>
      <p:sp>
        <p:nvSpPr>
          <p:cNvPr id="3" name="Text Placeholder 2"/>
          <p:cNvSpPr>
            <a:spLocks noGrp="1"/>
          </p:cNvSpPr>
          <p:nvPr>
            <p:ph type="body" sz="quarter" idx="11"/>
          </p:nvPr>
        </p:nvSpPr>
        <p:spPr/>
        <p:txBody>
          <a:bodyPr/>
          <a:lstStyle/>
          <a:p>
            <a:r>
              <a:t>Al-Munafiqun 63:3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وَإِذَا رَأَيْتَهُمْ تُعْجِبُكَ أَجْسَامُهُمْ ۖ وَإِن يَقُولُوا۟ تَسْمَعْ لِقَوْلِهِمْ ۖ كَأَنَّهُمْ خُشُبٌ مُّسَنَّدَةٌ ۖ يَحْسَبُونَ كُلَّ صَيْحَةٍ عَلَيْهِمْ ۚ هُمُ ٱلْعَدُوُّ فَٱحْذَرْهُمْ ۚ قَـٰتَلَهُمُ ٱللَّهُ ۖ أَنَّىٰ يُؤْفَكُونَ</a:t>
            </a:r>
          </a:p>
          <a:p>
            <a:pPr>
              <a:lnSpc>
                <a:spcPct val="100000"/>
              </a:lnSpc>
              <a:defRPr sz="2400">
                <a:solidFill>
                  <a:srgbClr val="3E5E5C"/>
                </a:solidFill>
                <a:latin typeface="Calibri"/>
              </a:defRPr>
            </a:pPr>
            <a:r>
              <a:t>When you see them, their bodies impress you, and if they speak, you listen to their speech. Yet they are like dry logs set reclining [against a wall]. They suppose every cry is directed against them. They are the enemy, so beware of them. May Allah assail them, where do they stray?!</a:t>
            </a:r>
          </a:p>
        </p:txBody>
      </p:sp>
      <p:sp>
        <p:nvSpPr>
          <p:cNvPr id="3" name="Text Placeholder 2"/>
          <p:cNvSpPr>
            <a:spLocks noGrp="1"/>
          </p:cNvSpPr>
          <p:nvPr>
            <p:ph type="body" sz="quarter" idx="11"/>
          </p:nvPr>
        </p:nvSpPr>
        <p:spPr/>
        <p:txBody>
          <a:bodyPr/>
          <a:lstStyle/>
          <a:p>
            <a:r>
              <a:t>Al-Munafiqun 63:4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قِيلَ لَهُمْ تَعَالَوْا۟ يَسْتَغْفِرْ لَكُمْ رَسُولُ ٱللَّهِ لَوَّوْا۟ رُءُوسَهُمْ وَرَأَيْتَهُمْ يَصُدُّونَ وَهُم مُّسْتَكْبِرُونَ</a:t>
            </a:r>
          </a:p>
          <a:p>
            <a:pPr>
              <a:lnSpc>
                <a:spcPct val="100000"/>
              </a:lnSpc>
              <a:defRPr sz="2400">
                <a:solidFill>
                  <a:srgbClr val="3E5E5C"/>
                </a:solidFill>
                <a:latin typeface="Calibri"/>
              </a:defRPr>
            </a:pPr>
            <a:r>
              <a:t>When they are told, ‘Come, that Allah’s Apostle may plead for forgiveness for you,’ they twist their heads, and you see them turn away disdainfully.</a:t>
            </a:r>
          </a:p>
        </p:txBody>
      </p:sp>
      <p:sp>
        <p:nvSpPr>
          <p:cNvPr id="3" name="Text Placeholder 2"/>
          <p:cNvSpPr>
            <a:spLocks noGrp="1"/>
          </p:cNvSpPr>
          <p:nvPr>
            <p:ph type="body" sz="quarter" idx="11"/>
          </p:nvPr>
        </p:nvSpPr>
        <p:spPr/>
        <p:txBody>
          <a:bodyPr/>
          <a:lstStyle/>
          <a:p>
            <a:r>
              <a:t>Al-Munafiqun 63:5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سَوَآءٌ عَلَيْهِمْ أَسْتَغْفَرْتَ لَهُمْ أَمْ لَمْ تَسْتَغْفِرْ لَهُمْ لَن يَغْفِرَ ٱللَّهُ لَهُمْ ۚ إِنَّ ٱللَّهَ لَا يَهْدِى ٱلْقَوْمَ ٱلْفَـٰسِقِينَ</a:t>
            </a:r>
          </a:p>
          <a:p>
            <a:pPr>
              <a:lnSpc>
                <a:spcPct val="100000"/>
              </a:lnSpc>
              <a:defRPr sz="2400">
                <a:solidFill>
                  <a:srgbClr val="3E5E5C"/>
                </a:solidFill>
                <a:latin typeface="Calibri"/>
              </a:defRPr>
            </a:pPr>
            <a:r>
              <a:t>It is the same for them whether you plead for forgiveness for them, or do not plead for forgiveness for them: Allah will never forgive them. Indeed Allah does not guide the transgressing lot.</a:t>
            </a:r>
          </a:p>
        </p:txBody>
      </p:sp>
      <p:sp>
        <p:nvSpPr>
          <p:cNvPr id="3" name="Text Placeholder 2"/>
          <p:cNvSpPr>
            <a:spLocks noGrp="1"/>
          </p:cNvSpPr>
          <p:nvPr>
            <p:ph type="body" sz="quarter" idx="11"/>
          </p:nvPr>
        </p:nvSpPr>
        <p:spPr/>
        <p:txBody>
          <a:bodyPr/>
          <a:lstStyle/>
          <a:p>
            <a:r>
              <a:t>Al-Munafiqun 63:6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هُمُ ٱلَّذِينَ يَقُولُونَ لَا تُنفِقُوا۟ عَلَىٰ مَنْ عِندَ رَسُولِ ٱللَّهِ حَتَّىٰ يَنفَضُّوا۟ ۗ وَلِلَّهِ خَزَآئِنُ ٱلسَّمَـٰوَٰتِ وَٱلْأَرْضِ وَلَـٰكِنَّ ٱلْمُنَـٰفِقِينَ لَا يَفْقَهُونَ</a:t>
            </a:r>
          </a:p>
          <a:p>
            <a:pPr>
              <a:lnSpc>
                <a:spcPct val="100000"/>
              </a:lnSpc>
              <a:defRPr sz="2400">
                <a:solidFill>
                  <a:srgbClr val="3E5E5C"/>
                </a:solidFill>
                <a:latin typeface="Calibri"/>
              </a:defRPr>
            </a:pPr>
            <a:r>
              <a:t>They are the ones who say, ‘Do not spend on those who are with the Apostle of Allah until they scatter off [from around him].’ Yet to Allah belong the treasuries of the heavens and the earth, but the hypocrites do not understand.</a:t>
            </a:r>
          </a:p>
        </p:txBody>
      </p:sp>
      <p:sp>
        <p:nvSpPr>
          <p:cNvPr id="3" name="Text Placeholder 2"/>
          <p:cNvSpPr>
            <a:spLocks noGrp="1"/>
          </p:cNvSpPr>
          <p:nvPr>
            <p:ph type="body" sz="quarter" idx="11"/>
          </p:nvPr>
        </p:nvSpPr>
        <p:spPr/>
        <p:txBody>
          <a:bodyPr/>
          <a:lstStyle/>
          <a:p>
            <a:r>
              <a:t>Al-Munafiqun 63:7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663</Words>
  <Application>Microsoft Macintosh PowerPoint</Application>
  <PresentationFormat>On-screen Show (4:3)</PresentationFormat>
  <Paragraphs>40</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16</cp:revision>
  <dcterms:created xsi:type="dcterms:W3CDTF">2013-01-27T09:14:16Z</dcterms:created>
  <dcterms:modified xsi:type="dcterms:W3CDTF">2025-03-05T16:37:15Z</dcterms:modified>
  <cp:category/>
</cp:coreProperties>
</file>