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Al-Jumu'ah (62)</a:t>
            </a:r>
          </a:p>
        </p:txBody>
      </p:sp>
      <p:sp>
        <p:nvSpPr>
          <p:cNvPr id="3" name="Text Placeholder 2"/>
          <p:cNvSpPr>
            <a:spLocks noGrp="1"/>
          </p:cNvSpPr>
          <p:nvPr>
            <p:ph type="body" sz="quarter" idx="11"/>
          </p:nvPr>
        </p:nvSpPr>
        <p:spPr/>
        <p:txBody>
          <a:bodyPr/>
          <a:lstStyle/>
          <a:p>
            <a:r>
              <a:t>ٱلْجُمُعَة</a:t>
            </a:r>
          </a:p>
        </p:txBody>
      </p:sp>
      <p:sp>
        <p:nvSpPr>
          <p:cNvPr id="4" name="Text Placeholder 3"/>
          <p:cNvSpPr>
            <a:spLocks noGrp="1"/>
          </p:cNvSpPr>
          <p:nvPr>
            <p:ph type="body" sz="quarter" idx="12"/>
          </p:nvPr>
        </p:nvSpPr>
        <p:spPr/>
        <p:txBody>
          <a:bodyPr/>
          <a:lstStyle/>
          <a:p>
            <a:r>
              <a:t>(Friday)</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 ٱلْمَوْتَ ٱلَّذِى تَفِرُّونَ مِنْهُ فَإِنَّهُۥ مُلَـٰقِيكُمْ ۖ ثُمَّ تُرَدُّونَ إِلَىٰ عَـٰلِمِ ٱلْغَيْبِ وَٱلشَّهَـٰدَةِ فَيُنَبِّئُكُم بِمَا كُنتُمْ تَعْمَلُونَ</a:t>
            </a:r>
          </a:p>
          <a:p>
            <a:pPr>
              <a:lnSpc>
                <a:spcPct val="100000"/>
              </a:lnSpc>
              <a:defRPr sz="2400">
                <a:solidFill>
                  <a:srgbClr val="3E5E5C"/>
                </a:solidFill>
                <a:latin typeface="Calibri"/>
              </a:defRPr>
            </a:pPr>
            <a:r>
              <a:t>Say, ‘The death that you flee will indeed encounter you. Then you will be returned to the Knower of the sensible and the Unseen, and He will inform you about what you used to do.’</a:t>
            </a:r>
          </a:p>
        </p:txBody>
      </p:sp>
      <p:sp>
        <p:nvSpPr>
          <p:cNvPr id="3" name="Text Placeholder 2"/>
          <p:cNvSpPr>
            <a:spLocks noGrp="1"/>
          </p:cNvSpPr>
          <p:nvPr>
            <p:ph type="body" sz="quarter" idx="11"/>
          </p:nvPr>
        </p:nvSpPr>
        <p:spPr/>
        <p:txBody>
          <a:bodyPr/>
          <a:lstStyle/>
          <a:p>
            <a:r>
              <a:t>Al-Jumu'ah 62:8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إِذَا نُودِىَ لِلصَّلَوٰةِ مِن يَوْمِ ٱلْجُمُعَةِ فَٱسْعَوْا۟ إِلَىٰ ذِكْرِ ٱللَّهِ وَذَرُوا۟ ٱلْبَيْعَ ۚ ذَٰلِكُمْ خَيْرٌ لَّكُمْ إِن كُنتُمْ تَعْلَمُونَ</a:t>
            </a:r>
          </a:p>
          <a:p>
            <a:pPr>
              <a:lnSpc>
                <a:spcPct val="100000"/>
              </a:lnSpc>
              <a:defRPr sz="2400">
                <a:solidFill>
                  <a:srgbClr val="3E5E5C"/>
                </a:solidFill>
                <a:latin typeface="Calibri"/>
              </a:defRPr>
            </a:pPr>
            <a:r>
              <a:t>O you who have faith! When the call is made for prayer on Friday, hurry toward the remembrance of Allah, and leave all business. That is better for you, should you know.</a:t>
            </a:r>
          </a:p>
        </p:txBody>
      </p:sp>
      <p:sp>
        <p:nvSpPr>
          <p:cNvPr id="3" name="Text Placeholder 2"/>
          <p:cNvSpPr>
            <a:spLocks noGrp="1"/>
          </p:cNvSpPr>
          <p:nvPr>
            <p:ph type="body" sz="quarter" idx="11"/>
          </p:nvPr>
        </p:nvSpPr>
        <p:spPr/>
        <p:txBody>
          <a:bodyPr/>
          <a:lstStyle/>
          <a:p>
            <a:r>
              <a:t>Al-Jumu'ah 62:9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فَإِذَا قُضِيَتِ ٱلصَّلَوٰةُ فَٱنتَشِرُوا۟ فِى ٱلْأَرْضِ وَٱبْتَغُوا۟ مِن فَضْلِ ٱللَّهِ وَٱذْكُرُوا۟ ٱللَّهَ كَثِيرًا لَّعَلَّكُمْ تُفْلِحُونَ</a:t>
            </a:r>
          </a:p>
          <a:p>
            <a:pPr>
              <a:lnSpc>
                <a:spcPct val="100000"/>
              </a:lnSpc>
              <a:defRPr sz="2400">
                <a:solidFill>
                  <a:srgbClr val="3E5E5C"/>
                </a:solidFill>
                <a:latin typeface="Calibri"/>
              </a:defRPr>
            </a:pPr>
            <a:r>
              <a:t>And when the prayer is finished disperse through the land and seek Allah’s grace, and remember Allah much so that you may be felicitous.</a:t>
            </a:r>
          </a:p>
        </p:txBody>
      </p:sp>
      <p:sp>
        <p:nvSpPr>
          <p:cNvPr id="3" name="Text Placeholder 2"/>
          <p:cNvSpPr>
            <a:spLocks noGrp="1"/>
          </p:cNvSpPr>
          <p:nvPr>
            <p:ph type="body" sz="quarter" idx="11"/>
          </p:nvPr>
        </p:nvSpPr>
        <p:spPr/>
        <p:txBody>
          <a:bodyPr/>
          <a:lstStyle/>
          <a:p>
            <a:r>
              <a:t>Al-Jumu'ah 62:10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رَأَوْا۟ تِجَـٰرَةً أَوْ لَهْوًا ٱنفَضُّوٓا۟ إِلَيْهَا وَتَرَكُوكَ قَآئِمًا ۚ قُلْ مَا عِندَ ٱللَّهِ خَيْرٌ مِّنَ ٱللَّهْوِ وَمِنَ ٱلتِّجَـٰرَةِ ۚ وَٱللَّهُ خَيْرُ ٱلرَّٰزِقِينَ</a:t>
            </a:r>
          </a:p>
          <a:p>
            <a:pPr>
              <a:lnSpc>
                <a:spcPct val="100000"/>
              </a:lnSpc>
              <a:defRPr sz="2400">
                <a:solidFill>
                  <a:srgbClr val="3E5E5C"/>
                </a:solidFill>
                <a:latin typeface="Calibri"/>
              </a:defRPr>
            </a:pPr>
            <a:r>
              <a:t>When they sight a deal or a diversion, they scatter off towards it and leave you standing! Say, ‘What is with Allah is better than diversion and dealing, and Allah is the best of providers.’</a:t>
            </a:r>
          </a:p>
        </p:txBody>
      </p:sp>
      <p:sp>
        <p:nvSpPr>
          <p:cNvPr id="3" name="Text Placeholder 2"/>
          <p:cNvSpPr>
            <a:spLocks noGrp="1"/>
          </p:cNvSpPr>
          <p:nvPr>
            <p:ph type="body" sz="quarter" idx="11"/>
          </p:nvPr>
        </p:nvSpPr>
        <p:spPr/>
        <p:txBody>
          <a:bodyPr/>
          <a:lstStyle/>
          <a:p>
            <a:r>
              <a:t>Al-Jumu'ah 62:11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Al-Jumu'ah 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يُسَبِّحُ لِلَّهِ مَا فِى ٱلسَّمَـٰوَٰتِ وَمَا فِى ٱلْأَرْضِ ٱلْمَلِكِ ٱلْقُدُّوسِ ٱلْعَزِيزِ ٱلْحَكِيمِ</a:t>
            </a:r>
          </a:p>
          <a:p>
            <a:pPr>
              <a:lnSpc>
                <a:spcPct val="100000"/>
              </a:lnSpc>
              <a:defRPr sz="2400">
                <a:solidFill>
                  <a:srgbClr val="3E5E5C"/>
                </a:solidFill>
                <a:latin typeface="Calibri"/>
              </a:defRPr>
            </a:pPr>
            <a:r>
              <a:t>Whatever there is in the heavens and in the earth glorifies Allah, the Sovereign, the All-holy, the All-mighty, the All-wise.</a:t>
            </a:r>
          </a:p>
        </p:txBody>
      </p:sp>
      <p:sp>
        <p:nvSpPr>
          <p:cNvPr id="3" name="Text Placeholder 2"/>
          <p:cNvSpPr>
            <a:spLocks noGrp="1"/>
          </p:cNvSpPr>
          <p:nvPr>
            <p:ph type="body" sz="quarter" idx="11"/>
          </p:nvPr>
        </p:nvSpPr>
        <p:spPr/>
        <p:txBody>
          <a:bodyPr/>
          <a:lstStyle/>
          <a:p>
            <a:r>
              <a:t>Al-Jumu'ah 62:1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ٱلَّذِى بَعَثَ فِى ٱلْأُمِّيِّـۧنَ رَسُولًا مِّنْهُمْ يَتْلُوا۟ عَلَيْهِمْ ءَايَـٰتِهِۦ وَيُزَكِّيهِمْ وَيُعَلِّمُهُمُ ٱلْكِتَـٰبَ وَٱلْحِكْمَةَ وَإِن كَانُوا۟ مِن قَبْلُ لَفِى ضَلَـٰلٍ مُّبِينٍ</a:t>
            </a:r>
          </a:p>
          <a:p>
            <a:pPr>
              <a:lnSpc>
                <a:spcPct val="100000"/>
              </a:lnSpc>
              <a:defRPr sz="2400">
                <a:solidFill>
                  <a:srgbClr val="3E5E5C"/>
                </a:solidFill>
                <a:latin typeface="Calibri"/>
              </a:defRPr>
            </a:pPr>
            <a:r>
              <a:t>It is He who sent to the unlettered [people] an apostle from among themselves, to recite to them His signs, to purify them, and to teach them the Book and wisdom, and earlier they had indeed been in manifest error.</a:t>
            </a:r>
          </a:p>
        </p:txBody>
      </p:sp>
      <p:sp>
        <p:nvSpPr>
          <p:cNvPr id="3" name="Text Placeholder 2"/>
          <p:cNvSpPr>
            <a:spLocks noGrp="1"/>
          </p:cNvSpPr>
          <p:nvPr>
            <p:ph type="body" sz="quarter" idx="11"/>
          </p:nvPr>
        </p:nvSpPr>
        <p:spPr/>
        <p:txBody>
          <a:bodyPr/>
          <a:lstStyle/>
          <a:p>
            <a:r>
              <a:t>Al-Jumu'ah 62:2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وَءَاخَرِينَ مِنْهُمْ لَمَّا يَلْحَقُوا۟ بِهِمْ ۚ وَهُوَ ٱلْعَزِيزُ ٱلْحَكِيمُ</a:t>
            </a:r>
          </a:p>
          <a:p>
            <a:pPr>
              <a:lnSpc>
                <a:spcPct val="100000"/>
              </a:lnSpc>
              <a:defRPr sz="2400">
                <a:solidFill>
                  <a:srgbClr val="3E5E5C"/>
                </a:solidFill>
                <a:latin typeface="Calibri"/>
              </a:defRPr>
            </a:pPr>
            <a:r>
              <a:t>And to others from among them [as well] who have not yet joined them. And He is the All-mighty, the All-wise.</a:t>
            </a:r>
          </a:p>
        </p:txBody>
      </p:sp>
      <p:sp>
        <p:nvSpPr>
          <p:cNvPr id="3" name="Text Placeholder 2"/>
          <p:cNvSpPr>
            <a:spLocks noGrp="1"/>
          </p:cNvSpPr>
          <p:nvPr>
            <p:ph type="body" sz="quarter" idx="11"/>
          </p:nvPr>
        </p:nvSpPr>
        <p:spPr/>
        <p:txBody>
          <a:bodyPr/>
          <a:lstStyle/>
          <a:p>
            <a:r>
              <a:t>Al-Jumu'ah 62:3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فَضْلُ ٱللَّهِ يُؤْتِيهِ مَن يَشَآءُ ۚ وَٱللَّهُ ذُو ٱلْفَضْلِ ٱلْعَظِيمِ</a:t>
            </a:r>
          </a:p>
          <a:p>
            <a:pPr>
              <a:lnSpc>
                <a:spcPct val="100000"/>
              </a:lnSpc>
              <a:defRPr sz="2400">
                <a:solidFill>
                  <a:srgbClr val="3E5E5C"/>
                </a:solidFill>
                <a:latin typeface="Calibri"/>
              </a:defRPr>
            </a:pPr>
            <a:r>
              <a:t>That is Allah’s grace, which He grants to whomever He wishes, and Allah is dispenser of a great grace.</a:t>
            </a:r>
          </a:p>
        </p:txBody>
      </p:sp>
      <p:sp>
        <p:nvSpPr>
          <p:cNvPr id="3" name="Text Placeholder 2"/>
          <p:cNvSpPr>
            <a:spLocks noGrp="1"/>
          </p:cNvSpPr>
          <p:nvPr>
            <p:ph type="body" sz="quarter" idx="11"/>
          </p:nvPr>
        </p:nvSpPr>
        <p:spPr/>
        <p:txBody>
          <a:bodyPr/>
          <a:lstStyle/>
          <a:p>
            <a:r>
              <a:t>Al-Jumu'ah 62:4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مَثَلُ ٱلَّذِينَ حُمِّلُوا۟ ٱلتَّوْرَىٰةَ ثُمَّ لَمْ يَحْمِلُوهَا كَمَثَلِ ٱلْحِمَارِ يَحْمِلُ أَسْفَارًۢا ۚ بِئْسَ مَثَلُ ٱلْقَوْمِ ٱلَّذِينَ كَذَّبُوا۟ بِـَٔايَـٰتِ ٱللَّهِ ۚ وَٱللَّهُ لَا يَهْدِى ٱلْقَوْمَ ٱلظَّـٰلِمِينَ</a:t>
            </a:r>
          </a:p>
          <a:p>
            <a:pPr>
              <a:lnSpc>
                <a:spcPct val="100000"/>
              </a:lnSpc>
              <a:defRPr sz="2400">
                <a:solidFill>
                  <a:srgbClr val="3E5E5C"/>
                </a:solidFill>
                <a:latin typeface="Calibri"/>
              </a:defRPr>
            </a:pPr>
            <a:r>
              <a:t>The example of those who were charged with the Torah, then failed to carry it, is that of an ass carrying books. Evil is the example of the people who deny Allah’s signs, and Allah does not guide the wrongdoing lot.</a:t>
            </a:r>
          </a:p>
        </p:txBody>
      </p:sp>
      <p:sp>
        <p:nvSpPr>
          <p:cNvPr id="3" name="Text Placeholder 2"/>
          <p:cNvSpPr>
            <a:spLocks noGrp="1"/>
          </p:cNvSpPr>
          <p:nvPr>
            <p:ph type="body" sz="quarter" idx="11"/>
          </p:nvPr>
        </p:nvSpPr>
        <p:spPr/>
        <p:txBody>
          <a:bodyPr/>
          <a:lstStyle/>
          <a:p>
            <a:r>
              <a:t>Al-Jumu'ah 62:5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يَـٰٓأَيُّهَا ٱلَّذِينَ هَادُوٓا۟ إِن زَعَمْتُمْ أَنَّكُمْ أَوْلِيَآءُ لِلَّهِ مِن دُونِ ٱلنَّاسِ فَتَمَنَّوُا۟ ٱلْمَوْتَ إِن كُنتُمْ صَـٰدِقِينَ</a:t>
            </a:r>
          </a:p>
          <a:p>
            <a:pPr>
              <a:lnSpc>
                <a:spcPct val="100000"/>
              </a:lnSpc>
              <a:defRPr sz="2400">
                <a:solidFill>
                  <a:srgbClr val="3E5E5C"/>
                </a:solidFill>
                <a:latin typeface="Calibri"/>
              </a:defRPr>
            </a:pPr>
            <a:r>
              <a:t>Say, ‘O Jews! If you claim that you are Allah’s favourites, to the exclusion of other people, then long for death, should you be truthful.’</a:t>
            </a:r>
          </a:p>
        </p:txBody>
      </p:sp>
      <p:sp>
        <p:nvSpPr>
          <p:cNvPr id="3" name="Text Placeholder 2"/>
          <p:cNvSpPr>
            <a:spLocks noGrp="1"/>
          </p:cNvSpPr>
          <p:nvPr>
            <p:ph type="body" sz="quarter" idx="11"/>
          </p:nvPr>
        </p:nvSpPr>
        <p:spPr/>
        <p:txBody>
          <a:bodyPr/>
          <a:lstStyle/>
          <a:p>
            <a:r>
              <a:t>Al-Jumu'ah 62:6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يَتَمَنَّوْنَهُۥٓ أَبَدًۢا بِمَا قَدَّمَتْ أَيْدِيهِمْ ۚ وَٱللَّهُ عَلِيمٌۢ بِٱلظَّـٰلِمِينَ</a:t>
            </a:r>
          </a:p>
          <a:p>
            <a:pPr>
              <a:lnSpc>
                <a:spcPct val="100000"/>
              </a:lnSpc>
              <a:defRPr sz="2400">
                <a:solidFill>
                  <a:srgbClr val="3E5E5C"/>
                </a:solidFill>
                <a:latin typeface="Calibri"/>
              </a:defRPr>
            </a:pPr>
            <a:r>
              <a:t>Yet they will never long for it, because of what their hands have sent ahead, and Allah knows best the wrongdoers.</a:t>
            </a:r>
          </a:p>
        </p:txBody>
      </p:sp>
      <p:sp>
        <p:nvSpPr>
          <p:cNvPr id="3" name="Text Placeholder 2"/>
          <p:cNvSpPr>
            <a:spLocks noGrp="1"/>
          </p:cNvSpPr>
          <p:nvPr>
            <p:ph type="body" sz="quarter" idx="11"/>
          </p:nvPr>
        </p:nvSpPr>
        <p:spPr/>
        <p:txBody>
          <a:bodyPr/>
          <a:lstStyle/>
          <a:p>
            <a:r>
              <a:t>Al-Jumu'ah 62:7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605</Words>
  <Application>Microsoft Macintosh PowerPoint</Application>
  <PresentationFormat>On-screen Show (4:3)</PresentationFormat>
  <Paragraphs>40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2025-03-05T16:36:58Z</dcterms:modified>
  <cp:category/>
</cp:coreProperties>
</file>