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Al-Mumtahanah (60)</a:t>
            </a:r>
          </a:p>
        </p:txBody>
      </p:sp>
      <p:sp>
        <p:nvSpPr>
          <p:cNvPr id="3" name="Text Placeholder 2"/>
          <p:cNvSpPr>
            <a:spLocks noGrp="1"/>
          </p:cNvSpPr>
          <p:nvPr>
            <p:ph type="body" sz="quarter" idx="11"/>
          </p:nvPr>
        </p:nvSpPr>
        <p:spPr/>
        <p:txBody>
          <a:bodyPr/>
          <a:lstStyle/>
          <a:p>
            <a:r>
              <a:t>ٱلْمُمْتَحَنَة</a:t>
            </a:r>
          </a:p>
        </p:txBody>
      </p:sp>
      <p:sp>
        <p:nvSpPr>
          <p:cNvPr id="4" name="Text Placeholder 3"/>
          <p:cNvSpPr>
            <a:spLocks noGrp="1"/>
          </p:cNvSpPr>
          <p:nvPr>
            <p:ph type="body" sz="quarter" idx="12"/>
          </p:nvPr>
        </p:nvSpPr>
        <p:spPr/>
        <p:txBody>
          <a:bodyPr/>
          <a:lstStyle/>
          <a:p>
            <a:r>
              <a:t>(The Woman to be Examined)</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كَانَ لَكُمْ فِيهِمْ أُسْوَةٌ حَسَنَةٌ لِّمَن كَانَ يَرْجُوا۟ ٱللَّهَ وَٱلْيَوْمَ ٱلْـَٔاخِرَ ۚ وَمَن يَتَوَلَّ فَإِنَّ ٱللَّهَ هُوَ ٱلْغَنِىُّ ٱلْحَمِيدُ</a:t>
            </a:r>
          </a:p>
          <a:p>
            <a:pPr>
              <a:lnSpc>
                <a:spcPct val="100000"/>
              </a:lnSpc>
              <a:defRPr sz="2400">
                <a:solidFill>
                  <a:srgbClr val="3E5E5C"/>
                </a:solidFill>
                <a:latin typeface="Calibri"/>
              </a:defRPr>
            </a:pPr>
            <a:r>
              <a:t>There is certainly a good exemplar for you in them—for those who look forward to Allah and the Last Day—and anyone who refuses to comply [should know that] indeed Allah is the All-sufficient, the All-laudable.</a:t>
            </a:r>
          </a:p>
        </p:txBody>
      </p:sp>
      <p:sp>
        <p:nvSpPr>
          <p:cNvPr id="3" name="Text Placeholder 2"/>
          <p:cNvSpPr>
            <a:spLocks noGrp="1"/>
          </p:cNvSpPr>
          <p:nvPr>
            <p:ph type="body" sz="quarter" idx="11"/>
          </p:nvPr>
        </p:nvSpPr>
        <p:spPr/>
        <p:txBody>
          <a:bodyPr/>
          <a:lstStyle/>
          <a:p>
            <a:r>
              <a:t>Al-Mumtahanah 60:6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عَسَى ٱللَّهُ أَن يَجْعَلَ بَيْنَكُمْ وَبَيْنَ ٱلَّذِينَ عَادَيْتُم مِّنْهُم مَّوَدَّةً ۚ وَٱللَّهُ قَدِيرٌ ۚ وَٱللَّهُ غَفُورٌ رَّحِيمٌ</a:t>
            </a:r>
          </a:p>
          <a:p>
            <a:pPr>
              <a:lnSpc>
                <a:spcPct val="100000"/>
              </a:lnSpc>
              <a:defRPr sz="2400">
                <a:solidFill>
                  <a:srgbClr val="3E5E5C"/>
                </a:solidFill>
                <a:latin typeface="Calibri"/>
              </a:defRPr>
            </a:pPr>
            <a:r>
              <a:t>It may be that Allah will bring about affection between you and those with whom you are at enmity, and Allah is all-powerful, and Allah is all-forgiving, all-merciful.</a:t>
            </a:r>
          </a:p>
        </p:txBody>
      </p:sp>
      <p:sp>
        <p:nvSpPr>
          <p:cNvPr id="3" name="Text Placeholder 2"/>
          <p:cNvSpPr>
            <a:spLocks noGrp="1"/>
          </p:cNvSpPr>
          <p:nvPr>
            <p:ph type="body" sz="quarter" idx="11"/>
          </p:nvPr>
        </p:nvSpPr>
        <p:spPr/>
        <p:txBody>
          <a:bodyPr/>
          <a:lstStyle/>
          <a:p>
            <a:r>
              <a:t>Al-Mumtahanah 60:7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يَنْهَىٰكُمُ ٱللَّهُ عَنِ ٱلَّذِينَ لَمْ يُقَـٰتِلُوكُمْ فِى ٱلدِّينِ وَلَمْ يُخْرِجُوكُم مِّن دِيَـٰرِكُمْ أَن تَبَرُّوهُمْ وَتُقْسِطُوٓا۟ إِلَيْهِمْ ۚ إِنَّ ٱللَّهَ يُحِبُّ ٱلْمُقْسِطِينَ</a:t>
            </a:r>
          </a:p>
          <a:p>
            <a:pPr>
              <a:lnSpc>
                <a:spcPct val="100000"/>
              </a:lnSpc>
              <a:defRPr sz="2400">
                <a:solidFill>
                  <a:srgbClr val="3E5E5C"/>
                </a:solidFill>
                <a:latin typeface="Calibri"/>
              </a:defRPr>
            </a:pPr>
            <a:r>
              <a:t>Allah does not forbid you from dealing with kindness and justice with those [polytheists] who did not make war against you on account of religion and did not expel you from your homes. Indeed Allah loves the just.</a:t>
            </a:r>
          </a:p>
        </p:txBody>
      </p:sp>
      <p:sp>
        <p:nvSpPr>
          <p:cNvPr id="3" name="Text Placeholder 2"/>
          <p:cNvSpPr>
            <a:spLocks noGrp="1"/>
          </p:cNvSpPr>
          <p:nvPr>
            <p:ph type="body" sz="quarter" idx="11"/>
          </p:nvPr>
        </p:nvSpPr>
        <p:spPr/>
        <p:txBody>
          <a:bodyPr/>
          <a:lstStyle/>
          <a:p>
            <a:r>
              <a:t>Al-Mumtahanah 60:8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إِنَّمَا يَنْهَىٰكُمُ ٱللَّهُ عَنِ ٱلَّذِينَ قَـٰتَلُوكُمْ فِى ٱلدِّينِ وَأَخْرَجُوكُم مِّن دِيَـٰرِكُمْ وَظَـٰهَرُوا۟ عَلَىٰٓ إِخْرَاجِكُمْ أَن تَوَلَّوْهُمْ ۚ وَمَن يَتَوَلَّهُمْ فَأُو۟لَـٰٓئِكَ هُمُ ٱلظَّـٰلِمُونَ</a:t>
            </a:r>
          </a:p>
          <a:p>
            <a:pPr>
              <a:lnSpc>
                <a:spcPct val="100000"/>
              </a:lnSpc>
              <a:defRPr sz="2400">
                <a:solidFill>
                  <a:srgbClr val="3E5E5C"/>
                </a:solidFill>
                <a:latin typeface="Calibri"/>
              </a:defRPr>
            </a:pPr>
            <a:r>
              <a:t>Allah forbids you only in regard to those who made war against you on account of religion and expelled you from your homes and supported [the polytheists of Makkah] in your expulsion, that you make friends with them, and whoever makes friends with them—it is they who are the wrongdoers.</a:t>
            </a:r>
          </a:p>
        </p:txBody>
      </p:sp>
      <p:sp>
        <p:nvSpPr>
          <p:cNvPr id="3" name="Text Placeholder 2"/>
          <p:cNvSpPr>
            <a:spLocks noGrp="1"/>
          </p:cNvSpPr>
          <p:nvPr>
            <p:ph type="body" sz="quarter" idx="11"/>
          </p:nvPr>
        </p:nvSpPr>
        <p:spPr/>
        <p:txBody>
          <a:bodyPr/>
          <a:lstStyle/>
          <a:p>
            <a:r>
              <a:t>Al-Mumtahanah 60:9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يَـٰٓأَيُّهَا ٱلَّذِينَ ءَامَنُوٓا۟ إِذَا جَآءَكُمُ ٱلْمُؤْمِنَـٰتُ مُهَـٰجِرَٰتٍ فَٱمْتَحِنُوهُنَّ ۖ ٱللَّهُ أَعْلَمُ بِإِيمَـٰنِهِنَّ ۖ فَإِنْ عَلِمْتُمُوهُنَّ مُؤْمِنَـٰتٍ فَلَا تَرْجِعُوهُنَّ إِلَى ٱلْكُفَّارِ ۖ لَا هُنَّ حِلٌّ لَّهُمْ وَلَا هُمْ يَحِلُّونَ لَهُنَّ ۖ وَءَاتُوهُم مَّآ أَنفَقُوا۟  ۔ۚ</a:t>
            </a:r>
          </a:p>
          <a:p>
            <a:pPr>
              <a:lnSpc>
                <a:spcPct val="100000"/>
              </a:lnSpc>
              <a:defRPr sz="2400">
                <a:solidFill>
                  <a:srgbClr val="3E5E5C"/>
                </a:solidFill>
                <a:latin typeface="Calibri"/>
              </a:defRPr>
            </a:pPr>
            <a:r>
              <a:t>O you who have faith! When faithful women come to you as immigrants, test them. Allah knows best [the state of] their faith. Then, if you ascertain them to be [genuinely] faithful women, do not send them back to the faithless. They are not lawful for them, nor are they lawful for them, but give them what [dowry] they have spent [for them].</a:t>
            </a:r>
          </a:p>
        </p:txBody>
      </p:sp>
      <p:sp>
        <p:nvSpPr>
          <p:cNvPr id="3" name="Text Placeholder 2"/>
          <p:cNvSpPr>
            <a:spLocks noGrp="1"/>
          </p:cNvSpPr>
          <p:nvPr>
            <p:ph type="body" sz="quarter" idx="11"/>
          </p:nvPr>
        </p:nvSpPr>
        <p:spPr/>
        <p:txBody>
          <a:bodyPr/>
          <a:lstStyle/>
          <a:p>
            <a:r>
              <a:t>Al-Mumtahanah 60:10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وَلَا جُنَاحَ عَلَيْكُمْ أَن تَنكِحُوهُنَّ إِذَآ ءَاتَيْتُمُوهُنَّ أُجُورَهُنَّ ۚ وَلَا تُمْسِكُوا۟ بِعِصَمِ ٱلْكَوَافِرِ وَسْـَٔلُوا۟ مَآ أَنفَقْتُمْ وَلْيَسْـَٔلُوا۟ مَآ أَنفَقُوا۟ ۚ ذَٰلِكُمْ حُكْمُ ٱللَّهِ ۖ يَحْكُمُ بَيْنَكُمْ ۚ وَٱللَّهُ عَلِيمٌ حَكِيمٌ</a:t>
            </a:r>
          </a:p>
          <a:p>
            <a:pPr>
              <a:lnSpc>
                <a:spcPct val="100000"/>
              </a:lnSpc>
              <a:defRPr sz="2400">
                <a:solidFill>
                  <a:srgbClr val="3E5E5C"/>
                </a:solidFill>
                <a:latin typeface="Calibri"/>
              </a:defRPr>
            </a:pPr>
            <a:r>
              <a:t>There is no sin upon you in marrying them when you have given them their dowries. Do not hold on to [conjugal] ties with faithless women. Demand [from the infidels] what you have spent [as dowries], and let the faithless demand [from you] what they have spent [as dowries]. That is Allah’s judgment; He judges between you, and Allah is all-knowing, all-wise.</a:t>
            </a:r>
          </a:p>
        </p:txBody>
      </p:sp>
      <p:sp>
        <p:nvSpPr>
          <p:cNvPr id="3" name="Text Placeholder 2"/>
          <p:cNvSpPr>
            <a:spLocks noGrp="1"/>
          </p:cNvSpPr>
          <p:nvPr>
            <p:ph type="body" sz="quarter" idx="11"/>
          </p:nvPr>
        </p:nvSpPr>
        <p:spPr/>
        <p:txBody>
          <a:bodyPr/>
          <a:lstStyle/>
          <a:p>
            <a:r>
              <a:t>Al-Mumtahanah 60:10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فَاتَكُمْ شَىْءٌ مِّنْ أَزْوَٰجِكُمْ إِلَى ٱلْكُفَّارِ فَعَاقَبْتُمْ فَـَٔاتُوا۟ ٱلَّذِينَ ذَهَبَتْ أَزْوَٰجُهُم مِّثْلَ مَآ أَنفَقُوا۟ ۚ وَٱتَّقُوا۟ ٱللَّهَ ٱلَّذِىٓ أَنتُم بِهِۦ مُؤْمِنُونَ</a:t>
            </a:r>
          </a:p>
          <a:p>
            <a:pPr>
              <a:lnSpc>
                <a:spcPct val="100000"/>
              </a:lnSpc>
              <a:defRPr sz="2400">
                <a:solidFill>
                  <a:srgbClr val="3E5E5C"/>
                </a:solidFill>
                <a:latin typeface="Calibri"/>
              </a:defRPr>
            </a:pPr>
            <a:r>
              <a:t>If anything [of the dowries] pertaining to your wives is not reclaimed from the faithless and then you have your turn, then give to those whose wives have left the like of what they have spent, and be wary of Allah in whom you have faith.</a:t>
            </a:r>
          </a:p>
        </p:txBody>
      </p:sp>
      <p:sp>
        <p:nvSpPr>
          <p:cNvPr id="3" name="Text Placeholder 2"/>
          <p:cNvSpPr>
            <a:spLocks noGrp="1"/>
          </p:cNvSpPr>
          <p:nvPr>
            <p:ph type="body" sz="quarter" idx="11"/>
          </p:nvPr>
        </p:nvSpPr>
        <p:spPr/>
        <p:txBody>
          <a:bodyPr/>
          <a:lstStyle/>
          <a:p>
            <a:r>
              <a:t>Al-Mumtahanah 60:11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ٱلنَّبِىُّ إِذَا جَآءَكَ ٱلْمُؤْمِنَـٰتُ يُبَايِعْنَكَ عَلَىٰٓ أَن لَّا يُشْرِكْنَ بِٱللَّهِ شَيْـًٔا وَلَا يَسْرِقْنَ وَلَا يَزْنِينَ وَلَا يَقْتُلْنَ أَوْلَـٰدَهُنَّ وَلَا يَأْتِينَ بِبُهْتَـٰنٍ يَفْتَرِينَهُۥ بَيْنَ أَيْدِيهِنَّ وَأَرْجُلِهِنَّ وَلَا يَعْصِينَكَ فِى مَعْرُوفٍ ۙ فَبَايِعْهُنَّ وَٱسْتَغْفِرْ لَهُنَّ ٱللَّهَ ۖ إِنَّ ٱللَّهَ غَفُورٌ رَّحِيمٌ</a:t>
            </a:r>
          </a:p>
          <a:p>
            <a:pPr>
              <a:lnSpc>
                <a:spcPct val="100000"/>
              </a:lnSpc>
              <a:defRPr sz="2400">
                <a:solidFill>
                  <a:srgbClr val="3E5E5C"/>
                </a:solidFill>
                <a:latin typeface="Calibri"/>
              </a:defRPr>
            </a:pPr>
            <a:r>
              <a:t>O Prophet! If faithful women come to you, to take the oath of allegiance to you, [pledging] that they shall not ascribe any partners to Allah, that they shall not steal, nor commit adultery, nor kill their children, nor utter any slander that they may have intentionally fabricated, nor disobey you in what is right, then accept their allegiance, and plead for them to Allah for forgiveness. Indeed Allah is all-forgiving, all-merciful</a:t>
            </a:r>
          </a:p>
        </p:txBody>
      </p:sp>
      <p:sp>
        <p:nvSpPr>
          <p:cNvPr id="3" name="Text Placeholder 2"/>
          <p:cNvSpPr>
            <a:spLocks noGrp="1"/>
          </p:cNvSpPr>
          <p:nvPr>
            <p:ph type="body" sz="quarter" idx="11"/>
          </p:nvPr>
        </p:nvSpPr>
        <p:spPr/>
        <p:txBody>
          <a:bodyPr/>
          <a:lstStyle/>
          <a:p>
            <a:r>
              <a:t>Al-Mumtahanah 60:12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تَتَوَلَّوْا۟ قَوْمًا غَضِبَ ٱللَّهُ عَلَيْهِمْ قَدْ يَئِسُوا۟ مِنَ ٱلْـَٔاخِرَةِ كَمَا يَئِسَ ٱلْكُفَّارُ مِنْ أَصْحَـٰبِ ٱلْقُبُورِ</a:t>
            </a:r>
          </a:p>
          <a:p>
            <a:pPr>
              <a:lnSpc>
                <a:spcPct val="100000"/>
              </a:lnSpc>
              <a:defRPr sz="2400">
                <a:solidFill>
                  <a:srgbClr val="3E5E5C"/>
                </a:solidFill>
                <a:latin typeface="Calibri"/>
              </a:defRPr>
            </a:pPr>
            <a:r>
              <a:t>O you who have faith! Do not befriend a people at whom Allah is wrathful: they have despaired of the Hereafter, just as the faithless have despaired of the occupants of the graves.</a:t>
            </a:r>
          </a:p>
        </p:txBody>
      </p:sp>
      <p:sp>
        <p:nvSpPr>
          <p:cNvPr id="3" name="Text Placeholder 2"/>
          <p:cNvSpPr>
            <a:spLocks noGrp="1"/>
          </p:cNvSpPr>
          <p:nvPr>
            <p:ph type="body" sz="quarter" idx="11"/>
          </p:nvPr>
        </p:nvSpPr>
        <p:spPr/>
        <p:txBody>
          <a:bodyPr/>
          <a:lstStyle/>
          <a:p>
            <a:r>
              <a:t>Al-Mumtahanah 60:13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Al-Mumtahanah 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يَـٰٓأَيُّهَا ٱلَّذِينَ ءَامَنُوا۟ لَا تَتَّخِذُوا۟ عَدُوِّى وَعَدُوَّكُمْ أَوْلِيَآءَ تُلْقُونَ إِلَيْهِم بِٱلْمَوَدَّةِ وَقَدْ كَفَرُوا۟ بِمَا جَآءَكُم مِّنَ ٱلْحَقِّ يُخْرِجُونَ ٱلرَّسُولَ وَإِيَّاكُمْ ۙ أَن تُؤْمِنُوا۟ بِٱللَّهِ رَبِّكُمْ إِن كُنتُمْ خَرَجْتُمْ جِهَـٰدًا فِى سَبِيلِى وَٱبْتِغَآءَ مَرْضَاتِى  ۔ۚ</a:t>
            </a:r>
          </a:p>
          <a:p>
            <a:pPr>
              <a:lnSpc>
                <a:spcPct val="100000"/>
              </a:lnSpc>
              <a:defRPr sz="2400">
                <a:solidFill>
                  <a:srgbClr val="3E5E5C"/>
                </a:solidFill>
                <a:latin typeface="Calibri"/>
              </a:defRPr>
            </a:pPr>
            <a:r>
              <a:t>O you who have faith! Do not take My enemy and your enemy for friends, [secretly] offering them affection, if you have set out for jihad in My way and to seek My pleasure, for they have certainly denied whatever has come to you of the truth, expelling the Apostle and you, because you have faith in Allah, your Lord.</a:t>
            </a:r>
          </a:p>
        </p:txBody>
      </p:sp>
      <p:sp>
        <p:nvSpPr>
          <p:cNvPr id="3" name="Text Placeholder 2"/>
          <p:cNvSpPr>
            <a:spLocks noGrp="1"/>
          </p:cNvSpPr>
          <p:nvPr>
            <p:ph type="body" sz="quarter" idx="11"/>
          </p:nvPr>
        </p:nvSpPr>
        <p:spPr/>
        <p:txBody>
          <a:bodyPr/>
          <a:lstStyle/>
          <a:p>
            <a:r>
              <a:t>Al-Mumtahanah 60:1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تُسِرُّونَ إِلَيْهِم بِٱلْمَوَدَّةِ وَأَنَا۠ أَعْلَمُ بِمَآ أَخْفَيْتُمْ وَمَآ أَعْلَنتُمْ ۚ وَمَن يَفْعَلْهُ مِنكُمْ فَقَدْ ضَلَّ سَوَآءَ ٱلسَّبِيلِ</a:t>
            </a:r>
          </a:p>
          <a:p>
            <a:pPr>
              <a:lnSpc>
                <a:spcPct val="100000"/>
              </a:lnSpc>
              <a:defRPr sz="2400">
                <a:solidFill>
                  <a:srgbClr val="3E5E5C"/>
                </a:solidFill>
                <a:latin typeface="Calibri"/>
              </a:defRPr>
            </a:pPr>
            <a:r>
              <a:t>You secretly nourish affection for them, while I know well whatever you hide and whatever you disclose, and whoever among you does that has certainly strayed from the right way.</a:t>
            </a:r>
          </a:p>
        </p:txBody>
      </p:sp>
      <p:sp>
        <p:nvSpPr>
          <p:cNvPr id="3" name="Text Placeholder 2"/>
          <p:cNvSpPr>
            <a:spLocks noGrp="1"/>
          </p:cNvSpPr>
          <p:nvPr>
            <p:ph type="body" sz="quarter" idx="11"/>
          </p:nvPr>
        </p:nvSpPr>
        <p:spPr/>
        <p:txBody>
          <a:bodyPr/>
          <a:lstStyle/>
          <a:p>
            <a:r>
              <a:t>Al-Mumtahanah 60:1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يَثْقَفُوكُمْ يَكُونُوا۟ لَكُمْ أَعْدَآءً وَيَبْسُطُوٓا۟ إِلَيْكُمْ أَيْدِيَهُمْ وَأَلْسِنَتَهُم بِٱلسُّوٓءِ وَوَدُّوا۟ لَوْ تَكْفُرُونَ</a:t>
            </a:r>
          </a:p>
          <a:p>
            <a:pPr>
              <a:lnSpc>
                <a:spcPct val="100000"/>
              </a:lnSpc>
              <a:defRPr sz="2400">
                <a:solidFill>
                  <a:srgbClr val="3E5E5C"/>
                </a:solidFill>
                <a:latin typeface="Calibri"/>
              </a:defRPr>
            </a:pPr>
            <a:r>
              <a:t>If they were to confront you they would be your enemies, and would stretch out against you their hands and [unleash] their tongues with evil [intentions], and they are eager that you [too] should be faithless.</a:t>
            </a:r>
          </a:p>
        </p:txBody>
      </p:sp>
      <p:sp>
        <p:nvSpPr>
          <p:cNvPr id="3" name="Text Placeholder 2"/>
          <p:cNvSpPr>
            <a:spLocks noGrp="1"/>
          </p:cNvSpPr>
          <p:nvPr>
            <p:ph type="body" sz="quarter" idx="11"/>
          </p:nvPr>
        </p:nvSpPr>
        <p:spPr/>
        <p:txBody>
          <a:bodyPr/>
          <a:lstStyle/>
          <a:p>
            <a:r>
              <a:t>Al-Mumtahanah 60:2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 تَنفَعَكُمْ أَرْحَامُكُمْ وَلَآ أَوْلَـٰدُكُمْ ۚ يَوْمَ ٱلْقِيَـٰمَةِ يَفْصِلُ بَيْنَكُمْ ۚ وَٱللَّهُ بِمَا تَعْمَلُونَ بَصِيرٌ</a:t>
            </a:r>
          </a:p>
          <a:p>
            <a:pPr>
              <a:lnSpc>
                <a:spcPct val="100000"/>
              </a:lnSpc>
              <a:defRPr sz="2400">
                <a:solidFill>
                  <a:srgbClr val="3E5E5C"/>
                </a:solidFill>
                <a:latin typeface="Calibri"/>
              </a:defRPr>
            </a:pPr>
            <a:r>
              <a:t>Your relatives and children will not avail you on the Day of Resurrection: He will separate you [from one another], and Allah watches what you do.</a:t>
            </a:r>
          </a:p>
        </p:txBody>
      </p:sp>
      <p:sp>
        <p:nvSpPr>
          <p:cNvPr id="3" name="Text Placeholder 2"/>
          <p:cNvSpPr>
            <a:spLocks noGrp="1"/>
          </p:cNvSpPr>
          <p:nvPr>
            <p:ph type="body" sz="quarter" idx="11"/>
          </p:nvPr>
        </p:nvSpPr>
        <p:spPr/>
        <p:txBody>
          <a:bodyPr/>
          <a:lstStyle/>
          <a:p>
            <a:r>
              <a:t>Al-Mumtahanah 60:3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قَدْ كَانَتْ لَكُمْ أُسْوَةٌ حَسَنَةٌ فِىٓ إِبْرَٰهِيمَ وَٱلَّذِينَ مَعَهُۥٓ إِذْ قَالُوا۟ لِقَوْمِهِمْ إِنَّا بُرَءَٰٓؤُا۟ مِنكُمْ وَمِمَّا تَعْبُدُونَ مِن دُونِ ٱللَّهِ كَفَرْنَا بِكُمْ وَبَدَا بَيْنَنَا وَبَيْنَكُمُ ٱلْعَدَٰوَةُ وَٱلْبَغْضَآءُ أَبَدًا حَتَّىٰ تُؤْمِنُوا۟ بِٱللَّهِ وَحْدَهُۥٓ إِلَّا قَوْلَ إِبْرَٰهِيمَ لِأَبِيهِ لَأَسْتَغْفِرَنَّ لَكَ وَمَآ أَمْلِكُ لَكَ مِنَ ٱللَّهِ مِن شَىْءٍ  ۔ۖ</a:t>
            </a:r>
          </a:p>
          <a:p>
            <a:pPr>
              <a:lnSpc>
                <a:spcPct val="100000"/>
              </a:lnSpc>
              <a:defRPr sz="2400">
                <a:solidFill>
                  <a:srgbClr val="3E5E5C"/>
                </a:solidFill>
                <a:latin typeface="Calibri"/>
              </a:defRPr>
            </a:pPr>
            <a:r>
              <a:t>There is certainly a good exemplar for you in Abraham and those who were with him, when they said to their own people, ‘Indeed we repudiate you and whatever you worship besides Allah. We disown you, and enmity and hate have appeared between you and us for ever, unless you come to have faith in Allah alone,’ apart from Abraham’s saying to his father, ‘I will surely plead forgiveness for you, though I cannot avail you anything against Allah.’</a:t>
            </a:r>
          </a:p>
        </p:txBody>
      </p:sp>
      <p:sp>
        <p:nvSpPr>
          <p:cNvPr id="3" name="Text Placeholder 2"/>
          <p:cNvSpPr>
            <a:spLocks noGrp="1"/>
          </p:cNvSpPr>
          <p:nvPr>
            <p:ph type="body" sz="quarter" idx="11"/>
          </p:nvPr>
        </p:nvSpPr>
        <p:spPr/>
        <p:txBody>
          <a:bodyPr/>
          <a:lstStyle/>
          <a:p>
            <a:r>
              <a:t>Al-Mumtahanah 60:4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رَّبَّنَا عَلَيْكَ تَوَكَّلْنَا وَإِلَيْكَ أَنَبْنَا وَإِلَيْكَ ٱلْمَصِيرُ</a:t>
            </a:r>
          </a:p>
          <a:p>
            <a:pPr>
              <a:lnSpc>
                <a:spcPct val="100000"/>
              </a:lnSpc>
              <a:defRPr sz="2400">
                <a:solidFill>
                  <a:srgbClr val="3E5E5C"/>
                </a:solidFill>
                <a:latin typeface="Calibri"/>
              </a:defRPr>
            </a:pPr>
            <a:r>
              <a:t>‘Our Lord! In You do we put our trust, and to You do we turn penitently, and toward You is the destination.</a:t>
            </a:r>
          </a:p>
        </p:txBody>
      </p:sp>
      <p:sp>
        <p:nvSpPr>
          <p:cNvPr id="3" name="Text Placeholder 2"/>
          <p:cNvSpPr>
            <a:spLocks noGrp="1"/>
          </p:cNvSpPr>
          <p:nvPr>
            <p:ph type="body" sz="quarter" idx="11"/>
          </p:nvPr>
        </p:nvSpPr>
        <p:spPr/>
        <p:txBody>
          <a:bodyPr/>
          <a:lstStyle/>
          <a:p>
            <a:r>
              <a:t>Al-Mumtahanah 60:4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لَا تَجْعَلْنَا فِتْنَةً لِّلَّذِينَ كَفَرُوا۟ وَٱغْفِرْ لَنَا رَبَّنَآ ۖ إِنَّكَ أَنتَ ٱلْعَزِيزُ ٱلْحَكِيمُ</a:t>
            </a:r>
          </a:p>
          <a:p>
            <a:pPr>
              <a:lnSpc>
                <a:spcPct val="100000"/>
              </a:lnSpc>
              <a:defRPr sz="2400">
                <a:solidFill>
                  <a:srgbClr val="3E5E5C"/>
                </a:solidFill>
                <a:latin typeface="Calibri"/>
              </a:defRPr>
            </a:pPr>
            <a:r>
              <a:t>Our Lord! Do not make us a test for the faithless, and forgive us. Our Lord! Indeed You are the All-mighty, the All-wise.’</a:t>
            </a:r>
          </a:p>
        </p:txBody>
      </p:sp>
      <p:sp>
        <p:nvSpPr>
          <p:cNvPr id="3" name="Text Placeholder 2"/>
          <p:cNvSpPr>
            <a:spLocks noGrp="1"/>
          </p:cNvSpPr>
          <p:nvPr>
            <p:ph type="body" sz="quarter" idx="11"/>
          </p:nvPr>
        </p:nvSpPr>
        <p:spPr/>
        <p:txBody>
          <a:bodyPr/>
          <a:lstStyle/>
          <a:p>
            <a:r>
              <a:t>Al-Mumtahanah 60:5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1302</Words>
  <Application>Microsoft Macintosh PowerPoint</Application>
  <PresentationFormat>On-screen Show (4:3)</PresentationFormat>
  <Paragraphs>55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2025-03-05T16:36:23Z</dcterms:modified>
  <cp:category/>
</cp:coreProperties>
</file>