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Al-Hashr (59)</a:t>
            </a:r>
          </a:p>
        </p:txBody>
      </p:sp>
      <p:sp>
        <p:nvSpPr>
          <p:cNvPr id="3" name="Text Placeholder 2"/>
          <p:cNvSpPr>
            <a:spLocks noGrp="1"/>
          </p:cNvSpPr>
          <p:nvPr>
            <p:ph type="body" sz="quarter" idx="11"/>
          </p:nvPr>
        </p:nvSpPr>
        <p:spPr/>
        <p:txBody>
          <a:bodyPr/>
          <a:lstStyle/>
          <a:p>
            <a:r>
              <a:t>ٱلْحَشْر</a:t>
            </a:r>
          </a:p>
        </p:txBody>
      </p:sp>
      <p:sp>
        <p:nvSpPr>
          <p:cNvPr id="4" name="Text Placeholder 3"/>
          <p:cNvSpPr>
            <a:spLocks noGrp="1"/>
          </p:cNvSpPr>
          <p:nvPr>
            <p:ph type="body" sz="quarter" idx="12"/>
          </p:nvPr>
        </p:nvSpPr>
        <p:spPr/>
        <p:txBody>
          <a:bodyPr/>
          <a:lstStyle/>
          <a:p>
            <a:r>
              <a:t>(The Gathering)</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لِلْفُقَرَآءِ ٱلْمُهَـٰجِرِينَ ٱلَّذِينَ أُخْرِجُوا۟ مِن دِيَـٰرِهِمْ وَأَمْوَٰلِهِمْ يَبْتَغُونَ فَضْلًا مِّنَ ٱللَّهِ وَرِضْوَٰنًا وَيَنصُرُونَ ٱللَّهَ وَرَسُولَهُۥٓ ۚ أُو۟لَـٰٓئِكَ هُمُ ٱلصَّـٰدِقُونَ</a:t>
            </a:r>
          </a:p>
          <a:p>
            <a:pPr>
              <a:lnSpc>
                <a:spcPct val="100000"/>
              </a:lnSpc>
              <a:defRPr sz="2400">
                <a:solidFill>
                  <a:srgbClr val="3E5E5C"/>
                </a:solidFill>
                <a:latin typeface="Calibri"/>
              </a:defRPr>
            </a:pPr>
            <a:r>
              <a:t>[They are also] for the poor Emigrants who have been expelled from their homes and [wrested of] their possessions, who seek grace from Allah and [His] pleasure and help Allah and His Apostle. It is they who are the truthful.</a:t>
            </a:r>
          </a:p>
        </p:txBody>
      </p:sp>
      <p:sp>
        <p:nvSpPr>
          <p:cNvPr id="3" name="Text Placeholder 2"/>
          <p:cNvSpPr>
            <a:spLocks noGrp="1"/>
          </p:cNvSpPr>
          <p:nvPr>
            <p:ph type="body" sz="quarter" idx="11"/>
          </p:nvPr>
        </p:nvSpPr>
        <p:spPr/>
        <p:txBody>
          <a:bodyPr/>
          <a:lstStyle/>
          <a:p>
            <a:r>
              <a:t>Al-Hashr 59:8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وَٱلَّذِينَ تَبَوَّءُو ٱلدَّارَ وَٱلْإِيمَـٰنَ مِن قَبْلِهِمْ يُحِبُّونَ مَنْ هَاجَرَ إِلَيْهِمْ وَلَا يَجِدُونَ فِى صُدُورِهِمْ حَاجَةً مِّمَّآ أُوتُوا۟ وَيُؤْثِرُونَ عَلَىٰٓ أَنفُسِهِمْ وَلَوْ كَانَ بِهِمْ خَصَاصَةٌ ۚ وَمَن يُوقَ شُحَّ نَفْسِهِۦ فَأُو۟لَـٰٓئِكَ هُمُ ٱلْمُفْلِحُونَ</a:t>
            </a:r>
          </a:p>
          <a:p>
            <a:pPr>
              <a:lnSpc>
                <a:spcPct val="100000"/>
              </a:lnSpc>
              <a:defRPr sz="2400">
                <a:solidFill>
                  <a:srgbClr val="3E5E5C"/>
                </a:solidFill>
                <a:latin typeface="Calibri"/>
              </a:defRPr>
            </a:pPr>
            <a:r>
              <a:t>[They are as well] for those who were settled in the land and [abided] in faith before them, who love those who migrate toward them, and do not find in their breasts any privation for that which is given to them, but prefer [the Immigrants] to themselves, though poverty be their own lot. And those who are saved from their own greed—it is they who are the felicitous.</a:t>
            </a:r>
          </a:p>
        </p:txBody>
      </p:sp>
      <p:sp>
        <p:nvSpPr>
          <p:cNvPr id="3" name="Text Placeholder 2"/>
          <p:cNvSpPr>
            <a:spLocks noGrp="1"/>
          </p:cNvSpPr>
          <p:nvPr>
            <p:ph type="body" sz="quarter" idx="11"/>
          </p:nvPr>
        </p:nvSpPr>
        <p:spPr/>
        <p:txBody>
          <a:bodyPr/>
          <a:lstStyle/>
          <a:p>
            <a:r>
              <a:t>Al-Hashr 59:9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جَآءُو مِنۢ بَعْدِهِمْ يَقُولُونَ رَبَّنَا ٱغْفِرْ لَنَا وَلِإِخْوَٰنِنَا ٱلَّذِينَ سَبَقُونَا بِٱلْإِيمَـٰنِ وَلَا تَجْعَلْ فِى قُلُوبِنَا غِلًّا لِّلَّذِينَ ءَامَنُوا۟ رَبَّنَآ إِنَّكَ رَءُوفٌ رَّحِيمٌ</a:t>
            </a:r>
          </a:p>
          <a:p>
            <a:pPr>
              <a:lnSpc>
                <a:spcPct val="100000"/>
              </a:lnSpc>
              <a:defRPr sz="2400">
                <a:solidFill>
                  <a:srgbClr val="3E5E5C"/>
                </a:solidFill>
                <a:latin typeface="Calibri"/>
              </a:defRPr>
            </a:pPr>
            <a:r>
              <a:t>And [also for] those who came in after them, who say, ‘Our Lord, forgive us and our brethren who were our forerunners in the faith, and do not put any rancour in our hearts toward the faithful. Our Lord, You are indeed most kind and merciful.’</a:t>
            </a:r>
          </a:p>
        </p:txBody>
      </p:sp>
      <p:sp>
        <p:nvSpPr>
          <p:cNvPr id="3" name="Text Placeholder 2"/>
          <p:cNvSpPr>
            <a:spLocks noGrp="1"/>
          </p:cNvSpPr>
          <p:nvPr>
            <p:ph type="body" sz="quarter" idx="11"/>
          </p:nvPr>
        </p:nvSpPr>
        <p:spPr/>
        <p:txBody>
          <a:bodyPr/>
          <a:lstStyle/>
          <a:p>
            <a:r>
              <a:t>Al-Hashr 59:10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أَلَمْ تَرَ إِلَى ٱلَّذِينَ نَافَقُوا۟ يَقُولُونَ لِإِخْوَٰنِهِمُ ٱلَّذِينَ كَفَرُوا۟ مِنْ أَهْلِ ٱلْكِتَـٰبِ لَئِنْ أُخْرِجْتُمْ لَنَخْرُجَنَّ مَعَكُمْ وَلَا نُطِيعُ فِيكُمْ أَحَدًا أَبَدًا وَإِن قُوتِلْتُمْ لَنَنصُرَنَّكُمْ وَٱللَّهُ يَشْهَدُ إِنَّهُمْ لَكَـٰذِبُونَ</a:t>
            </a:r>
          </a:p>
          <a:p>
            <a:pPr>
              <a:lnSpc>
                <a:spcPct val="100000"/>
              </a:lnSpc>
              <a:defRPr sz="2400">
                <a:solidFill>
                  <a:srgbClr val="3E5E5C"/>
                </a:solidFill>
                <a:latin typeface="Calibri"/>
              </a:defRPr>
            </a:pPr>
            <a:r>
              <a:t>Have you not regarded the hypocrites who say to their brethren, the faithless from among the People of the Book, ‘If you are expelled, we will surely go out with you, and we will never obey anyone against you, and if you are fought against we will surely help you,’ and Allah bears witness that they are indeed liars.</a:t>
            </a:r>
          </a:p>
        </p:txBody>
      </p:sp>
      <p:sp>
        <p:nvSpPr>
          <p:cNvPr id="3" name="Text Placeholder 2"/>
          <p:cNvSpPr>
            <a:spLocks noGrp="1"/>
          </p:cNvSpPr>
          <p:nvPr>
            <p:ph type="body" sz="quarter" idx="11"/>
          </p:nvPr>
        </p:nvSpPr>
        <p:spPr/>
        <p:txBody>
          <a:bodyPr/>
          <a:lstStyle/>
          <a:p>
            <a:r>
              <a:t>Al-Hashr 59:11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لَئِنْ أُخْرِجُوا۟ لَا يَخْرُجُونَ مَعَهُمْ وَلَئِن قُوتِلُوا۟ لَا يَنصُرُونَهُمْ وَلَئِن نَّصَرُوهُمْ لَيُوَلُّنَّ ٱلْأَدْبَـٰرَ ثُمَّ لَا يُنصَرُونَ</a:t>
            </a:r>
          </a:p>
          <a:p>
            <a:pPr>
              <a:lnSpc>
                <a:spcPct val="100000"/>
              </a:lnSpc>
              <a:defRPr sz="2400">
                <a:solidFill>
                  <a:srgbClr val="3E5E5C"/>
                </a:solidFill>
                <a:latin typeface="Calibri"/>
              </a:defRPr>
            </a:pPr>
            <a:r>
              <a:t>Surely, if they were expelled they will not go out with them, and if they were fought against they will not help them, and [even if] they were to help them they will turn their backs [to flee] and eventually they will not be helped.</a:t>
            </a:r>
          </a:p>
        </p:txBody>
      </p:sp>
      <p:sp>
        <p:nvSpPr>
          <p:cNvPr id="3" name="Text Placeholder 2"/>
          <p:cNvSpPr>
            <a:spLocks noGrp="1"/>
          </p:cNvSpPr>
          <p:nvPr>
            <p:ph type="body" sz="quarter" idx="11"/>
          </p:nvPr>
        </p:nvSpPr>
        <p:spPr/>
        <p:txBody>
          <a:bodyPr/>
          <a:lstStyle/>
          <a:p>
            <a:r>
              <a:t>Al-Hashr 59:12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لَأَنتُمْ أَشَدُّ رَهْبَةً فِى صُدُورِهِم مِّنَ ٱللَّهِ ۚ ذَٰلِكَ بِأَنَّهُمْ قَوْمٌ لَّا يَفْقَهُونَ</a:t>
            </a:r>
          </a:p>
          <a:p>
            <a:pPr>
              <a:lnSpc>
                <a:spcPct val="100000"/>
              </a:lnSpc>
              <a:defRPr sz="2400">
                <a:solidFill>
                  <a:srgbClr val="3E5E5C"/>
                </a:solidFill>
                <a:latin typeface="Calibri"/>
              </a:defRPr>
            </a:pPr>
            <a:r>
              <a:t>Indeed they have a greater awe of you in their hearts than of Allah. That is because they are a lot who do not understand.</a:t>
            </a:r>
          </a:p>
        </p:txBody>
      </p:sp>
      <p:sp>
        <p:nvSpPr>
          <p:cNvPr id="3" name="Text Placeholder 2"/>
          <p:cNvSpPr>
            <a:spLocks noGrp="1"/>
          </p:cNvSpPr>
          <p:nvPr>
            <p:ph type="body" sz="quarter" idx="11"/>
          </p:nvPr>
        </p:nvSpPr>
        <p:spPr/>
        <p:txBody>
          <a:bodyPr/>
          <a:lstStyle/>
          <a:p>
            <a:r>
              <a:t>Al-Hashr 59:13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لَا يُقَـٰتِلُونَكُمْ جَمِيعًا إِلَّا فِى قُرًى مُّحَصَّنَةٍ أَوْ مِن وَرَآءِ جُدُرٍۭ ۚ بَأْسُهُم بَيْنَهُمْ شَدِيدٌ ۚ تَحْسَبُهُمْ جَمِيعًا وَقُلُوبُهُمْ شَتَّىٰ ۚ ذَٰلِكَ بِأَنَّهُمْ قَوْمٌ لَّا يَعْقِلُونَ</a:t>
            </a:r>
          </a:p>
          <a:p>
            <a:pPr>
              <a:lnSpc>
                <a:spcPct val="100000"/>
              </a:lnSpc>
              <a:defRPr sz="2400">
                <a:solidFill>
                  <a:srgbClr val="3E5E5C"/>
                </a:solidFill>
                <a:latin typeface="Calibri"/>
              </a:defRPr>
            </a:pPr>
            <a:r>
              <a:t>They will not fight against you together except in fortified townships or from behind walls. Their fierceness is great only within themselves. You suppose them to be united, but their hearts are divided. That is because they are a lot who do not exercise their reason,</a:t>
            </a:r>
          </a:p>
        </p:txBody>
      </p:sp>
      <p:sp>
        <p:nvSpPr>
          <p:cNvPr id="3" name="Text Placeholder 2"/>
          <p:cNvSpPr>
            <a:spLocks noGrp="1"/>
          </p:cNvSpPr>
          <p:nvPr>
            <p:ph type="body" sz="quarter" idx="11"/>
          </p:nvPr>
        </p:nvSpPr>
        <p:spPr/>
        <p:txBody>
          <a:bodyPr/>
          <a:lstStyle/>
          <a:p>
            <a:r>
              <a:t>Al-Hashr 59:14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كَمَثَلِ ٱلَّذِينَ مِن قَبْلِهِمْ قَرِيبًا ۖ ذَاقُوا۟ وَبَالَ أَمْرِهِمْ وَلَهُمْ عَذَابٌ أَلِيمٌ</a:t>
            </a:r>
          </a:p>
          <a:p>
            <a:pPr>
              <a:lnSpc>
                <a:spcPct val="100000"/>
              </a:lnSpc>
              <a:defRPr sz="2400">
                <a:solidFill>
                  <a:srgbClr val="3E5E5C"/>
                </a:solidFill>
                <a:latin typeface="Calibri"/>
              </a:defRPr>
            </a:pPr>
            <a:r>
              <a:t>just like those who tasted the evil consequence of their conduct recently before them, and there is a painful punishment for them.</a:t>
            </a:r>
          </a:p>
        </p:txBody>
      </p:sp>
      <p:sp>
        <p:nvSpPr>
          <p:cNvPr id="3" name="Text Placeholder 2"/>
          <p:cNvSpPr>
            <a:spLocks noGrp="1"/>
          </p:cNvSpPr>
          <p:nvPr>
            <p:ph type="body" sz="quarter" idx="11"/>
          </p:nvPr>
        </p:nvSpPr>
        <p:spPr/>
        <p:txBody>
          <a:bodyPr/>
          <a:lstStyle/>
          <a:p>
            <a:r>
              <a:t>Al-Hashr 59:15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كَمَثَلِ ٱلشَّيْطَـٰنِ إِذْ قَالَ لِلْإِنسَـٰنِ ٱكْفُرْ فَلَمَّا كَفَرَ قَالَ إِنِّى بَرِىٓءٌ مِّنكَ إِنِّىٓ أَخَافُ ٱللَّهَ رَبَّ ٱلْعَـٰلَمِينَ</a:t>
            </a:r>
          </a:p>
          <a:p>
            <a:pPr>
              <a:lnSpc>
                <a:spcPct val="100000"/>
              </a:lnSpc>
              <a:defRPr sz="2400">
                <a:solidFill>
                  <a:srgbClr val="3E5E5C"/>
                </a:solidFill>
                <a:latin typeface="Calibri"/>
              </a:defRPr>
            </a:pPr>
            <a:r>
              <a:t>[The hypocrites are] like Satan when he tells man to disbelieve, but when he disbelieves, he says, ‘I am absolved of you. Indeed I fear Allah, the Lord of all the worlds.’</a:t>
            </a:r>
          </a:p>
        </p:txBody>
      </p:sp>
      <p:sp>
        <p:nvSpPr>
          <p:cNvPr id="3" name="Text Placeholder 2"/>
          <p:cNvSpPr>
            <a:spLocks noGrp="1"/>
          </p:cNvSpPr>
          <p:nvPr>
            <p:ph type="body" sz="quarter" idx="11"/>
          </p:nvPr>
        </p:nvSpPr>
        <p:spPr/>
        <p:txBody>
          <a:bodyPr/>
          <a:lstStyle/>
          <a:p>
            <a:r>
              <a:t>Al-Hashr 59:16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فَكَانَ عَـٰقِبَتَهُمَآ أَنَّهُمَا فِى ٱلنَّارِ خَـٰلِدَيْنِ فِيهَا ۚ وَذَٰلِكَ جَزَٰٓؤُا۟ ٱلظَّـٰلِمِينَ</a:t>
            </a:r>
          </a:p>
          <a:p>
            <a:pPr>
              <a:lnSpc>
                <a:spcPct val="100000"/>
              </a:lnSpc>
              <a:defRPr sz="2400">
                <a:solidFill>
                  <a:srgbClr val="3E5E5C"/>
                </a:solidFill>
                <a:latin typeface="Calibri"/>
              </a:defRPr>
            </a:pPr>
            <a:r>
              <a:t>So the fate of both is that they will be in the Fire, to remain in it [forever]. Such is the requital of the wrongdoers.</a:t>
            </a:r>
          </a:p>
        </p:txBody>
      </p:sp>
      <p:sp>
        <p:nvSpPr>
          <p:cNvPr id="3" name="Text Placeholder 2"/>
          <p:cNvSpPr>
            <a:spLocks noGrp="1"/>
          </p:cNvSpPr>
          <p:nvPr>
            <p:ph type="body" sz="quarter" idx="11"/>
          </p:nvPr>
        </p:nvSpPr>
        <p:spPr/>
        <p:txBody>
          <a:bodyPr/>
          <a:lstStyle/>
          <a:p>
            <a:r>
              <a:t>Al-Hashr 59:17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Al-Hashr 59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ٱلَّذِينَ ءَامَنُوا۟ ٱتَّقُوا۟ ٱللَّهَ وَلْتَنظُرْ نَفْسٌ مَّا قَدَّمَتْ لِغَدٍ ۖ وَٱتَّقُوا۟ ٱللَّهَ ۚ إِنَّ ٱللَّهَ خَبِيرٌۢ بِمَا تَعْمَلُونَ</a:t>
            </a:r>
          </a:p>
          <a:p>
            <a:pPr>
              <a:lnSpc>
                <a:spcPct val="100000"/>
              </a:lnSpc>
              <a:defRPr sz="2400">
                <a:solidFill>
                  <a:srgbClr val="3E5E5C"/>
                </a:solidFill>
                <a:latin typeface="Calibri"/>
              </a:defRPr>
            </a:pPr>
            <a:r>
              <a:t>O you who have faith! Be wary of Allah, and let every soul consider what it sends ahead for Tomorrow, and be wary of Allah. Allah is indeed well aware of what you do</a:t>
            </a:r>
          </a:p>
        </p:txBody>
      </p:sp>
      <p:sp>
        <p:nvSpPr>
          <p:cNvPr id="3" name="Text Placeholder 2"/>
          <p:cNvSpPr>
            <a:spLocks noGrp="1"/>
          </p:cNvSpPr>
          <p:nvPr>
            <p:ph type="body" sz="quarter" idx="11"/>
          </p:nvPr>
        </p:nvSpPr>
        <p:spPr/>
        <p:txBody>
          <a:bodyPr/>
          <a:lstStyle/>
          <a:p>
            <a:r>
              <a:t>Al-Hashr 59:18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تَكُونُوا۟ كَٱلَّذِينَ نَسُوا۟ ٱللَّهَ فَأَنسَىٰهُمْ أَنفُسَهُمْ ۚ أُو۟لَـٰٓئِكَ هُمُ ٱلْفَـٰسِقُونَ</a:t>
            </a:r>
          </a:p>
          <a:p>
            <a:pPr>
              <a:lnSpc>
                <a:spcPct val="100000"/>
              </a:lnSpc>
              <a:defRPr sz="2400">
                <a:solidFill>
                  <a:srgbClr val="3E5E5C"/>
                </a:solidFill>
                <a:latin typeface="Calibri"/>
              </a:defRPr>
            </a:pPr>
            <a:r>
              <a:t>Do not be like those who forget Allah, so He makes them forget their own souls. It is they who are the transgressors.</a:t>
            </a:r>
          </a:p>
        </p:txBody>
      </p:sp>
      <p:sp>
        <p:nvSpPr>
          <p:cNvPr id="3" name="Text Placeholder 2"/>
          <p:cNvSpPr>
            <a:spLocks noGrp="1"/>
          </p:cNvSpPr>
          <p:nvPr>
            <p:ph type="body" sz="quarter" idx="11"/>
          </p:nvPr>
        </p:nvSpPr>
        <p:spPr/>
        <p:txBody>
          <a:bodyPr/>
          <a:lstStyle/>
          <a:p>
            <a:r>
              <a:t>Al-Hashr 59:19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لَا يَسْتَوِىٓ أَصْحَـٰبُ ٱلنَّارِ وَأَصْحَـٰبُ ٱلْجَنَّةِ ۚ أَصْحَـٰبُ ٱلْجَنَّةِ هُمُ ٱلْفَآئِزُونَ</a:t>
            </a:r>
          </a:p>
          <a:p>
            <a:pPr>
              <a:lnSpc>
                <a:spcPct val="100000"/>
              </a:lnSpc>
              <a:defRPr sz="2400">
                <a:solidFill>
                  <a:srgbClr val="3E5E5C"/>
                </a:solidFill>
                <a:latin typeface="Calibri"/>
              </a:defRPr>
            </a:pPr>
            <a:r>
              <a:t>Not equal are the inmates of the Fire and the inhabitants of paradise. It is the inhabitants of paradise who are the successful ones.</a:t>
            </a:r>
          </a:p>
        </p:txBody>
      </p:sp>
      <p:sp>
        <p:nvSpPr>
          <p:cNvPr id="3" name="Text Placeholder 2"/>
          <p:cNvSpPr>
            <a:spLocks noGrp="1"/>
          </p:cNvSpPr>
          <p:nvPr>
            <p:ph type="body" sz="quarter" idx="11"/>
          </p:nvPr>
        </p:nvSpPr>
        <p:spPr/>
        <p:txBody>
          <a:bodyPr/>
          <a:lstStyle/>
          <a:p>
            <a:r>
              <a:t>Al-Hashr 59:20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لَوْ أَنزَلْنَا هَـٰذَا ٱلْقُرْءَانَ عَلَىٰ جَبَلٍ لَّرَأَيْتَهُۥ خَـٰشِعًا مُّتَصَدِّعًا مِّنْ خَشْيَةِ ٱللَّهِ ۚ وَتِلْكَ ٱلْأَمْثَـٰلُ نَضْرِبُهَا لِلنَّاسِ لَعَلَّهُمْ يَتَفَكَّرُونَ</a:t>
            </a:r>
          </a:p>
          <a:p>
            <a:pPr>
              <a:lnSpc>
                <a:spcPct val="100000"/>
              </a:lnSpc>
              <a:defRPr sz="2400">
                <a:solidFill>
                  <a:srgbClr val="3E5E5C"/>
                </a:solidFill>
                <a:latin typeface="Calibri"/>
              </a:defRPr>
            </a:pPr>
            <a:r>
              <a:t>Had We sent down this Quran upon a mountain, you would have seen it humbled [and] go to pieces with the fear of Allah. We draw such comparisons for mankind, so that they may reflect.</a:t>
            </a:r>
          </a:p>
        </p:txBody>
      </p:sp>
      <p:sp>
        <p:nvSpPr>
          <p:cNvPr id="3" name="Text Placeholder 2"/>
          <p:cNvSpPr>
            <a:spLocks noGrp="1"/>
          </p:cNvSpPr>
          <p:nvPr>
            <p:ph type="body" sz="quarter" idx="11"/>
          </p:nvPr>
        </p:nvSpPr>
        <p:spPr/>
        <p:txBody>
          <a:bodyPr/>
          <a:lstStyle/>
          <a:p>
            <a:r>
              <a:t>Al-Hashr 59:21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هُوَ ٱللَّهُ ٱلَّذِى لَآ إِلَـٰهَ إِلَّا هُوَ ۖ عَـٰلِمُ ٱلْغَيْبِ وَٱلشَّهَـٰدَةِ ۖ هُوَ ٱلرَّحْمَـٰنُ ٱلرَّحِيمُ</a:t>
            </a:r>
          </a:p>
          <a:p>
            <a:pPr>
              <a:lnSpc>
                <a:spcPct val="100000"/>
              </a:lnSpc>
              <a:defRPr sz="2400">
                <a:solidFill>
                  <a:srgbClr val="3E5E5C"/>
                </a:solidFill>
                <a:latin typeface="Calibri"/>
              </a:defRPr>
            </a:pPr>
            <a:r>
              <a:t>He is Allah—there is no god except Him—Knower of the sensible and the Unseen, He is the All-beneficent, the All-merciful.</a:t>
            </a:r>
          </a:p>
        </p:txBody>
      </p:sp>
      <p:sp>
        <p:nvSpPr>
          <p:cNvPr id="3" name="Text Placeholder 2"/>
          <p:cNvSpPr>
            <a:spLocks noGrp="1"/>
          </p:cNvSpPr>
          <p:nvPr>
            <p:ph type="body" sz="quarter" idx="11"/>
          </p:nvPr>
        </p:nvSpPr>
        <p:spPr/>
        <p:txBody>
          <a:bodyPr/>
          <a:lstStyle/>
          <a:p>
            <a:r>
              <a:t>Al-Hashr 59:22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هُوَ ٱللَّهُ ٱلَّذِى لَآ إِلَـٰهَ إِلَّا هُوَ ٱلْمَلِكُ ٱلْقُدُّوسُ ٱلسَّلَـٰمُ ٱلْمُؤْمِنُ ٱلْمُهَيْمِنُ ٱلْعَزِيزُ ٱلْجَبَّارُ ٱلْمُتَكَبِّرُ ۚ سُبْحَـٰنَ ٱللَّهِ عَمَّا يُشْرِكُونَ</a:t>
            </a:r>
          </a:p>
          <a:p>
            <a:pPr>
              <a:lnSpc>
                <a:spcPct val="100000"/>
              </a:lnSpc>
              <a:defRPr sz="2400">
                <a:solidFill>
                  <a:srgbClr val="3E5E5C"/>
                </a:solidFill>
                <a:latin typeface="Calibri"/>
              </a:defRPr>
            </a:pPr>
            <a:r>
              <a:t>He is Allah—there is no god except Him—the Sovereign, the All-holy, the All-benign, the Securer, the All-conserver, the All-mighty, the All-compeller, and the All-magnanimous. Clear is Allah of any partners that they may ascribe [to Him]!</a:t>
            </a:r>
          </a:p>
        </p:txBody>
      </p:sp>
      <p:sp>
        <p:nvSpPr>
          <p:cNvPr id="3" name="Text Placeholder 2"/>
          <p:cNvSpPr>
            <a:spLocks noGrp="1"/>
          </p:cNvSpPr>
          <p:nvPr>
            <p:ph type="body" sz="quarter" idx="11"/>
          </p:nvPr>
        </p:nvSpPr>
        <p:spPr/>
        <p:txBody>
          <a:bodyPr/>
          <a:lstStyle/>
          <a:p>
            <a:r>
              <a:t>Al-Hashr 59:23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هُوَ ٱللَّهُ ٱلْخَـٰلِقُ ٱلْبَارِئُ ٱلْمُصَوِّرُ ۖ لَهُ ٱلْأَسْمَآءُ ٱلْحُسْنَىٰ ۚ يُسَبِّحُ لَهُۥ مَا فِى ٱلسَّمَـٰوَٰتِ وَٱلْأَرْضِ ۖ وَهُوَ ٱلْعَزِيزُ ٱلْحَكِيمُ</a:t>
            </a:r>
          </a:p>
          <a:p>
            <a:pPr>
              <a:lnSpc>
                <a:spcPct val="100000"/>
              </a:lnSpc>
              <a:defRPr sz="2400">
                <a:solidFill>
                  <a:srgbClr val="3E5E5C"/>
                </a:solidFill>
                <a:latin typeface="Calibri"/>
              </a:defRPr>
            </a:pPr>
            <a:r>
              <a:t>He is Allah, the Creator, the Maker, and the Former. To Him belong the Best Names. Whatever there is in the heavens and the earth glorifies Him and He is the All-mighty, the All-wise.</a:t>
            </a:r>
          </a:p>
        </p:txBody>
      </p:sp>
      <p:sp>
        <p:nvSpPr>
          <p:cNvPr id="3" name="Text Placeholder 2"/>
          <p:cNvSpPr>
            <a:spLocks noGrp="1"/>
          </p:cNvSpPr>
          <p:nvPr>
            <p:ph type="body" sz="quarter" idx="11"/>
          </p:nvPr>
        </p:nvSpPr>
        <p:spPr/>
        <p:txBody>
          <a:bodyPr/>
          <a:lstStyle/>
          <a:p>
            <a:r>
              <a:t>Al-Hashr 59:24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سَبَّحَ لِلَّهِ مَا فِى ٱلسَّمَـٰوَٰتِ وَمَا فِى ٱلْأَرْضِ ۖ وَهُوَ ٱلْعَزِيزُ ٱلْحَكِيمُ</a:t>
            </a:r>
          </a:p>
          <a:p>
            <a:pPr>
              <a:lnSpc>
                <a:spcPct val="100000"/>
              </a:lnSpc>
              <a:defRPr sz="2400">
                <a:solidFill>
                  <a:srgbClr val="3E5E5C"/>
                </a:solidFill>
                <a:latin typeface="Calibri"/>
              </a:defRPr>
            </a:pPr>
            <a:r>
              <a:t>Whatever there is in the heavens and whatever there is in the earth glorifies Allah, and He is the All-mighty, the All-wise.</a:t>
            </a:r>
          </a:p>
        </p:txBody>
      </p:sp>
      <p:sp>
        <p:nvSpPr>
          <p:cNvPr id="3" name="Text Placeholder 2"/>
          <p:cNvSpPr>
            <a:spLocks noGrp="1"/>
          </p:cNvSpPr>
          <p:nvPr>
            <p:ph type="body" sz="quarter" idx="11"/>
          </p:nvPr>
        </p:nvSpPr>
        <p:spPr/>
        <p:txBody>
          <a:bodyPr/>
          <a:lstStyle/>
          <a:p>
            <a:r>
              <a:t>Al-Hashr 59:1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هُوَ ٱلَّذِىٓ أَخْرَجَ ٱلَّذِينَ كَفَرُوا۟ مِنْ أَهْلِ ٱلْكِتَـٰبِ مِن دِيَـٰرِهِمْ لِأَوَّلِ ٱلْحَشْرِ ۚ مَا ظَنَنتُمْ أَن يَخْرُجُوا۟ ۖ وَظَنُّوٓا۟ أَنَّهُم مَّانِعَتُهُمْ حُصُونُهُم مِّنَ ٱللَّهِ فَأَتَىٰهُمُ ٱللَّهُ مِنْ حَيْثُ لَمْ يَحْتَسِبُوا۟ ۖ وَقَذَفَ فِى قُلُوبِهِمُ ٱلرُّعْبَ ۚ يُخْرِبُونَ بُيُوتَهُم بِأَيْدِيهِمْ وَأَيْدِى ٱلْمُؤْمِنِينَ فَٱعْتَبِرُوا۟ يَـٰٓأُو۟لِى ٱلْأَبْصَـٰرِ</a:t>
            </a:r>
          </a:p>
          <a:p>
            <a:pPr>
              <a:lnSpc>
                <a:spcPct val="100000"/>
              </a:lnSpc>
              <a:defRPr sz="2400">
                <a:solidFill>
                  <a:srgbClr val="3E5E5C"/>
                </a:solidFill>
                <a:latin typeface="Calibri"/>
              </a:defRPr>
            </a:pPr>
            <a:r>
              <a:t>It is He who expelled the faithless belonging to the People of the Book from their homes at the outset of [their] en masse banishment. You did not think that they would go out, and they thought their fortresses would protect them from Allah. But Allah came at them from whence they did not suppose and He cast terror into their hearts. They demolish their houses with their own hands and the hands of the faithful. So take lesson, O you who have insight!</a:t>
            </a:r>
          </a:p>
        </p:txBody>
      </p:sp>
      <p:sp>
        <p:nvSpPr>
          <p:cNvPr id="3" name="Text Placeholder 2"/>
          <p:cNvSpPr>
            <a:spLocks noGrp="1"/>
          </p:cNvSpPr>
          <p:nvPr>
            <p:ph type="body" sz="quarter" idx="11"/>
          </p:nvPr>
        </p:nvSpPr>
        <p:spPr/>
        <p:txBody>
          <a:bodyPr/>
          <a:lstStyle/>
          <a:p>
            <a:r>
              <a:t>Al-Hashr 59:2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وَلَوْلَآ أَن كَتَبَ ٱللَّهُ عَلَيْهِمُ ٱلْجَلَآءَ لَعَذَّبَهُمْ فِى ٱلدُّنْيَا ۖ وَلَهُمْ فِى ٱلْـَٔاخِرَةِ عَذَابُ ٱلنَّارِ</a:t>
            </a:r>
          </a:p>
          <a:p>
            <a:pPr>
              <a:lnSpc>
                <a:spcPct val="100000"/>
              </a:lnSpc>
              <a:defRPr sz="2400">
                <a:solidFill>
                  <a:srgbClr val="3E5E5C"/>
                </a:solidFill>
                <a:latin typeface="Calibri"/>
              </a:defRPr>
            </a:pPr>
            <a:r>
              <a:t>If Allah had not ordained banishment for them, He would have surely punished them in this world, and in the Hereafter, there is the punishment of the Fire for them.</a:t>
            </a:r>
          </a:p>
        </p:txBody>
      </p:sp>
      <p:sp>
        <p:nvSpPr>
          <p:cNvPr id="3" name="Text Placeholder 2"/>
          <p:cNvSpPr>
            <a:spLocks noGrp="1"/>
          </p:cNvSpPr>
          <p:nvPr>
            <p:ph type="body" sz="quarter" idx="11"/>
          </p:nvPr>
        </p:nvSpPr>
        <p:spPr/>
        <p:txBody>
          <a:bodyPr/>
          <a:lstStyle/>
          <a:p>
            <a:r>
              <a:t>Al-Hashr 59:3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ذَٰلِكَ بِأَنَّهُمْ شَآقُّوا۟ ٱللَّهَ وَرَسُولَهُۥ ۖ وَمَن يُشَآقِّ ٱللَّهَ فَإِنَّ ٱللَّهَ شَدِيدُ ٱلْعِقَابِ</a:t>
            </a:r>
          </a:p>
          <a:p>
            <a:pPr>
              <a:lnSpc>
                <a:spcPct val="100000"/>
              </a:lnSpc>
              <a:defRPr sz="2400">
                <a:solidFill>
                  <a:srgbClr val="3E5E5C"/>
                </a:solidFill>
                <a:latin typeface="Calibri"/>
              </a:defRPr>
            </a:pPr>
            <a:r>
              <a:t>That is because they defied Allah and His Apostle; and whoever defies Allah, Allah is indeed severe in retribution.</a:t>
            </a:r>
          </a:p>
        </p:txBody>
      </p:sp>
      <p:sp>
        <p:nvSpPr>
          <p:cNvPr id="3" name="Text Placeholder 2"/>
          <p:cNvSpPr>
            <a:spLocks noGrp="1"/>
          </p:cNvSpPr>
          <p:nvPr>
            <p:ph type="body" sz="quarter" idx="11"/>
          </p:nvPr>
        </p:nvSpPr>
        <p:spPr/>
        <p:txBody>
          <a:bodyPr/>
          <a:lstStyle/>
          <a:p>
            <a:r>
              <a:t>Al-Hashr 59:4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مَا قَطَعْتُم مِّن لِّينَةٍ أَوْ تَرَكْتُمُوهَا قَآئِمَةً عَلَىٰٓ أُصُولِهَا فَبِإِذْنِ ٱللَّهِ وَلِيُخْزِىَ ٱلْفَـٰسِقِينَ</a:t>
            </a:r>
          </a:p>
          <a:p>
            <a:pPr>
              <a:lnSpc>
                <a:spcPct val="100000"/>
              </a:lnSpc>
              <a:defRPr sz="2400">
                <a:solidFill>
                  <a:srgbClr val="3E5E5C"/>
                </a:solidFill>
                <a:latin typeface="Calibri"/>
              </a:defRPr>
            </a:pPr>
            <a:r>
              <a:t>Whatever palm trees you cut down or left standing on their roots, it was by Allah’s will and in order that He may disgrace the transgressors.</a:t>
            </a:r>
          </a:p>
        </p:txBody>
      </p:sp>
      <p:sp>
        <p:nvSpPr>
          <p:cNvPr id="3" name="Text Placeholder 2"/>
          <p:cNvSpPr>
            <a:spLocks noGrp="1"/>
          </p:cNvSpPr>
          <p:nvPr>
            <p:ph type="body" sz="quarter" idx="11"/>
          </p:nvPr>
        </p:nvSpPr>
        <p:spPr/>
        <p:txBody>
          <a:bodyPr/>
          <a:lstStyle/>
          <a:p>
            <a:r>
              <a:t>Al-Hashr 59:5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وَمَآ أَفَآءَ ٱللَّهُ عَلَىٰ رَسُولِهِۦ مِنْهُمْ فَمَآ أَوْجَفْتُمْ عَلَيْهِ مِنْ خَيْلٍ وَلَا رِكَابٍ وَلَـٰكِنَّ ٱللَّهَ يُسَلِّطُ رُسُلَهُۥ عَلَىٰ مَن يَشَآءُ ۚ وَٱللَّهُ عَلَىٰ كُلِّ شَىْءٍ قَدِيرٌ</a:t>
            </a:r>
          </a:p>
          <a:p>
            <a:pPr>
              <a:lnSpc>
                <a:spcPct val="100000"/>
              </a:lnSpc>
              <a:defRPr sz="2400">
                <a:solidFill>
                  <a:srgbClr val="3E5E5C"/>
                </a:solidFill>
                <a:latin typeface="Calibri"/>
              </a:defRPr>
            </a:pPr>
            <a:r>
              <a:t>The spoils that Allah gave to His Apostle from them, you did not spur any horse for its sake, nor any riding camel, but Allah makes His apostles prevail over whomever He wishes, and Allah has power over all things.</a:t>
            </a:r>
          </a:p>
        </p:txBody>
      </p:sp>
      <p:sp>
        <p:nvSpPr>
          <p:cNvPr id="3" name="Text Placeholder 2"/>
          <p:cNvSpPr>
            <a:spLocks noGrp="1"/>
          </p:cNvSpPr>
          <p:nvPr>
            <p:ph type="body" sz="quarter" idx="11"/>
          </p:nvPr>
        </p:nvSpPr>
        <p:spPr/>
        <p:txBody>
          <a:bodyPr/>
          <a:lstStyle/>
          <a:p>
            <a:r>
              <a:t>Al-Hashr 59:6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مَّآ أَفَآءَ ٱللَّهُ عَلَىٰ رَسُولِهِۦ مِنْ أَهْلِ ٱلْقُرَىٰ فَلِلَّهِ وَلِلرَّسُولِ وَلِذِى ٱلْقُرْبَىٰ وَٱلْيَتَـٰمَىٰ وَٱلْمَسَـٰكِينِ وَٱبْنِ ٱلسَّبِيلِ كَىْ لَا يَكُونَ دُولَةًۢ بَيْنَ ٱلْأَغْنِيَآءِ مِنكُمْ ۚ وَمَآ ءَاتَىٰكُمُ ٱلرَّسُولُ فَخُذُوهُ وَمَا نَهَىٰكُمْ عَنْهُ فَٱنتَهُوا۟ ۚ وَٱتَّقُوا۟ ٱللَّهَ ۖ إِنَّ ٱللَّهَ شَدِيدُ ٱلْعِقَابِ</a:t>
            </a:r>
          </a:p>
          <a:p>
            <a:pPr>
              <a:lnSpc>
                <a:spcPct val="100000"/>
              </a:lnSpc>
              <a:defRPr sz="2400">
                <a:solidFill>
                  <a:srgbClr val="3E5E5C"/>
                </a:solidFill>
                <a:latin typeface="Calibri"/>
              </a:defRPr>
            </a:pPr>
            <a:r>
              <a:t>The spoils that Allah gave to His Apostle from the people of the townships, are for Allah and the Apostle, the relatives and the orphans, the needy and the traveller, so that they do not circulate among the rich among you. Take whatever the Apostle gives you, and refrain from whatever he forbids you, and be wary of Allah. Indeed Allah is severe in retribution.</a:t>
            </a:r>
          </a:p>
        </p:txBody>
      </p:sp>
      <p:sp>
        <p:nvSpPr>
          <p:cNvPr id="3" name="Text Placeholder 2"/>
          <p:cNvSpPr>
            <a:spLocks noGrp="1"/>
          </p:cNvSpPr>
          <p:nvPr>
            <p:ph type="body" sz="quarter" idx="11"/>
          </p:nvPr>
        </p:nvSpPr>
        <p:spPr/>
        <p:txBody>
          <a:bodyPr/>
          <a:lstStyle/>
          <a:p>
            <a:r>
              <a:t>Al-Hashr 59:7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1605</Words>
  <Application>Microsoft Macintosh PowerPoint</Application>
  <PresentationFormat>On-screen Show (4:3)</PresentationFormat>
  <Paragraphs>79</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16</cp:revision>
  <dcterms:created xsi:type="dcterms:W3CDTF">2013-01-27T09:14:16Z</dcterms:created>
  <dcterms:modified xsi:type="dcterms:W3CDTF">2025-03-05T16:36:05Z</dcterms:modified>
  <cp:category/>
</cp:coreProperties>
</file>