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F4858"/>
    <a:srgbClr val="777764"/>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100"/>
    <p:restoredTop sz="94694"/>
  </p:normalViewPr>
  <p:slideViewPr>
    <p:cSldViewPr snapToGrid="0" snapToObjects="1">
      <p:cViewPr varScale="1">
        <p:scale>
          <a:sx n="117" d="100"/>
          <a:sy n="117" d="100"/>
        </p:scale>
        <p:origin x="2152" y="16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7" name="Picture 6" descr="icon2.png">
            <a:extLst>
              <a:ext uri="{FF2B5EF4-FFF2-40B4-BE49-F238E27FC236}">
                <a16:creationId xmlns:a16="http://schemas.microsoft.com/office/drawing/2014/main" id="{8091C019-0291-85D3-62BD-1F15C96FD707}"/>
              </a:ext>
            </a:extLst>
          </p:cNvPr>
          <p:cNvPicPr>
            <a:picLocks noChangeAspect="1"/>
          </p:cNvPicPr>
          <p:nvPr userDrawn="1"/>
        </p:nvPicPr>
        <p:blipFill>
          <a:blip r:embed="rId2"/>
          <a:stretch>
            <a:fillRect/>
          </a:stretch>
        </p:blipFill>
        <p:spPr>
          <a:xfrm>
            <a:off x="3657600" y="457200"/>
            <a:ext cx="1828800" cy="1829229"/>
          </a:xfrm>
          <a:prstGeom prst="rect">
            <a:avLst/>
          </a:prstGeom>
        </p:spPr>
      </p:pic>
      <p:sp>
        <p:nvSpPr>
          <p:cNvPr id="10" name="Text Placeholder 9">
            <a:extLst>
              <a:ext uri="{FF2B5EF4-FFF2-40B4-BE49-F238E27FC236}">
                <a16:creationId xmlns:a16="http://schemas.microsoft.com/office/drawing/2014/main" id="{413C8A02-97DC-53A3-F8C2-28CB405C39CE}"/>
              </a:ext>
            </a:extLst>
          </p:cNvPr>
          <p:cNvSpPr>
            <a:spLocks noGrp="1"/>
          </p:cNvSpPr>
          <p:nvPr>
            <p:ph type="body" sz="quarter" idx="10"/>
          </p:nvPr>
        </p:nvSpPr>
        <p:spPr>
          <a:xfrm>
            <a:off x="553720" y="2682241"/>
            <a:ext cx="8036560" cy="792479"/>
          </a:xfrm>
          <a:prstGeom prst="rect">
            <a:avLst/>
          </a:prstGeom>
        </p:spPr>
        <p:txBody>
          <a:bodyPr lIns="0" tIns="0" rIns="0" bIns="0" anchor="ctr">
            <a:normAutofit/>
          </a:bodyPr>
          <a:lstStyle>
            <a:lvl1pPr marL="0" indent="0" algn="ctr">
              <a:buNone/>
              <a:defRPr lang="en-GB" sz="4400" b="1" kern="1200" smtClean="0">
                <a:solidFill>
                  <a:srgbClr val="777764"/>
                </a:solidFill>
                <a:latin typeface="+mn-lt"/>
                <a:ea typeface="+mn-ea"/>
                <a:cs typeface="+mn-cs"/>
              </a:defRPr>
            </a:lvl1pPr>
          </a:lstStyle>
          <a:p>
            <a:pPr lvl="0"/>
            <a:r>
              <a:rPr lang="en-GB" dirty="0"/>
              <a:t>Click to edit Master text styles</a:t>
            </a:r>
          </a:p>
        </p:txBody>
      </p:sp>
      <p:sp>
        <p:nvSpPr>
          <p:cNvPr id="14" name="Text Placeholder 13">
            <a:extLst>
              <a:ext uri="{FF2B5EF4-FFF2-40B4-BE49-F238E27FC236}">
                <a16:creationId xmlns:a16="http://schemas.microsoft.com/office/drawing/2014/main" id="{FFACD1E3-E1AC-72A8-988E-5DD1F4952B6D}"/>
              </a:ext>
            </a:extLst>
          </p:cNvPr>
          <p:cNvSpPr>
            <a:spLocks noGrp="1"/>
          </p:cNvSpPr>
          <p:nvPr>
            <p:ph type="body" sz="quarter" idx="11"/>
          </p:nvPr>
        </p:nvSpPr>
        <p:spPr>
          <a:xfrm>
            <a:off x="553720" y="4053841"/>
            <a:ext cx="8036560" cy="579120"/>
          </a:xfrm>
          <a:prstGeom prst="rect">
            <a:avLst/>
          </a:prstGeom>
        </p:spPr>
        <p:txBody>
          <a:bodyPr lIns="0" tIns="0" rIns="0" bIns="0" anchor="ctr">
            <a:normAutofit/>
          </a:bodyPr>
          <a:lstStyle>
            <a:lvl1pPr marL="0" indent="0" algn="ctr">
              <a:buNone/>
              <a:defRPr lang="en-GB" sz="3600" kern="1200" smtClean="0">
                <a:solidFill>
                  <a:srgbClr val="2F4858"/>
                </a:solidFill>
                <a:latin typeface="Scheherazade"/>
                <a:ea typeface="+mn-ea"/>
                <a:cs typeface="+mn-cs"/>
              </a:defRPr>
            </a:lvl1pPr>
          </a:lstStyle>
          <a:p>
            <a:pPr lvl="0"/>
            <a:r>
              <a:rPr lang="en-GB" dirty="0"/>
              <a:t>Click to edit Master text styles</a:t>
            </a:r>
          </a:p>
        </p:txBody>
      </p:sp>
      <p:sp>
        <p:nvSpPr>
          <p:cNvPr id="16" name="Text Placeholder 15">
            <a:extLst>
              <a:ext uri="{FF2B5EF4-FFF2-40B4-BE49-F238E27FC236}">
                <a16:creationId xmlns:a16="http://schemas.microsoft.com/office/drawing/2014/main" id="{1DF006D2-CDC2-1FE3-A5AF-F9DF1352F43D}"/>
              </a:ext>
            </a:extLst>
          </p:cNvPr>
          <p:cNvSpPr>
            <a:spLocks noGrp="1"/>
          </p:cNvSpPr>
          <p:nvPr>
            <p:ph type="body" sz="quarter" idx="12"/>
          </p:nvPr>
        </p:nvSpPr>
        <p:spPr>
          <a:xfrm>
            <a:off x="553720" y="4998403"/>
            <a:ext cx="8036560" cy="487997"/>
          </a:xfrm>
          <a:prstGeom prst="rect">
            <a:avLst/>
          </a:prstGeom>
        </p:spPr>
        <p:txBody>
          <a:bodyPr lIns="0" tIns="0" rIns="0" bIns="0" anchor="ctr">
            <a:normAutofit/>
          </a:bodyPr>
          <a:lstStyle>
            <a:lvl1pPr marL="0" indent="0" algn="ctr">
              <a:buNone/>
              <a:defRPr lang="en-GB" sz="2800" kern="1200" smtClean="0">
                <a:solidFill>
                  <a:srgbClr val="3E5E5C"/>
                </a:solidFill>
                <a:latin typeface="+mn-lt"/>
                <a:ea typeface="+mn-ea"/>
                <a:cs typeface="+mn-cs"/>
              </a:defRPr>
            </a:lvl1pPr>
          </a:lstStyle>
          <a:p>
            <a:pPr lvl="0"/>
            <a:r>
              <a:rPr lang="en-GB" dirty="0"/>
              <a:t>Click to edit Master text styles</a:t>
            </a:r>
          </a:p>
        </p:txBody>
      </p:sp>
      <p:sp>
        <p:nvSpPr>
          <p:cNvPr id="18" name="Text Placeholder 17">
            <a:extLst>
              <a:ext uri="{FF2B5EF4-FFF2-40B4-BE49-F238E27FC236}">
                <a16:creationId xmlns:a16="http://schemas.microsoft.com/office/drawing/2014/main" id="{9FCC5F84-FA50-5BB3-8AC4-1CDC51DB0983}"/>
              </a:ext>
            </a:extLst>
          </p:cNvPr>
          <p:cNvSpPr>
            <a:spLocks noGrp="1"/>
          </p:cNvSpPr>
          <p:nvPr>
            <p:ph type="body" sz="quarter" idx="13"/>
          </p:nvPr>
        </p:nvSpPr>
        <p:spPr>
          <a:xfrm>
            <a:off x="553720" y="5862320"/>
            <a:ext cx="8036560" cy="335280"/>
          </a:xfrm>
          <a:prstGeom prst="rect">
            <a:avLst/>
          </a:prstGeom>
        </p:spPr>
        <p:txBody>
          <a:bodyPr lIns="0" tIns="0" rIns="0" bIns="0" anchor="ctr">
            <a:normAutofit/>
          </a:bodyPr>
          <a:lstStyle>
            <a:lvl1pPr marL="0" indent="0" algn="ctr">
              <a:buNone/>
              <a:defRPr lang="en-GB" sz="1600" i="1" kern="1200" dirty="0" smtClean="0">
                <a:solidFill>
                  <a:srgbClr val="898989"/>
                </a:solidFill>
                <a:latin typeface="+mn-lt"/>
                <a:ea typeface="+mn-ea"/>
                <a:cs typeface="+mn-cs"/>
              </a:defRPr>
            </a:lvl1pPr>
          </a:lstStyle>
          <a:p>
            <a:pPr lvl="0"/>
            <a:r>
              <a:rPr lang="en-GB" dirty="0"/>
              <a:t>Click to edit Master text styles</a:t>
            </a:r>
          </a:p>
        </p:txBody>
      </p:sp>
    </p:spTree>
    <p:extLst>
      <p:ext uri="{BB962C8B-B14F-4D97-AF65-F5344CB8AC3E}">
        <p14:creationId xmlns:p14="http://schemas.microsoft.com/office/powerpoint/2010/main" val="31680755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Verse Slide">
    <p:spTree>
      <p:nvGrpSpPr>
        <p:cNvPr id="1" name=""/>
        <p:cNvGrpSpPr/>
        <p:nvPr/>
      </p:nvGrpSpPr>
      <p:grpSpPr>
        <a:xfrm>
          <a:off x="0" y="0"/>
          <a:ext cx="0" cy="0"/>
          <a:chOff x="0" y="0"/>
          <a:chExt cx="0" cy="0"/>
        </a:xfrm>
      </p:grpSpPr>
      <p:pic>
        <p:nvPicPr>
          <p:cNvPr id="2" name="Picture 1" descr="icon2.png">
            <a:extLst>
              <a:ext uri="{FF2B5EF4-FFF2-40B4-BE49-F238E27FC236}">
                <a16:creationId xmlns:a16="http://schemas.microsoft.com/office/drawing/2014/main" id="{640A72FA-DFCA-BCC2-0A1C-B921868BE594}"/>
              </a:ext>
            </a:extLst>
          </p:cNvPr>
          <p:cNvPicPr>
            <a:picLocks noChangeAspect="1"/>
          </p:cNvPicPr>
          <p:nvPr userDrawn="1"/>
        </p:nvPicPr>
        <p:blipFill>
          <a:blip r:embed="rId2"/>
          <a:stretch>
            <a:fillRect/>
          </a:stretch>
        </p:blipFill>
        <p:spPr>
          <a:xfrm>
            <a:off x="4000500" y="182880"/>
            <a:ext cx="1143000" cy="1143268"/>
          </a:xfrm>
          <a:prstGeom prst="rect">
            <a:avLst/>
          </a:prstGeom>
        </p:spPr>
      </p:pic>
      <p:sp>
        <p:nvSpPr>
          <p:cNvPr id="6" name="Text Placeholder 5">
            <a:extLst>
              <a:ext uri="{FF2B5EF4-FFF2-40B4-BE49-F238E27FC236}">
                <a16:creationId xmlns:a16="http://schemas.microsoft.com/office/drawing/2014/main" id="{4BFDD7EA-B5DE-47C6-2067-EF1992128258}"/>
              </a:ext>
            </a:extLst>
          </p:cNvPr>
          <p:cNvSpPr>
            <a:spLocks noGrp="1"/>
          </p:cNvSpPr>
          <p:nvPr>
            <p:ph type="body" sz="quarter" idx="10"/>
          </p:nvPr>
        </p:nvSpPr>
        <p:spPr>
          <a:xfrm>
            <a:off x="426720" y="1239520"/>
            <a:ext cx="8290560" cy="4876800"/>
          </a:xfrm>
          <a:prstGeom prst="rect">
            <a:avLst/>
          </a:prstGeom>
        </p:spPr>
        <p:txBody>
          <a:bodyPr wrap="square" lIns="0" tIns="0" rIns="0" bIns="0" anchor="ctr">
            <a:normAutofit/>
          </a:bodyPr>
          <a:lstStyle>
            <a:lvl1pPr marL="0" indent="0" algn="ctr">
              <a:lnSpc>
                <a:spcPct val="100000"/>
              </a:lnSpc>
              <a:buNone/>
              <a:defRPr sz="4400">
                <a:solidFill>
                  <a:srgbClr val="2F4858"/>
                </a:solidFill>
                <a:latin typeface="Scheherazade New" pitchFamily="2" charset="-78"/>
                <a:ea typeface="Scheherazade New" pitchFamily="2" charset="-78"/>
                <a:cs typeface="Scheherazade New" pitchFamily="2" charset="-78"/>
              </a:defRPr>
            </a:lvl1pPr>
          </a:lstStyle>
          <a:p>
            <a:pPr lvl="0"/>
            <a:r>
              <a:rPr lang="en-GB" dirty="0"/>
              <a:t>Click to edit Master text styles</a:t>
            </a:r>
          </a:p>
        </p:txBody>
      </p:sp>
      <p:sp>
        <p:nvSpPr>
          <p:cNvPr id="11" name="Text Placeholder 10">
            <a:extLst>
              <a:ext uri="{FF2B5EF4-FFF2-40B4-BE49-F238E27FC236}">
                <a16:creationId xmlns:a16="http://schemas.microsoft.com/office/drawing/2014/main" id="{9508EE6F-F37E-7B87-C3F8-368B3F6A92ED}"/>
              </a:ext>
            </a:extLst>
          </p:cNvPr>
          <p:cNvSpPr>
            <a:spLocks noGrp="1"/>
          </p:cNvSpPr>
          <p:nvPr>
            <p:ph type="body" sz="quarter" idx="11"/>
          </p:nvPr>
        </p:nvSpPr>
        <p:spPr>
          <a:xfrm>
            <a:off x="426720" y="6116320"/>
            <a:ext cx="8290560" cy="558800"/>
          </a:xfrm>
          <a:prstGeom prst="rect">
            <a:avLst/>
          </a:prstGeom>
          <a:solidFill>
            <a:srgbClr val="777764"/>
          </a:solidFill>
        </p:spPr>
        <p:txBody>
          <a:bodyPr lIns="0" tIns="0" rIns="0" bIns="0" anchor="ctr">
            <a:normAutofit/>
          </a:bodyPr>
          <a:lstStyle>
            <a:lvl1pPr marL="0" indent="0" algn="ctr">
              <a:buNone/>
              <a:defRPr lang="en-GB" sz="2000" kern="1200" dirty="0" smtClean="0">
                <a:solidFill>
                  <a:srgbClr val="EBEBDE"/>
                </a:solidFill>
                <a:latin typeface="+mn-lt"/>
                <a:ea typeface="+mn-ea"/>
                <a:cs typeface="+mn-cs"/>
              </a:defRPr>
            </a:lvl1pPr>
          </a:lstStyle>
          <a:p>
            <a:pPr lvl="0"/>
            <a:r>
              <a:rPr lang="en-GB" dirty="0"/>
              <a:t>Click to edit Master text styles</a:t>
            </a:r>
          </a:p>
        </p:txBody>
      </p:sp>
      <p:sp>
        <p:nvSpPr>
          <p:cNvPr id="7" name="Text Placeholder 6">
            <a:extLst>
              <a:ext uri="{FF2B5EF4-FFF2-40B4-BE49-F238E27FC236}">
                <a16:creationId xmlns:a16="http://schemas.microsoft.com/office/drawing/2014/main" id="{73EC3E0F-64FF-6994-1164-96EE29574CFD}"/>
              </a:ext>
            </a:extLst>
          </p:cNvPr>
          <p:cNvSpPr>
            <a:spLocks noGrp="1"/>
          </p:cNvSpPr>
          <p:nvPr>
            <p:ph type="body" sz="quarter" idx="12" hasCustomPrompt="1"/>
          </p:nvPr>
        </p:nvSpPr>
        <p:spPr>
          <a:xfrm>
            <a:off x="6672580" y="182880"/>
            <a:ext cx="2044700" cy="1446550"/>
          </a:xfrm>
          <a:prstGeom prst="rect">
            <a:avLst/>
          </a:prstGeom>
        </p:spPr>
        <p:txBody>
          <a:bodyPr wrap="square">
            <a:spAutoFit/>
          </a:bodyPr>
          <a:lstStyle>
            <a:lvl1pPr marL="0" indent="0">
              <a:buNone/>
              <a:defRPr/>
            </a:lvl1pPr>
            <a:lvl5pPr marL="1828800" indent="0" algn="ctr">
              <a:buNone/>
              <a:defRPr/>
            </a:lvl5pPr>
          </a:lstStyle>
          <a:p>
            <a:pPr algn="ctr">
              <a:spcAft>
                <a:spcPts val="0"/>
              </a:spcAft>
              <a:defRPr sz="4800">
                <a:solidFill>
                  <a:srgbClr val="777764"/>
                </a:solidFill>
                <a:latin typeface="Scheherazade"/>
              </a:defRPr>
            </a:pPr>
            <a:r>
              <a:rPr lang="ar-SA" sz="4000" dirty="0"/>
              <a:t>۩</a:t>
            </a:r>
          </a:p>
          <a:p>
            <a:pPr algn="ctr">
              <a:defRPr sz="2000" b="0">
                <a:solidFill>
                  <a:srgbClr val="2F4858"/>
                </a:solidFill>
              </a:defRPr>
            </a:pPr>
            <a:r>
              <a:rPr lang="en-GB" dirty="0"/>
              <a:t>WAJIB</a:t>
            </a:r>
          </a:p>
          <a:p>
            <a:pPr lvl="4"/>
            <a:endParaRPr lang="en-US" dirty="0"/>
          </a:p>
        </p:txBody>
      </p:sp>
    </p:spTree>
    <p:extLst>
      <p:ext uri="{BB962C8B-B14F-4D97-AF65-F5344CB8AC3E}">
        <p14:creationId xmlns:p14="http://schemas.microsoft.com/office/powerpoint/2010/main" val="5338841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21299981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209977519"/>
      </p:ext>
    </p:extLst>
  </p:cSld>
  <p:clrMap bg1="lt1" tx1="dk1" bg2="lt2" tx2="dk2" accent1="accent1" accent2="accent2" accent3="accent3" accent4="accent4" accent5="accent5" accent6="accent6" hlink="hlink" folHlink="folHlink"/>
  <p:sldLayoutIdLst>
    <p:sldLayoutId id="2147483649" r:id="rId1"/>
    <p:sldLayoutId id="2147483656" r:id="rId2"/>
    <p:sldLayoutId id="2147483655" r:id="rId3"/>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t>Surah Muhammad (47)</a:t>
            </a:r>
          </a:p>
        </p:txBody>
      </p:sp>
      <p:sp>
        <p:nvSpPr>
          <p:cNvPr id="3" name="Text Placeholder 2"/>
          <p:cNvSpPr>
            <a:spLocks noGrp="1"/>
          </p:cNvSpPr>
          <p:nvPr>
            <p:ph type="body" sz="quarter" idx="11"/>
          </p:nvPr>
        </p:nvSpPr>
        <p:spPr/>
        <p:txBody>
          <a:bodyPr/>
          <a:lstStyle/>
          <a:p>
            <a:r>
              <a:t>مُحَمَّد</a:t>
            </a:r>
          </a:p>
        </p:txBody>
      </p:sp>
      <p:sp>
        <p:nvSpPr>
          <p:cNvPr id="4" name="Text Placeholder 3"/>
          <p:cNvSpPr>
            <a:spLocks noGrp="1"/>
          </p:cNvSpPr>
          <p:nvPr>
            <p:ph type="body" sz="quarter" idx="12"/>
          </p:nvPr>
        </p:nvSpPr>
        <p:spPr/>
        <p:txBody>
          <a:bodyPr/>
          <a:lstStyle/>
          <a:p>
            <a:r>
              <a:t>(Muhammad)</a:t>
            </a:r>
          </a:p>
        </p:txBody>
      </p:sp>
      <p:sp>
        <p:nvSpPr>
          <p:cNvPr id="5" name="Text Placeholder 4"/>
          <p:cNvSpPr>
            <a:spLocks noGrp="1"/>
          </p:cNvSpPr>
          <p:nvPr>
            <p:ph type="body" sz="quarter" idx="13"/>
          </p:nvPr>
        </p:nvSpPr>
        <p:spPr/>
        <p:txBody>
          <a:bodyPr/>
          <a:lstStyle/>
          <a:p>
            <a:r>
              <a:t>Translation: Ali Quli Qarai</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يَـٰٓأَيُّهَا ٱلَّذِينَ ءَامَنُوٓا۟ إِن تَنصُرُوا۟ ٱللَّهَ يَنصُرْكُمْ وَيُثَبِّتْ أَقْدَامَكُمْ</a:t>
            </a:r>
          </a:p>
          <a:p>
            <a:pPr>
              <a:lnSpc>
                <a:spcPct val="100000"/>
              </a:lnSpc>
              <a:defRPr sz="2400">
                <a:solidFill>
                  <a:srgbClr val="3E5E5C"/>
                </a:solidFill>
                <a:latin typeface="Calibri"/>
              </a:defRPr>
            </a:pPr>
            <a:r>
              <a:t>O you who have faith! If you help Allah, He will help you and make your feet steady.</a:t>
            </a:r>
          </a:p>
        </p:txBody>
      </p:sp>
      <p:sp>
        <p:nvSpPr>
          <p:cNvPr id="3" name="Text Placeholder 2"/>
          <p:cNvSpPr>
            <a:spLocks noGrp="1"/>
          </p:cNvSpPr>
          <p:nvPr>
            <p:ph type="body" sz="quarter" idx="11"/>
          </p:nvPr>
        </p:nvSpPr>
        <p:spPr/>
        <p:txBody>
          <a:bodyPr/>
          <a:lstStyle/>
          <a:p>
            <a:r>
              <a:t>Muhammad 47:7</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وَٱلَّذِينَ كَفَرُوا۟ فَتَعْسًا لَّهُمْ وَأَضَلَّ أَعْمَـٰلَهُمْ</a:t>
            </a:r>
          </a:p>
          <a:p>
            <a:pPr>
              <a:lnSpc>
                <a:spcPct val="100000"/>
              </a:lnSpc>
              <a:defRPr sz="2400">
                <a:solidFill>
                  <a:srgbClr val="3E5E5C"/>
                </a:solidFill>
                <a:latin typeface="Calibri"/>
              </a:defRPr>
            </a:pPr>
            <a:r>
              <a:t>As for the faithless, their lot will be to fall [into ruin], and He will render their works fruitless.</a:t>
            </a:r>
          </a:p>
        </p:txBody>
      </p:sp>
      <p:sp>
        <p:nvSpPr>
          <p:cNvPr id="3" name="Text Placeholder 2"/>
          <p:cNvSpPr>
            <a:spLocks noGrp="1"/>
          </p:cNvSpPr>
          <p:nvPr>
            <p:ph type="body" sz="quarter" idx="11"/>
          </p:nvPr>
        </p:nvSpPr>
        <p:spPr/>
        <p:txBody>
          <a:bodyPr/>
          <a:lstStyle/>
          <a:p>
            <a:r>
              <a:t>Muhammad 47:8</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ذَٰلِكَ بِأَنَّهُمْ كَرِهُوا۟ مَآ أَنزَلَ ٱللَّهُ فَأَحْبَطَ أَعْمَـٰلَهُمْ</a:t>
            </a:r>
          </a:p>
          <a:p>
            <a:pPr>
              <a:lnSpc>
                <a:spcPct val="100000"/>
              </a:lnSpc>
              <a:defRPr sz="2400">
                <a:solidFill>
                  <a:srgbClr val="3E5E5C"/>
                </a:solidFill>
                <a:latin typeface="Calibri"/>
              </a:defRPr>
            </a:pPr>
            <a:r>
              <a:t>That is because they loathed what Allah has sent down, so He made their works fail.</a:t>
            </a:r>
          </a:p>
        </p:txBody>
      </p:sp>
      <p:sp>
        <p:nvSpPr>
          <p:cNvPr id="3" name="Text Placeholder 2"/>
          <p:cNvSpPr>
            <a:spLocks noGrp="1"/>
          </p:cNvSpPr>
          <p:nvPr>
            <p:ph type="body" sz="quarter" idx="11"/>
          </p:nvPr>
        </p:nvSpPr>
        <p:spPr/>
        <p:txBody>
          <a:bodyPr/>
          <a:lstStyle/>
          <a:p>
            <a:r>
              <a:t>Muhammad 47:9</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أَفَلَمْ يَسِيرُوا۟ فِى ٱلْأَرْضِ فَيَنظُرُوا۟ كَيْفَ كَانَ عَـٰقِبَةُ ٱلَّذِينَ مِن قَبْلِهِمْ ۚ دَمَّرَ ٱللَّهُ عَلَيْهِمْ ۖ وَلِلْكَـٰفِرِينَ أَمْثَـٰلُهَا</a:t>
            </a:r>
          </a:p>
          <a:p>
            <a:pPr>
              <a:lnSpc>
                <a:spcPct val="100000"/>
              </a:lnSpc>
              <a:defRPr sz="2400">
                <a:solidFill>
                  <a:srgbClr val="3E5E5C"/>
                </a:solidFill>
                <a:latin typeface="Calibri"/>
              </a:defRPr>
            </a:pPr>
            <a:r>
              <a:t>Have they not travelled through the land so that they may observe how was the fate of those who were before them? Allah destroyed them, and a similar [fate] awaits these faithless.</a:t>
            </a:r>
          </a:p>
        </p:txBody>
      </p:sp>
      <p:sp>
        <p:nvSpPr>
          <p:cNvPr id="3" name="Text Placeholder 2"/>
          <p:cNvSpPr>
            <a:spLocks noGrp="1"/>
          </p:cNvSpPr>
          <p:nvPr>
            <p:ph type="body" sz="quarter" idx="11"/>
          </p:nvPr>
        </p:nvSpPr>
        <p:spPr/>
        <p:txBody>
          <a:bodyPr/>
          <a:lstStyle/>
          <a:p>
            <a:r>
              <a:t>Muhammad 47:10</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ذَٰلِكَ بِأَنَّ ٱللَّهَ مَوْلَى ٱلَّذِينَ ءَامَنُوا۟ وَأَنَّ ٱلْكَـٰفِرِينَ لَا مَوْلَىٰ لَهُمْ</a:t>
            </a:r>
          </a:p>
          <a:p>
            <a:pPr>
              <a:lnSpc>
                <a:spcPct val="100000"/>
              </a:lnSpc>
              <a:defRPr sz="2400">
                <a:solidFill>
                  <a:srgbClr val="3E5E5C"/>
                </a:solidFill>
                <a:latin typeface="Calibri"/>
              </a:defRPr>
            </a:pPr>
            <a:r>
              <a:t>That is because Allah is the protector of the faithful, and because the faithless have no protector.</a:t>
            </a:r>
          </a:p>
        </p:txBody>
      </p:sp>
      <p:sp>
        <p:nvSpPr>
          <p:cNvPr id="3" name="Text Placeholder 2"/>
          <p:cNvSpPr>
            <a:spLocks noGrp="1"/>
          </p:cNvSpPr>
          <p:nvPr>
            <p:ph type="body" sz="quarter" idx="11"/>
          </p:nvPr>
        </p:nvSpPr>
        <p:spPr/>
        <p:txBody>
          <a:bodyPr/>
          <a:lstStyle/>
          <a:p>
            <a:r>
              <a:t>Muhammad 47:11</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a:bodyPr>
          <a:lstStyle/>
          <a:p>
            <a:pPr>
              <a:lnSpc>
                <a:spcPct val="150000"/>
              </a:lnSpc>
              <a:defRPr sz="4200">
                <a:solidFill>
                  <a:srgbClr val="2F4858"/>
                </a:solidFill>
                <a:latin typeface="Scheherazade"/>
              </a:defRPr>
            </a:pPr>
            <a:r>
              <a:t>إِنَّ ٱللَّهَ يُدْخِلُ ٱلَّذِينَ ءَامَنُوا۟ وَعَمِلُوا۟ ٱلصَّـٰلِحَـٰتِ جَنَّـٰتٍ تَجْرِى مِن تَحْتِهَا ٱلْأَنْهَـٰرُ ۖ وَٱلَّذِينَ كَفَرُوا۟ يَتَمَتَّعُونَ وَيَأْكُلُونَ كَمَا تَأْكُلُ ٱلْأَنْعَـٰمُ وَٱلنَّارُ مَثْوًى لَّهُمْ</a:t>
            </a:r>
          </a:p>
          <a:p>
            <a:pPr>
              <a:lnSpc>
                <a:spcPct val="100000"/>
              </a:lnSpc>
              <a:defRPr sz="2400">
                <a:solidFill>
                  <a:srgbClr val="3E5E5C"/>
                </a:solidFill>
                <a:latin typeface="Calibri"/>
              </a:defRPr>
            </a:pPr>
            <a:r>
              <a:t>Indeed Allah will admit those who have faith and do righteous deeds into gardens with streams running in them. As for the faithless, they enjoy and eat like the cattle do, and the Fire will be their [final] abode.</a:t>
            </a:r>
          </a:p>
        </p:txBody>
      </p:sp>
      <p:sp>
        <p:nvSpPr>
          <p:cNvPr id="3" name="Text Placeholder 2"/>
          <p:cNvSpPr>
            <a:spLocks noGrp="1"/>
          </p:cNvSpPr>
          <p:nvPr>
            <p:ph type="body" sz="quarter" idx="11"/>
          </p:nvPr>
        </p:nvSpPr>
        <p:spPr/>
        <p:txBody>
          <a:bodyPr/>
          <a:lstStyle/>
          <a:p>
            <a:r>
              <a:t>Muhammad 47:12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وَكَأَيِّن مِّن قَرْيَةٍ هِىَ أَشَدُّ قُوَّةً مِّن قَرْيَتِكَ ٱلَّتِىٓ أَخْرَجَتْكَ أَهْلَكْنَـٰهُمْ فَلَا نَاصِرَ لَهُمْ</a:t>
            </a:r>
          </a:p>
          <a:p>
            <a:pPr>
              <a:lnSpc>
                <a:spcPct val="100000"/>
              </a:lnSpc>
              <a:defRPr sz="2400">
                <a:solidFill>
                  <a:srgbClr val="3E5E5C"/>
                </a:solidFill>
                <a:latin typeface="Calibri"/>
              </a:defRPr>
            </a:pPr>
            <a:r>
              <a:t>How many a town We have destroyed which was more powerful than your town which expelled you, and they had no helper.</a:t>
            </a:r>
          </a:p>
        </p:txBody>
      </p:sp>
      <p:sp>
        <p:nvSpPr>
          <p:cNvPr id="3" name="Text Placeholder 2"/>
          <p:cNvSpPr>
            <a:spLocks noGrp="1"/>
          </p:cNvSpPr>
          <p:nvPr>
            <p:ph type="body" sz="quarter" idx="11"/>
          </p:nvPr>
        </p:nvSpPr>
        <p:spPr/>
        <p:txBody>
          <a:bodyPr/>
          <a:lstStyle/>
          <a:p>
            <a:r>
              <a:t>Muhammad 47:13</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أَفَمَن كَانَ عَلَىٰ بَيِّنَةٍ مِّن رَّبِّهِۦ كَمَن زُيِّنَ لَهُۥ سُوٓءُ عَمَلِهِۦ وَٱتَّبَعُوٓا۟ أَهْوَآءَهُم</a:t>
            </a:r>
          </a:p>
          <a:p>
            <a:pPr>
              <a:lnSpc>
                <a:spcPct val="100000"/>
              </a:lnSpc>
              <a:defRPr sz="2400">
                <a:solidFill>
                  <a:srgbClr val="3E5E5C"/>
                </a:solidFill>
                <a:latin typeface="Calibri"/>
              </a:defRPr>
            </a:pPr>
            <a:r>
              <a:t>Is he who stands on a manifest proof from his Lord like those to whom the evil of their conduct is made to seem decorous and who follow their desires?</a:t>
            </a:r>
          </a:p>
        </p:txBody>
      </p:sp>
      <p:sp>
        <p:nvSpPr>
          <p:cNvPr id="3" name="Text Placeholder 2"/>
          <p:cNvSpPr>
            <a:spLocks noGrp="1"/>
          </p:cNvSpPr>
          <p:nvPr>
            <p:ph type="body" sz="quarter" idx="11"/>
          </p:nvPr>
        </p:nvSpPr>
        <p:spPr/>
        <p:txBody>
          <a:bodyPr/>
          <a:lstStyle/>
          <a:p>
            <a:r>
              <a:t>Muhammad 47:14</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85000" lnSpcReduction="10000"/>
          </a:bodyPr>
          <a:lstStyle/>
          <a:p>
            <a:pPr>
              <a:lnSpc>
                <a:spcPct val="150000"/>
              </a:lnSpc>
              <a:defRPr sz="4200">
                <a:solidFill>
                  <a:srgbClr val="2F4858"/>
                </a:solidFill>
                <a:latin typeface="Scheherazade"/>
              </a:defRPr>
            </a:pPr>
            <a:r>
              <a:t>مَّثَلُ ٱلْجَنَّةِ ٱلَّتِى وُعِدَ ٱلْمُتَّقُونَ ۖ فِيهَآ أَنْهَـٰرٌ مِّن مَّآءٍ غَيْرِ ءَاسِنٍ وَأَنْهَـٰرٌ مِّن لَّبَنٍ لَّمْ يَتَغَيَّرْ طَعْمُهُۥ وَأَنْهَـٰرٌ مِّنْ خَمْرٍ لَّذَّةٍ لِّلشَّـٰرِبِينَ وَأَنْهَـٰرٌ مِّنْ عَسَلٍ مُّصَفًّى ۖ وَلَهُمْ فِيهَا مِن كُلِّ ٱلثَّمَرَٰتِ وَمَغْفِرَةٌ مِّن رَّبِّهِمْ  ۔ۖ</a:t>
            </a:r>
          </a:p>
          <a:p>
            <a:pPr>
              <a:lnSpc>
                <a:spcPct val="100000"/>
              </a:lnSpc>
              <a:defRPr sz="2400">
                <a:solidFill>
                  <a:srgbClr val="3E5E5C"/>
                </a:solidFill>
                <a:latin typeface="Calibri"/>
              </a:defRPr>
            </a:pPr>
            <a:r>
              <a:t>A description of the paradise promised to the Godwary: therein are streams of unstaling water and streams of milk unchanging in flavour, and streams of wine delicious to the drinkers, and streams of purified honey; there will be every kind of fruit in it for them, and forgiveness from their Lord.</a:t>
            </a:r>
          </a:p>
        </p:txBody>
      </p:sp>
      <p:sp>
        <p:nvSpPr>
          <p:cNvPr id="3" name="Text Placeholder 2"/>
          <p:cNvSpPr>
            <a:spLocks noGrp="1"/>
          </p:cNvSpPr>
          <p:nvPr>
            <p:ph type="body" sz="quarter" idx="11"/>
          </p:nvPr>
        </p:nvSpPr>
        <p:spPr/>
        <p:txBody>
          <a:bodyPr/>
          <a:lstStyle/>
          <a:p>
            <a:r>
              <a:t>Muhammad 47:15 (Part 1/2)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  كَمَنْ هُوَ خَـٰلِدٌ فِى ٱلنَّارِ وَسُقُوا۟ مَآءً حَمِيمًا فَقَطَّعَ أَمْعَآءَهُمْ</a:t>
            </a:r>
          </a:p>
          <a:p>
            <a:pPr>
              <a:lnSpc>
                <a:spcPct val="100000"/>
              </a:lnSpc>
              <a:defRPr sz="2400">
                <a:solidFill>
                  <a:srgbClr val="3E5E5C"/>
                </a:solidFill>
                <a:latin typeface="Calibri"/>
              </a:defRPr>
            </a:pPr>
            <a:r>
              <a:t>[Are such ones] like those who abide in the Fire and are given to drink boiling water which cuts up their bowels?</a:t>
            </a:r>
          </a:p>
        </p:txBody>
      </p:sp>
      <p:sp>
        <p:nvSpPr>
          <p:cNvPr id="3" name="Text Placeholder 2"/>
          <p:cNvSpPr>
            <a:spLocks noGrp="1"/>
          </p:cNvSpPr>
          <p:nvPr>
            <p:ph type="body" sz="quarter" idx="11"/>
          </p:nvPr>
        </p:nvSpPr>
        <p:spPr/>
        <p:txBody>
          <a:bodyPr/>
          <a:lstStyle/>
          <a:p>
            <a:r>
              <a:t>Muhammad 47:15 (Part 2/2)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بِسْمِ ٱللَّهِ ٱلرَّحْمَـٰنِ ٱلرَّحِيمِ</a:t>
            </a:r>
          </a:p>
          <a:p>
            <a:pPr>
              <a:lnSpc>
                <a:spcPct val="100000"/>
              </a:lnSpc>
              <a:defRPr sz="2400">
                <a:solidFill>
                  <a:srgbClr val="3E5E5C"/>
                </a:solidFill>
                <a:latin typeface="Calibri"/>
              </a:defRPr>
            </a:pPr>
            <a:r>
              <a:t>In the Name of Allah, the All-beneficent, the All-merciful.</a:t>
            </a:r>
          </a:p>
        </p:txBody>
      </p:sp>
      <p:sp>
        <p:nvSpPr>
          <p:cNvPr id="3" name="Text Placeholder 2"/>
          <p:cNvSpPr>
            <a:spLocks noGrp="1"/>
          </p:cNvSpPr>
          <p:nvPr>
            <p:ph type="body" sz="quarter" idx="11"/>
          </p:nvPr>
        </p:nvSpPr>
        <p:spPr/>
        <p:txBody>
          <a:bodyPr/>
          <a:lstStyle/>
          <a:p>
            <a:r>
              <a:t>Muhammad 47</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lnSpcReduction="10000"/>
          </a:bodyPr>
          <a:lstStyle/>
          <a:p>
            <a:pPr>
              <a:lnSpc>
                <a:spcPct val="150000"/>
              </a:lnSpc>
              <a:defRPr sz="4200">
                <a:solidFill>
                  <a:srgbClr val="2F4858"/>
                </a:solidFill>
                <a:latin typeface="Scheherazade"/>
              </a:defRPr>
            </a:pPr>
            <a:r>
              <a:t>وَمِنْهُم مَّن يَسْتَمِعُ إِلَيْكَ حَتَّىٰٓ إِذَا خَرَجُوا۟ مِنْ عِندِكَ قَالُوا۟ لِلَّذِينَ أُوتُوا۟ ٱلْعِلْمَ مَاذَا قَالَ ءَانِفًا ۚ أُو۟لَـٰٓئِكَ ٱلَّذِينَ طَبَعَ ٱللَّهُ عَلَىٰ قُلُوبِهِمْ وَٱتَّبَعُوٓا۟ أَهْوَآءَهُمْ</a:t>
            </a:r>
          </a:p>
          <a:p>
            <a:pPr>
              <a:lnSpc>
                <a:spcPct val="100000"/>
              </a:lnSpc>
              <a:defRPr sz="2400">
                <a:solidFill>
                  <a:srgbClr val="3E5E5C"/>
                </a:solidFill>
                <a:latin typeface="Calibri"/>
              </a:defRPr>
            </a:pPr>
            <a:r>
              <a:t>There are some among them who prick up their ears at you. But when they go out from your presence, they say to those who have been given knowledge, ‘What did he say just now?’ They are the ones on whose hearts Allah has set a seal, and they follow their own desires.</a:t>
            </a:r>
          </a:p>
        </p:txBody>
      </p:sp>
      <p:sp>
        <p:nvSpPr>
          <p:cNvPr id="3" name="Text Placeholder 2"/>
          <p:cNvSpPr>
            <a:spLocks noGrp="1"/>
          </p:cNvSpPr>
          <p:nvPr>
            <p:ph type="body" sz="quarter" idx="11"/>
          </p:nvPr>
        </p:nvSpPr>
        <p:spPr/>
        <p:txBody>
          <a:bodyPr/>
          <a:lstStyle/>
          <a:p>
            <a:r>
              <a:t>Muhammad 47:16</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وَٱلَّذِينَ ٱهْتَدَوْا۟ زَادَهُمْ هُدًى وَءَاتَىٰهُمْ تَقْوَىٰهُمْ</a:t>
            </a:r>
          </a:p>
          <a:p>
            <a:pPr>
              <a:lnSpc>
                <a:spcPct val="100000"/>
              </a:lnSpc>
              <a:defRPr sz="2400">
                <a:solidFill>
                  <a:srgbClr val="3E5E5C"/>
                </a:solidFill>
                <a:latin typeface="Calibri"/>
              </a:defRPr>
            </a:pPr>
            <a:r>
              <a:t>As for those who are [rightly] guided, He enhances their guidance and invests them with their Godwariness.</a:t>
            </a:r>
          </a:p>
        </p:txBody>
      </p:sp>
      <p:sp>
        <p:nvSpPr>
          <p:cNvPr id="3" name="Text Placeholder 2"/>
          <p:cNvSpPr>
            <a:spLocks noGrp="1"/>
          </p:cNvSpPr>
          <p:nvPr>
            <p:ph type="body" sz="quarter" idx="11"/>
          </p:nvPr>
        </p:nvSpPr>
        <p:spPr/>
        <p:txBody>
          <a:bodyPr/>
          <a:lstStyle/>
          <a:p>
            <a:r>
              <a:t>Muhammad 47:17</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فَهَلْ يَنظُرُونَ إِلَّا ٱلسَّاعَةَ أَن تَأْتِيَهُم بَغْتَةً ۖ فَقَدْ جَآءَ أَشْرَاطُهَا ۚ فَأَنَّىٰ لَهُمْ إِذَا جَآءَتْهُمْ ذِكْرَىٰهُمْ</a:t>
            </a:r>
          </a:p>
          <a:p>
            <a:pPr>
              <a:lnSpc>
                <a:spcPct val="100000"/>
              </a:lnSpc>
              <a:defRPr sz="2400">
                <a:solidFill>
                  <a:srgbClr val="3E5E5C"/>
                </a:solidFill>
                <a:latin typeface="Calibri"/>
              </a:defRPr>
            </a:pPr>
            <a:r>
              <a:t>Do they await anything except that the Hour should overtake them suddenly? Its portents have already come. When it overtakes them of what avail will the admonitions they were given?</a:t>
            </a:r>
          </a:p>
        </p:txBody>
      </p:sp>
      <p:sp>
        <p:nvSpPr>
          <p:cNvPr id="3" name="Text Placeholder 2"/>
          <p:cNvSpPr>
            <a:spLocks noGrp="1"/>
          </p:cNvSpPr>
          <p:nvPr>
            <p:ph type="body" sz="quarter" idx="11"/>
          </p:nvPr>
        </p:nvSpPr>
        <p:spPr/>
        <p:txBody>
          <a:bodyPr/>
          <a:lstStyle/>
          <a:p>
            <a:r>
              <a:t>Muhammad 47:18</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فَٱعْلَمْ أَنَّهُۥ لَآ إِلَـٰهَ إِلَّا ٱللَّهُ وَٱسْتَغْفِرْ لِذَنۢبِكَ وَلِلْمُؤْمِنِينَ وَٱلْمُؤْمِنَـٰتِ ۗ وَٱللَّهُ يَعْلَمُ مُتَقَلَّبَكُمْ وَمَثْوَىٰكُمْ</a:t>
            </a:r>
          </a:p>
          <a:p>
            <a:pPr>
              <a:lnSpc>
                <a:spcPct val="100000"/>
              </a:lnSpc>
              <a:defRPr sz="2400">
                <a:solidFill>
                  <a:srgbClr val="3E5E5C"/>
                </a:solidFill>
                <a:latin typeface="Calibri"/>
              </a:defRPr>
            </a:pPr>
            <a:r>
              <a:t>Know that there is no god except Allah, and plead [to Allah] for forgiveness of your sin and for the faithful, men and women. Allah knows your itinerary and your [final] abode.</a:t>
            </a:r>
          </a:p>
        </p:txBody>
      </p:sp>
      <p:sp>
        <p:nvSpPr>
          <p:cNvPr id="3" name="Text Placeholder 2"/>
          <p:cNvSpPr>
            <a:spLocks noGrp="1"/>
          </p:cNvSpPr>
          <p:nvPr>
            <p:ph type="body" sz="quarter" idx="11"/>
          </p:nvPr>
        </p:nvSpPr>
        <p:spPr/>
        <p:txBody>
          <a:bodyPr/>
          <a:lstStyle/>
          <a:p>
            <a:r>
              <a:t>Muhammad 47:19</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lnSpcReduction="10000"/>
          </a:bodyPr>
          <a:lstStyle/>
          <a:p>
            <a:pPr>
              <a:lnSpc>
                <a:spcPct val="150000"/>
              </a:lnSpc>
              <a:defRPr sz="4200">
                <a:solidFill>
                  <a:srgbClr val="2F4858"/>
                </a:solidFill>
                <a:latin typeface="Scheherazade"/>
              </a:defRPr>
            </a:pPr>
            <a:r>
              <a:t>وَيَقُولُ ٱلَّذِينَ ءَامَنُوا۟ لَوْلَا نُزِّلَتْ سُورَةٌ ۖ فَإِذَآ أُنزِلَتْ سُورَةٌ مُّحْكَمَةٌ وَذُكِرَ فِيهَا ٱلْقِتَالُ ۙ رَأَيْتَ ٱلَّذِينَ فِى قُلُوبِهِم مَّرَضٌ يَنظُرُونَ إِلَيْكَ نَظَرَ ٱلْمَغْشِىِّ عَلَيْهِ مِنَ ٱلْمَوْتِ ۖ فَأَوْلَىٰ لَهُمْ</a:t>
            </a:r>
          </a:p>
          <a:p>
            <a:pPr>
              <a:lnSpc>
                <a:spcPct val="100000"/>
              </a:lnSpc>
              <a:defRPr sz="2400">
                <a:solidFill>
                  <a:srgbClr val="3E5E5C"/>
                </a:solidFill>
                <a:latin typeface="Calibri"/>
              </a:defRPr>
            </a:pPr>
            <a:r>
              <a:t>The faithful say, ‘If only a surah were sent down!’ But when a conclusive surah is sent down and war is mentioned in it, you see those in whose hearts is a sickness looking upon you with the look of someone fainting at death. So woe to them!</a:t>
            </a:r>
          </a:p>
        </p:txBody>
      </p:sp>
      <p:sp>
        <p:nvSpPr>
          <p:cNvPr id="3" name="Text Placeholder 2"/>
          <p:cNvSpPr>
            <a:spLocks noGrp="1"/>
          </p:cNvSpPr>
          <p:nvPr>
            <p:ph type="body" sz="quarter" idx="11"/>
          </p:nvPr>
        </p:nvSpPr>
        <p:spPr/>
        <p:txBody>
          <a:bodyPr/>
          <a:lstStyle/>
          <a:p>
            <a:r>
              <a:t>Muhammad 47:20</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طَاعَةٌ وَقَوْلٌ مَّعْرُوفٌ ۚ فَإِذَا عَزَمَ ٱلْأَمْرُ فَلَوْ صَدَقُوا۟ ٱللَّهَ لَكَانَ خَيْرًا لَّهُمْ</a:t>
            </a:r>
          </a:p>
          <a:p>
            <a:pPr>
              <a:lnSpc>
                <a:spcPct val="100000"/>
              </a:lnSpc>
              <a:defRPr sz="2400">
                <a:solidFill>
                  <a:srgbClr val="3E5E5C"/>
                </a:solidFill>
                <a:latin typeface="Calibri"/>
              </a:defRPr>
            </a:pPr>
            <a:r>
              <a:t>Obedience and upright speech.... So when the matter has been resolved upon [concerning going to war], if they remain true to Allah that will surely be better for them.</a:t>
            </a:r>
          </a:p>
        </p:txBody>
      </p:sp>
      <p:sp>
        <p:nvSpPr>
          <p:cNvPr id="3" name="Text Placeholder 2"/>
          <p:cNvSpPr>
            <a:spLocks noGrp="1"/>
          </p:cNvSpPr>
          <p:nvPr>
            <p:ph type="body" sz="quarter" idx="11"/>
          </p:nvPr>
        </p:nvSpPr>
        <p:spPr/>
        <p:txBody>
          <a:bodyPr/>
          <a:lstStyle/>
          <a:p>
            <a:r>
              <a:t>Muhammad 47:21</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فَهَلْ عَسَيْتُمْ إِن تَوَلَّيْتُمْ أَن تُفْسِدُوا۟ فِى ٱلْأَرْضِ وَتُقَطِّعُوٓا۟ أَرْحَامَكُمْ</a:t>
            </a:r>
          </a:p>
          <a:p>
            <a:pPr>
              <a:lnSpc>
                <a:spcPct val="100000"/>
              </a:lnSpc>
              <a:defRPr sz="2400">
                <a:solidFill>
                  <a:srgbClr val="3E5E5C"/>
                </a:solidFill>
                <a:latin typeface="Calibri"/>
              </a:defRPr>
            </a:pPr>
            <a:r>
              <a:t>May it not be that if you were to wield authority you would cause corruption in the land and ill-treat your blood relations?</a:t>
            </a:r>
          </a:p>
        </p:txBody>
      </p:sp>
      <p:sp>
        <p:nvSpPr>
          <p:cNvPr id="3" name="Text Placeholder 2"/>
          <p:cNvSpPr>
            <a:spLocks noGrp="1"/>
          </p:cNvSpPr>
          <p:nvPr>
            <p:ph type="body" sz="quarter" idx="11"/>
          </p:nvPr>
        </p:nvSpPr>
        <p:spPr/>
        <p:txBody>
          <a:bodyPr/>
          <a:lstStyle/>
          <a:p>
            <a:r>
              <a:t>Muhammad 47:22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أُو۟لَـٰٓئِكَ ٱلَّذِينَ لَعَنَهُمُ ٱللَّهُ فَأَصَمَّهُمْ وَأَعْمَىٰٓ أَبْصَـٰرَهُمْ</a:t>
            </a:r>
          </a:p>
          <a:p>
            <a:pPr>
              <a:lnSpc>
                <a:spcPct val="100000"/>
              </a:lnSpc>
              <a:defRPr sz="2400">
                <a:solidFill>
                  <a:srgbClr val="3E5E5C"/>
                </a:solidFill>
                <a:latin typeface="Calibri"/>
              </a:defRPr>
            </a:pPr>
            <a:r>
              <a:t>They are the ones whom Allah has cursed, so He made them deaf, and blinded their sight.</a:t>
            </a:r>
          </a:p>
        </p:txBody>
      </p:sp>
      <p:sp>
        <p:nvSpPr>
          <p:cNvPr id="3" name="Text Placeholder 2"/>
          <p:cNvSpPr>
            <a:spLocks noGrp="1"/>
          </p:cNvSpPr>
          <p:nvPr>
            <p:ph type="body" sz="quarter" idx="11"/>
          </p:nvPr>
        </p:nvSpPr>
        <p:spPr/>
        <p:txBody>
          <a:bodyPr/>
          <a:lstStyle/>
          <a:p>
            <a:r>
              <a:t>Muhammad 47:23</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أَفَلَا يَتَدَبَّرُونَ ٱلْقُرْءَانَ أَمْ عَلَىٰ قُلُوبٍ أَقْفَالُهَآ</a:t>
            </a:r>
          </a:p>
          <a:p>
            <a:pPr>
              <a:lnSpc>
                <a:spcPct val="100000"/>
              </a:lnSpc>
              <a:defRPr sz="2400">
                <a:solidFill>
                  <a:srgbClr val="3E5E5C"/>
                </a:solidFill>
                <a:latin typeface="Calibri"/>
              </a:defRPr>
            </a:pPr>
            <a:r>
              <a:t>Do they not contemplate the Quran, or are there locks on the hearts?</a:t>
            </a:r>
          </a:p>
        </p:txBody>
      </p:sp>
      <p:sp>
        <p:nvSpPr>
          <p:cNvPr id="3" name="Text Placeholder 2"/>
          <p:cNvSpPr>
            <a:spLocks noGrp="1"/>
          </p:cNvSpPr>
          <p:nvPr>
            <p:ph type="body" sz="quarter" idx="11"/>
          </p:nvPr>
        </p:nvSpPr>
        <p:spPr/>
        <p:txBody>
          <a:bodyPr/>
          <a:lstStyle/>
          <a:p>
            <a:r>
              <a:t>Muhammad 47:24</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إِنَّ ٱلَّذِينَ ٱرْتَدُّوا۟ عَلَىٰٓ أَدْبَـٰرِهِم مِّنۢ بَعْدِ مَا تَبَيَّنَ لَهُمُ ٱلْهُدَى ۙ ٱلشَّيْطَـٰنُ سَوَّلَ لَهُمْ وَأَمْلَىٰ لَهُمْ</a:t>
            </a:r>
          </a:p>
          <a:p>
            <a:pPr>
              <a:lnSpc>
                <a:spcPct val="100000"/>
              </a:lnSpc>
              <a:defRPr sz="2400">
                <a:solidFill>
                  <a:srgbClr val="3E5E5C"/>
                </a:solidFill>
                <a:latin typeface="Calibri"/>
              </a:defRPr>
            </a:pPr>
            <a:r>
              <a:t>Indeed those who turned their backs after the guidance had become clear to them, it was Satan who had seduced them, and he had given them [far-flung] hopes.</a:t>
            </a:r>
          </a:p>
        </p:txBody>
      </p:sp>
      <p:sp>
        <p:nvSpPr>
          <p:cNvPr id="3" name="Text Placeholder 2"/>
          <p:cNvSpPr>
            <a:spLocks noGrp="1"/>
          </p:cNvSpPr>
          <p:nvPr>
            <p:ph type="body" sz="quarter" idx="11"/>
          </p:nvPr>
        </p:nvSpPr>
        <p:spPr/>
        <p:txBody>
          <a:bodyPr/>
          <a:lstStyle/>
          <a:p>
            <a:r>
              <a:t>Muhammad 47:25</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ٱلَّذِينَ كَفَرُوا۟ وَصَدُّوا۟ عَن سَبِيلِ ٱللَّهِ أَضَلَّ أَعْمَـٰلَهُمْ</a:t>
            </a:r>
          </a:p>
          <a:p>
            <a:pPr>
              <a:lnSpc>
                <a:spcPct val="100000"/>
              </a:lnSpc>
              <a:defRPr sz="2400">
                <a:solidFill>
                  <a:srgbClr val="3E5E5C"/>
                </a:solidFill>
                <a:latin typeface="Calibri"/>
              </a:defRPr>
            </a:pPr>
            <a:r>
              <a:t>Those who are [themselves] faithless and bar [others] from the way of Allah—He has rendered their works fruitless.</a:t>
            </a:r>
          </a:p>
        </p:txBody>
      </p:sp>
      <p:sp>
        <p:nvSpPr>
          <p:cNvPr id="3" name="Text Placeholder 2"/>
          <p:cNvSpPr>
            <a:spLocks noGrp="1"/>
          </p:cNvSpPr>
          <p:nvPr>
            <p:ph type="body" sz="quarter" idx="11"/>
          </p:nvPr>
        </p:nvSpPr>
        <p:spPr/>
        <p:txBody>
          <a:bodyPr/>
          <a:lstStyle/>
          <a:p>
            <a:r>
              <a:t>Muhammad 47:1</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ذَٰلِكَ بِأَنَّهُمْ قَالُوا۟ لِلَّذِينَ كَرِهُوا۟ مَا نَزَّلَ ٱللَّهُ سَنُطِيعُكُمْ فِى بَعْضِ ٱلْأَمْرِ ۖ وَٱللَّهُ يَعْلَمُ إِسْرَارَهُمْ</a:t>
            </a:r>
          </a:p>
          <a:p>
            <a:pPr>
              <a:lnSpc>
                <a:spcPct val="100000"/>
              </a:lnSpc>
              <a:defRPr sz="2400">
                <a:solidFill>
                  <a:srgbClr val="3E5E5C"/>
                </a:solidFill>
                <a:latin typeface="Calibri"/>
              </a:defRPr>
            </a:pPr>
            <a:r>
              <a:t>That is because they said to those who loathed what Allah had sent down: ‘We shall obey you in some matters,’ and Allah knows their secret dealings.</a:t>
            </a:r>
          </a:p>
        </p:txBody>
      </p:sp>
      <p:sp>
        <p:nvSpPr>
          <p:cNvPr id="3" name="Text Placeholder 2"/>
          <p:cNvSpPr>
            <a:spLocks noGrp="1"/>
          </p:cNvSpPr>
          <p:nvPr>
            <p:ph type="body" sz="quarter" idx="11"/>
          </p:nvPr>
        </p:nvSpPr>
        <p:spPr/>
        <p:txBody>
          <a:bodyPr/>
          <a:lstStyle/>
          <a:p>
            <a:r>
              <a:t>Muhammad 47:26</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فَكَيْفَ إِذَا تَوَفَّتْهُمُ ٱلْمَلَـٰٓئِكَةُ يَضْرِبُونَ وُجُوهَهُمْ وَأَدْبَـٰرَهُمْ</a:t>
            </a:r>
          </a:p>
          <a:p>
            <a:pPr>
              <a:lnSpc>
                <a:spcPct val="100000"/>
              </a:lnSpc>
              <a:defRPr sz="2400">
                <a:solidFill>
                  <a:srgbClr val="3E5E5C"/>
                </a:solidFill>
                <a:latin typeface="Calibri"/>
              </a:defRPr>
            </a:pPr>
            <a:r>
              <a:t>But how will it be [with them] when the angels take them away, striking their faces and their backs?!</a:t>
            </a:r>
          </a:p>
        </p:txBody>
      </p:sp>
      <p:sp>
        <p:nvSpPr>
          <p:cNvPr id="3" name="Text Placeholder 2"/>
          <p:cNvSpPr>
            <a:spLocks noGrp="1"/>
          </p:cNvSpPr>
          <p:nvPr>
            <p:ph type="body" sz="quarter" idx="11"/>
          </p:nvPr>
        </p:nvSpPr>
        <p:spPr/>
        <p:txBody>
          <a:bodyPr/>
          <a:lstStyle/>
          <a:p>
            <a:r>
              <a:t>Muhammad 47:27</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ذَٰلِكَ بِأَنَّهُمُ ٱتَّبَعُوا۟ مَآ أَسْخَطَ ٱللَّهَ وَكَرِهُوا۟ رِضْوَٰنَهُۥ فَأَحْبَطَ أَعْمَـٰلَهُمْ</a:t>
            </a:r>
          </a:p>
          <a:p>
            <a:pPr>
              <a:lnSpc>
                <a:spcPct val="100000"/>
              </a:lnSpc>
              <a:defRPr sz="2400">
                <a:solidFill>
                  <a:srgbClr val="3E5E5C"/>
                </a:solidFill>
                <a:latin typeface="Calibri"/>
              </a:defRPr>
            </a:pPr>
            <a:r>
              <a:t>That, because they pursued what displeased Allah, and loathed His pleasure. So He has made their works fail.</a:t>
            </a:r>
          </a:p>
        </p:txBody>
      </p:sp>
      <p:sp>
        <p:nvSpPr>
          <p:cNvPr id="3" name="Text Placeholder 2"/>
          <p:cNvSpPr>
            <a:spLocks noGrp="1"/>
          </p:cNvSpPr>
          <p:nvPr>
            <p:ph type="body" sz="quarter" idx="11"/>
          </p:nvPr>
        </p:nvSpPr>
        <p:spPr/>
        <p:txBody>
          <a:bodyPr/>
          <a:lstStyle/>
          <a:p>
            <a:r>
              <a:t>Muhammad 47:28</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أَمْ حَسِبَ ٱلَّذِينَ فِى قُلُوبِهِم مَّرَضٌ أَن لَّن يُخْرِجَ ٱللَّهُ أَضْغَـٰنَهُمْ</a:t>
            </a:r>
          </a:p>
          <a:p>
            <a:pPr>
              <a:lnSpc>
                <a:spcPct val="100000"/>
              </a:lnSpc>
              <a:defRPr sz="2400">
                <a:solidFill>
                  <a:srgbClr val="3E5E5C"/>
                </a:solidFill>
                <a:latin typeface="Calibri"/>
              </a:defRPr>
            </a:pPr>
            <a:r>
              <a:t>Do those in whose hearts is a sickness suppose that Allah will not expose their spite?</a:t>
            </a:r>
          </a:p>
        </p:txBody>
      </p:sp>
      <p:sp>
        <p:nvSpPr>
          <p:cNvPr id="3" name="Text Placeholder 2"/>
          <p:cNvSpPr>
            <a:spLocks noGrp="1"/>
          </p:cNvSpPr>
          <p:nvPr>
            <p:ph type="body" sz="quarter" idx="11"/>
          </p:nvPr>
        </p:nvSpPr>
        <p:spPr/>
        <p:txBody>
          <a:bodyPr/>
          <a:lstStyle/>
          <a:p>
            <a:r>
              <a:t>Muhammad 47:29</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وَلَوْ نَشَآءُ لَأَرَيْنَـٰكَهُمْ فَلَعَرَفْتَهُم بِسِيمَـٰهُمْ ۚ وَلَتَعْرِفَنَّهُمْ فِى لَحْنِ ٱلْقَوْلِ ۚ وَٱللَّهُ يَعْلَمُ أَعْمَـٰلَكُمْ</a:t>
            </a:r>
          </a:p>
          <a:p>
            <a:pPr>
              <a:lnSpc>
                <a:spcPct val="100000"/>
              </a:lnSpc>
              <a:defRPr sz="2400">
                <a:solidFill>
                  <a:srgbClr val="3E5E5C"/>
                </a:solidFill>
                <a:latin typeface="Calibri"/>
              </a:defRPr>
            </a:pPr>
            <a:r>
              <a:t>If We wish, We will show them to you so that you recognize them by their mark. Yet you will recognize them by their tone of speech, and Allah knows your deeds.</a:t>
            </a:r>
          </a:p>
        </p:txBody>
      </p:sp>
      <p:sp>
        <p:nvSpPr>
          <p:cNvPr id="3" name="Text Placeholder 2"/>
          <p:cNvSpPr>
            <a:spLocks noGrp="1"/>
          </p:cNvSpPr>
          <p:nvPr>
            <p:ph type="body" sz="quarter" idx="11"/>
          </p:nvPr>
        </p:nvSpPr>
        <p:spPr/>
        <p:txBody>
          <a:bodyPr/>
          <a:lstStyle/>
          <a:p>
            <a:r>
              <a:t>Muhammad 47:30</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وَلَنَبْلُوَنَّكُمْ حَتَّىٰ نَعْلَمَ ٱلْمُجَـٰهِدِينَ مِنكُمْ وَٱلصَّـٰبِرِينَ وَنَبْلُوَا۟ أَخْبَارَكُمْ</a:t>
            </a:r>
          </a:p>
          <a:p>
            <a:pPr>
              <a:lnSpc>
                <a:spcPct val="100000"/>
              </a:lnSpc>
              <a:defRPr sz="2400">
                <a:solidFill>
                  <a:srgbClr val="3E5E5C"/>
                </a:solidFill>
                <a:latin typeface="Calibri"/>
              </a:defRPr>
            </a:pPr>
            <a:r>
              <a:t>We will surely test you until We ascertain those of you who wage jihad and those who are steadfast, and We shall appraise your record.</a:t>
            </a:r>
          </a:p>
        </p:txBody>
      </p:sp>
      <p:sp>
        <p:nvSpPr>
          <p:cNvPr id="3" name="Text Placeholder 2"/>
          <p:cNvSpPr>
            <a:spLocks noGrp="1"/>
          </p:cNvSpPr>
          <p:nvPr>
            <p:ph type="body" sz="quarter" idx="11"/>
          </p:nvPr>
        </p:nvSpPr>
        <p:spPr/>
        <p:txBody>
          <a:bodyPr/>
          <a:lstStyle/>
          <a:p>
            <a:r>
              <a:t>Muhammad 47:31</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إِنَّ ٱلَّذِينَ كَفَرُوا۟ وَصَدُّوا۟ عَن سَبِيلِ ٱللَّهِ وَشَآقُّوا۟ ٱلرَّسُولَ مِنۢ بَعْدِ مَا تَبَيَّنَ لَهُمُ ٱلْهُدَىٰ لَن يَضُرُّوا۟ ٱللَّهَ شَيْـًٔا وَسَيُحْبِطُ أَعْمَـٰلَهُمْ</a:t>
            </a:r>
          </a:p>
          <a:p>
            <a:pPr>
              <a:lnSpc>
                <a:spcPct val="100000"/>
              </a:lnSpc>
              <a:defRPr sz="2400">
                <a:solidFill>
                  <a:srgbClr val="3E5E5C"/>
                </a:solidFill>
                <a:latin typeface="Calibri"/>
              </a:defRPr>
            </a:pPr>
            <a:r>
              <a:t>Indeed those who are faithless and bar from the way of Allah and defy the Apostle after guidance has become clear to them, they will not hurt Allah in the least, and He shall make their works fail.</a:t>
            </a:r>
          </a:p>
        </p:txBody>
      </p:sp>
      <p:sp>
        <p:nvSpPr>
          <p:cNvPr id="3" name="Text Placeholder 2"/>
          <p:cNvSpPr>
            <a:spLocks noGrp="1"/>
          </p:cNvSpPr>
          <p:nvPr>
            <p:ph type="body" sz="quarter" idx="11"/>
          </p:nvPr>
        </p:nvSpPr>
        <p:spPr/>
        <p:txBody>
          <a:bodyPr/>
          <a:lstStyle/>
          <a:p>
            <a:r>
              <a:t>Muhammad 47:32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يَـٰٓأَيُّهَا ٱلَّذِينَ ءَامَنُوٓا۟ أَطِيعُوا۟ ٱللَّهَ وَأَطِيعُوا۟ ٱلرَّسُولَ وَلَا تُبْطِلُوٓا۟ أَعْمَـٰلَكُمْ</a:t>
            </a:r>
          </a:p>
          <a:p>
            <a:pPr>
              <a:lnSpc>
                <a:spcPct val="100000"/>
              </a:lnSpc>
              <a:defRPr sz="2400">
                <a:solidFill>
                  <a:srgbClr val="3E5E5C"/>
                </a:solidFill>
                <a:latin typeface="Calibri"/>
              </a:defRPr>
            </a:pPr>
            <a:r>
              <a:t>O you who have faith! Obey Allah and obey the Apostle, and do not render your works void.</a:t>
            </a:r>
          </a:p>
        </p:txBody>
      </p:sp>
      <p:sp>
        <p:nvSpPr>
          <p:cNvPr id="3" name="Text Placeholder 2"/>
          <p:cNvSpPr>
            <a:spLocks noGrp="1"/>
          </p:cNvSpPr>
          <p:nvPr>
            <p:ph type="body" sz="quarter" idx="11"/>
          </p:nvPr>
        </p:nvSpPr>
        <p:spPr/>
        <p:txBody>
          <a:bodyPr/>
          <a:lstStyle/>
          <a:p>
            <a:r>
              <a:t>Muhammad 47:33</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إِنَّ ٱلَّذِينَ كَفَرُوا۟ وَصَدُّوا۟ عَن سَبِيلِ ٱللَّهِ ثُمَّ مَاتُوا۟ وَهُمْ كُفَّارٌ فَلَن يَغْفِرَ ٱللَّهُ لَهُمْ</a:t>
            </a:r>
          </a:p>
          <a:p>
            <a:pPr>
              <a:lnSpc>
                <a:spcPct val="100000"/>
              </a:lnSpc>
              <a:defRPr sz="2400">
                <a:solidFill>
                  <a:srgbClr val="3E5E5C"/>
                </a:solidFill>
                <a:latin typeface="Calibri"/>
              </a:defRPr>
            </a:pPr>
            <a:r>
              <a:t>Indeed those who are faithless and bar from the way of Allah and then die faithless, Allah will never forgive them.</a:t>
            </a:r>
          </a:p>
        </p:txBody>
      </p:sp>
      <p:sp>
        <p:nvSpPr>
          <p:cNvPr id="3" name="Text Placeholder 2"/>
          <p:cNvSpPr>
            <a:spLocks noGrp="1"/>
          </p:cNvSpPr>
          <p:nvPr>
            <p:ph type="body" sz="quarter" idx="11"/>
          </p:nvPr>
        </p:nvSpPr>
        <p:spPr/>
        <p:txBody>
          <a:bodyPr/>
          <a:lstStyle/>
          <a:p>
            <a:r>
              <a:t>Muhammad 47:34</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فَلَا تَهِنُوا۟ وَتَدْعُوٓا۟ إِلَى ٱلسَّلْمِ وَأَنتُمُ ٱلْأَعْلَوْنَ وَٱللَّهُ مَعَكُمْ وَلَن يَتِرَكُمْ أَعْمَـٰلَكُمْ</a:t>
            </a:r>
          </a:p>
          <a:p>
            <a:pPr>
              <a:lnSpc>
                <a:spcPct val="100000"/>
              </a:lnSpc>
              <a:defRPr sz="2400">
                <a:solidFill>
                  <a:srgbClr val="3E5E5C"/>
                </a:solidFill>
                <a:latin typeface="Calibri"/>
              </a:defRPr>
            </a:pPr>
            <a:r>
              <a:t>So do not slacken and [do not] call for peace when you have the upper hand and Allah is with you, and He will not stint [the reward of] your works.</a:t>
            </a:r>
          </a:p>
        </p:txBody>
      </p:sp>
      <p:sp>
        <p:nvSpPr>
          <p:cNvPr id="3" name="Text Placeholder 2"/>
          <p:cNvSpPr>
            <a:spLocks noGrp="1"/>
          </p:cNvSpPr>
          <p:nvPr>
            <p:ph type="body" sz="quarter" idx="11"/>
          </p:nvPr>
        </p:nvSpPr>
        <p:spPr/>
        <p:txBody>
          <a:bodyPr/>
          <a:lstStyle/>
          <a:p>
            <a:r>
              <a:t>Muhammad 47:35</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وَٱلَّذِينَ ءَامَنُوا۟ وَعَمِلُوا۟ ٱلصَّـٰلِحَـٰتِ وَءَامَنُوا۟ بِمَا نُزِّلَ عَلَىٰ مُحَمَّدٍ وَهُوَ ٱلْحَقُّ مِن رَّبِّهِمْ ۙ كَفَّرَ عَنْهُمْ سَيِّـَٔاتِهِمْ وَأَصْلَحَ بَالَهُمْ</a:t>
            </a:r>
          </a:p>
          <a:p>
            <a:pPr>
              <a:lnSpc>
                <a:spcPct val="100000"/>
              </a:lnSpc>
              <a:defRPr sz="2400">
                <a:solidFill>
                  <a:srgbClr val="3E5E5C"/>
                </a:solidFill>
                <a:latin typeface="Calibri"/>
              </a:defRPr>
            </a:pPr>
            <a:r>
              <a:t>But those who have faith and do righteous deeds and believe in what has been sent down to Muhammad—and it is the truth from their Lord—He shall absolve them of their misdeeds and set right their affairs.</a:t>
            </a:r>
          </a:p>
        </p:txBody>
      </p:sp>
      <p:sp>
        <p:nvSpPr>
          <p:cNvPr id="3" name="Text Placeholder 2"/>
          <p:cNvSpPr>
            <a:spLocks noGrp="1"/>
          </p:cNvSpPr>
          <p:nvPr>
            <p:ph type="body" sz="quarter" idx="11"/>
          </p:nvPr>
        </p:nvSpPr>
        <p:spPr/>
        <p:txBody>
          <a:bodyPr/>
          <a:lstStyle/>
          <a:p>
            <a:r>
              <a:t>Muhammad 47:2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إِنَّمَا ٱلْحَيَوٰةُ ٱلدُّنْيَا لَعِبٌ وَلَهْوٌ ۚ وَإِن تُؤْمِنُوا۟ وَتَتَّقُوا۟ يُؤْتِكُمْ أُجُورَكُمْ وَلَا يَسْـَٔلْكُمْ أَمْوَٰلَكُمْ</a:t>
            </a:r>
          </a:p>
          <a:p>
            <a:pPr>
              <a:lnSpc>
                <a:spcPct val="100000"/>
              </a:lnSpc>
              <a:defRPr sz="2400">
                <a:solidFill>
                  <a:srgbClr val="3E5E5C"/>
                </a:solidFill>
                <a:latin typeface="Calibri"/>
              </a:defRPr>
            </a:pPr>
            <a:r>
              <a:t>The life of the world is just play and diversion, but if you are faithful and Godwary, He will give you your rewards, and will not ask your wealth [in return] from you.</a:t>
            </a:r>
          </a:p>
        </p:txBody>
      </p:sp>
      <p:sp>
        <p:nvSpPr>
          <p:cNvPr id="3" name="Text Placeholder 2"/>
          <p:cNvSpPr>
            <a:spLocks noGrp="1"/>
          </p:cNvSpPr>
          <p:nvPr>
            <p:ph type="body" sz="quarter" idx="11"/>
          </p:nvPr>
        </p:nvSpPr>
        <p:spPr/>
        <p:txBody>
          <a:bodyPr/>
          <a:lstStyle/>
          <a:p>
            <a:r>
              <a:t>Muhammad 47:36</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إِن يَسْـَٔلْكُمُوهَا فَيُحْفِكُمْ تَبْخَلُوا۟ وَيُخْرِجْ أَضْغَـٰنَكُمْ</a:t>
            </a:r>
          </a:p>
          <a:p>
            <a:pPr>
              <a:lnSpc>
                <a:spcPct val="100000"/>
              </a:lnSpc>
              <a:defRPr sz="2400">
                <a:solidFill>
                  <a:srgbClr val="3E5E5C"/>
                </a:solidFill>
                <a:latin typeface="Calibri"/>
              </a:defRPr>
            </a:pPr>
            <a:r>
              <a:t>Should He ask it from you and press you, you will be stingy, and He will expose your spite.</a:t>
            </a:r>
          </a:p>
        </p:txBody>
      </p:sp>
      <p:sp>
        <p:nvSpPr>
          <p:cNvPr id="3" name="Text Placeholder 2"/>
          <p:cNvSpPr>
            <a:spLocks noGrp="1"/>
          </p:cNvSpPr>
          <p:nvPr>
            <p:ph type="body" sz="quarter" idx="11"/>
          </p:nvPr>
        </p:nvSpPr>
        <p:spPr/>
        <p:txBody>
          <a:bodyPr/>
          <a:lstStyle/>
          <a:p>
            <a:r>
              <a:t>Muhammad 47:37</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lnSpcReduction="20000"/>
          </a:bodyPr>
          <a:lstStyle/>
          <a:p>
            <a:pPr>
              <a:lnSpc>
                <a:spcPct val="150000"/>
              </a:lnSpc>
              <a:defRPr sz="4200">
                <a:solidFill>
                  <a:srgbClr val="2F4858"/>
                </a:solidFill>
                <a:latin typeface="Scheherazade"/>
              </a:defRPr>
            </a:pPr>
            <a:r>
              <a:t>هَـٰٓأَنتُمْ هَـٰٓؤُلَآءِ تُدْعَوْنَ لِتُنفِقُوا۟ فِى سَبِيلِ ٱللَّهِ فَمِنكُم مَّن يَبْخَلُ ۖ وَمَن يَبْخَلْ فَإِنَّمَا يَبْخَلُ عَن نَّفْسِهِۦ ۚ وَٱللَّهُ ٱلْغَنِىُّ وَأَنتُمُ ٱلْفُقَرَآءُ ۚ وَإِن تَتَوَلَّوْا۟ يَسْتَبْدِلْ قَوْمًا غَيْرَكُمْ ثُمَّ لَا يَكُونُوٓا۟ أَمْثَـٰلَكُم</a:t>
            </a:r>
          </a:p>
          <a:p>
            <a:pPr>
              <a:lnSpc>
                <a:spcPct val="100000"/>
              </a:lnSpc>
              <a:defRPr sz="2400">
                <a:solidFill>
                  <a:srgbClr val="3E5E5C"/>
                </a:solidFill>
                <a:latin typeface="Calibri"/>
              </a:defRPr>
            </a:pPr>
            <a:r>
              <a:t>Ah! There you are, being invited to spend in the way of Allah; yet among you there are those who are stingy; and whoever is stingy is stingy only to himself. Allah is the All-sufficient, and you are all-needy, and if you turn away He will replace you with another people, and they will not be like you.</a:t>
            </a:r>
          </a:p>
        </p:txBody>
      </p:sp>
      <p:sp>
        <p:nvSpPr>
          <p:cNvPr id="3" name="Text Placeholder 2"/>
          <p:cNvSpPr>
            <a:spLocks noGrp="1"/>
          </p:cNvSpPr>
          <p:nvPr>
            <p:ph type="body" sz="quarter" idx="11"/>
          </p:nvPr>
        </p:nvSpPr>
        <p:spPr/>
        <p:txBody>
          <a:bodyPr/>
          <a:lstStyle/>
          <a:p>
            <a:r>
              <a:t>Muhammad 47:38</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ذَٰلِكَ بِأَنَّ ٱلَّذِينَ كَفَرُوا۟ ٱتَّبَعُوا۟ ٱلْبَـٰطِلَ وَأَنَّ ٱلَّذِينَ ءَامَنُوا۟ ٱتَّبَعُوا۟ ٱلْحَقَّ مِن رَّبِّهِمْ ۚ كَذَٰلِكَ يَضْرِبُ ٱللَّهُ لِلنَّاسِ أَمْثَـٰلَهُمْ</a:t>
            </a:r>
          </a:p>
          <a:p>
            <a:pPr>
              <a:lnSpc>
                <a:spcPct val="100000"/>
              </a:lnSpc>
              <a:defRPr sz="2400">
                <a:solidFill>
                  <a:srgbClr val="3E5E5C"/>
                </a:solidFill>
                <a:latin typeface="Calibri"/>
              </a:defRPr>
            </a:pPr>
            <a:r>
              <a:t>That is because the faithless follow falsehood, and the faithful follow the truth from their Lord. That is how Allah draws comparisons for mankind.</a:t>
            </a:r>
          </a:p>
        </p:txBody>
      </p:sp>
      <p:sp>
        <p:nvSpPr>
          <p:cNvPr id="3" name="Text Placeholder 2"/>
          <p:cNvSpPr>
            <a:spLocks noGrp="1"/>
          </p:cNvSpPr>
          <p:nvPr>
            <p:ph type="body" sz="quarter" idx="11"/>
          </p:nvPr>
        </p:nvSpPr>
        <p:spPr/>
        <p:txBody>
          <a:bodyPr/>
          <a:lstStyle/>
          <a:p>
            <a:r>
              <a:t>Muhammad 47:3</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lnSpcReduction="20000"/>
          </a:bodyPr>
          <a:lstStyle/>
          <a:p>
            <a:pPr>
              <a:lnSpc>
                <a:spcPct val="150000"/>
              </a:lnSpc>
              <a:defRPr sz="4200">
                <a:solidFill>
                  <a:srgbClr val="2F4858"/>
                </a:solidFill>
                <a:latin typeface="Scheherazade"/>
              </a:defRPr>
            </a:pPr>
            <a:r>
              <a:t>فَإِذَا لَقِيتُمُ ٱلَّذِينَ كَفَرُوا۟ فَضَرْبَ ٱلرِّقَابِ حَتَّىٰٓ إِذَآ أَثْخَنتُمُوهُمْ فَشُدُّوا۟ ٱلْوَثَاقَ فَإِمَّا مَنًّۢا بَعْدُ وَإِمَّا فِدَآءً حَتَّىٰ تَضَعَ ٱلْحَرْبُ أَوْزَارَهَا ۚ ذَٰلِكَ وَلَوْ يَشَآءُ ٱللَّهُ لَٱنتَصَرَ مِنْهُمْ وَلَـٰكِن لِّيَبْلُوَا۟ بَعْضَكُم بِبَعْضٍ  ۔ۗ</a:t>
            </a:r>
          </a:p>
          <a:p>
            <a:pPr>
              <a:lnSpc>
                <a:spcPct val="100000"/>
              </a:lnSpc>
              <a:defRPr sz="2400">
                <a:solidFill>
                  <a:srgbClr val="3E5E5C"/>
                </a:solidFill>
                <a:latin typeface="Calibri"/>
              </a:defRPr>
            </a:pPr>
            <a:r>
              <a:t>When you meet the faithless in battle, strike their necks. When you have thoroughly decimated them, bind the captives firmly. Thereafter either oblige them [by setting them free] or take ransom, until the war lays down its burdens. That [is Allah’s ordinance]. Had Allah wished He could have taken vengeance on them, but that He may test some of you by means of others.</a:t>
            </a:r>
          </a:p>
        </p:txBody>
      </p:sp>
      <p:sp>
        <p:nvSpPr>
          <p:cNvPr id="3" name="Text Placeholder 2"/>
          <p:cNvSpPr>
            <a:spLocks noGrp="1"/>
          </p:cNvSpPr>
          <p:nvPr>
            <p:ph type="body" sz="quarter" idx="11"/>
          </p:nvPr>
        </p:nvSpPr>
        <p:spPr/>
        <p:txBody>
          <a:bodyPr/>
          <a:lstStyle/>
          <a:p>
            <a:r>
              <a:t>Muhammad 47:4 (Part 1/2)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  وَٱلَّذِينَ قُتِلُوا۟ فِى سَبِيلِ ٱللَّهِ فَلَن يُضِلَّ أَعْمَـٰلَهُمْ</a:t>
            </a:r>
          </a:p>
          <a:p>
            <a:pPr>
              <a:lnSpc>
                <a:spcPct val="100000"/>
              </a:lnSpc>
              <a:defRPr sz="2400">
                <a:solidFill>
                  <a:srgbClr val="3E5E5C"/>
                </a:solidFill>
                <a:latin typeface="Calibri"/>
              </a:defRPr>
            </a:pPr>
            <a:r>
              <a:t>As for those who were slain in the way of Allah, He will not let their works go fruitless.</a:t>
            </a:r>
          </a:p>
        </p:txBody>
      </p:sp>
      <p:sp>
        <p:nvSpPr>
          <p:cNvPr id="3" name="Text Placeholder 2"/>
          <p:cNvSpPr>
            <a:spLocks noGrp="1"/>
          </p:cNvSpPr>
          <p:nvPr>
            <p:ph type="body" sz="quarter" idx="11"/>
          </p:nvPr>
        </p:nvSpPr>
        <p:spPr/>
        <p:txBody>
          <a:bodyPr/>
          <a:lstStyle/>
          <a:p>
            <a:r>
              <a:t>Muhammad 47:4 (Part 2/2)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سَيَهْدِيهِمْ وَيُصْلِحُ بَالَهُمْ</a:t>
            </a:r>
          </a:p>
          <a:p>
            <a:pPr>
              <a:lnSpc>
                <a:spcPct val="100000"/>
              </a:lnSpc>
              <a:defRPr sz="2400">
                <a:solidFill>
                  <a:srgbClr val="3E5E5C"/>
                </a:solidFill>
                <a:latin typeface="Calibri"/>
              </a:defRPr>
            </a:pPr>
            <a:r>
              <a:t>He will guide them and set right their affairs,</a:t>
            </a:r>
          </a:p>
        </p:txBody>
      </p:sp>
      <p:sp>
        <p:nvSpPr>
          <p:cNvPr id="3" name="Text Placeholder 2"/>
          <p:cNvSpPr>
            <a:spLocks noGrp="1"/>
          </p:cNvSpPr>
          <p:nvPr>
            <p:ph type="body" sz="quarter" idx="11"/>
          </p:nvPr>
        </p:nvSpPr>
        <p:spPr/>
        <p:txBody>
          <a:bodyPr/>
          <a:lstStyle/>
          <a:p>
            <a:r>
              <a:t>Muhammad 47:5</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وَيُدْخِلُهُمُ ٱلْجَنَّةَ عَرَّفَهَا لَهُمْ</a:t>
            </a:r>
          </a:p>
          <a:p>
            <a:pPr>
              <a:lnSpc>
                <a:spcPct val="100000"/>
              </a:lnSpc>
              <a:defRPr sz="2400">
                <a:solidFill>
                  <a:srgbClr val="3E5E5C"/>
                </a:solidFill>
                <a:latin typeface="Calibri"/>
              </a:defRPr>
            </a:pPr>
            <a:r>
              <a:t>and admit them into paradise, with which He has acquainted them.</a:t>
            </a:r>
          </a:p>
        </p:txBody>
      </p:sp>
      <p:sp>
        <p:nvSpPr>
          <p:cNvPr id="3" name="Text Placeholder 2"/>
          <p:cNvSpPr>
            <a:spLocks noGrp="1"/>
          </p:cNvSpPr>
          <p:nvPr>
            <p:ph type="body" sz="quarter" idx="11"/>
          </p:nvPr>
        </p:nvSpPr>
        <p:spPr/>
        <p:txBody>
          <a:bodyPr/>
          <a:lstStyle/>
          <a:p>
            <a:r>
              <a:t>Muhammad 47:6</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theme/theme1.xml><?xml version="1.0" encoding="utf-8"?>
<a:theme xmlns:a="http://schemas.openxmlformats.org/drawingml/2006/main" name="Quran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29</TotalTime>
  <Words>1952</Words>
  <Application>Microsoft Macintosh PowerPoint</Application>
  <PresentationFormat>On-screen Show (4:3)</PresentationFormat>
  <Paragraphs>127</Paragraphs>
  <Slides>42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42</vt:i4>
      </vt:variant>
    </vt:vector>
  </HeadingPairs>
  <TitlesOfParts>
    <vt:vector size="46" baseType="lpstr">
      <vt:lpstr>Arial</vt:lpstr>
      <vt:lpstr>Scheherazade</vt:lpstr>
      <vt:lpstr>Scheherazade New</vt:lpstr>
      <vt:lpstr>Quran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subject/>
  <dc:creator/>
  <cp:keywords/>
  <dc:description>generated using python-pptx</dc:description>
  <cp:lastModifiedBy>CoEJ Assistant Secretary General</cp:lastModifiedBy>
  <cp:revision>16</cp:revision>
  <dcterms:created xsi:type="dcterms:W3CDTF">2013-01-27T09:14:16Z</dcterms:created>
  <dcterms:modified xsi:type="dcterms:W3CDTF">2025-03-05T16:32:36Z</dcterms:modified>
  <cp:category/>
</cp:coreProperties>
</file>