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Al-Ahqaf (46)</a:t>
            </a:r>
          </a:p>
        </p:txBody>
      </p:sp>
      <p:sp>
        <p:nvSpPr>
          <p:cNvPr id="3" name="Text Placeholder 2"/>
          <p:cNvSpPr>
            <a:spLocks noGrp="1"/>
          </p:cNvSpPr>
          <p:nvPr>
            <p:ph type="body" sz="quarter" idx="11"/>
          </p:nvPr>
        </p:nvSpPr>
        <p:spPr/>
        <p:txBody>
          <a:bodyPr/>
          <a:lstStyle/>
          <a:p>
            <a:r>
              <a:t>ٱلْأَحْقَاف</a:t>
            </a:r>
          </a:p>
        </p:txBody>
      </p:sp>
      <p:sp>
        <p:nvSpPr>
          <p:cNvPr id="4" name="Text Placeholder 3"/>
          <p:cNvSpPr>
            <a:spLocks noGrp="1"/>
          </p:cNvSpPr>
          <p:nvPr>
            <p:ph type="body" sz="quarter" idx="12"/>
          </p:nvPr>
        </p:nvSpPr>
        <p:spPr/>
        <p:txBody>
          <a:bodyPr/>
          <a:lstStyle/>
          <a:p>
            <a:r>
              <a:t>(The Wind-Curved Sandhills)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أَمْ يَقُولُونَ ٱفْتَرَىٰهُ ۖ قُلْ إِنِ ٱفْتَرَيْتُهُۥ فَلَا تَمْلِكُونَ لِى مِنَ ٱللَّهِ شَيْـًٔا ۖ هُوَ أَعْلَمُ بِمَا تُفِيضُونَ فِيهِ ۖ كَفَىٰ بِهِۦ شَهِيدًۢا بَيْنِى وَبَيْنَكُمْ ۖ وَهُوَ ٱلْغَفُورُ ٱلرَّحِيمُ</a:t>
            </a:r>
          </a:p>
          <a:p>
            <a:pPr>
              <a:lnSpc>
                <a:spcPct val="100000"/>
              </a:lnSpc>
              <a:defRPr sz="2400">
                <a:solidFill>
                  <a:srgbClr val="3E5E5C"/>
                </a:solidFill>
                <a:latin typeface="Calibri"/>
              </a:defRPr>
            </a:pPr>
            <a:r>
              <a:t>Or they say, ‘He has fabricated it.’ Say, ‘Should I have fabricated it, you would not avail me anything against Allah. He best knows what you gossip concerning it. He suffices as a witness between me and you, and He is the All-forgiving, the All-merciful.’</a:t>
            </a:r>
          </a:p>
        </p:txBody>
      </p:sp>
      <p:sp>
        <p:nvSpPr>
          <p:cNvPr id="3" name="Text Placeholder 2"/>
          <p:cNvSpPr>
            <a:spLocks noGrp="1"/>
          </p:cNvSpPr>
          <p:nvPr>
            <p:ph type="body" sz="quarter" idx="11"/>
          </p:nvPr>
        </p:nvSpPr>
        <p:spPr/>
        <p:txBody>
          <a:bodyPr/>
          <a:lstStyle/>
          <a:p>
            <a:r>
              <a:t>Al-Ahqaf 46:8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مَا كُنتُ بِدْعًا مِّنَ ٱلرُّسُلِ وَمَآ أَدْرِى مَا يُفْعَلُ بِى وَلَا بِكُمْ ۖ إِنْ أَتَّبِعُ إِلَّا مَا يُوحَىٰٓ إِلَىَّ وَمَآ أَنَا۠ إِلَّا نَذِيرٌ مُّبِينٌ</a:t>
            </a:r>
          </a:p>
          <a:p>
            <a:pPr>
              <a:lnSpc>
                <a:spcPct val="100000"/>
              </a:lnSpc>
              <a:defRPr sz="2400">
                <a:solidFill>
                  <a:srgbClr val="3E5E5C"/>
                </a:solidFill>
                <a:latin typeface="Calibri"/>
              </a:defRPr>
            </a:pPr>
            <a:r>
              <a:t>Say, ‘I am not a novelty among the apostles, nor do I know what will be done with me, or with you. I just follow whatever is revealed to me, and I am just a manifest warner.’</a:t>
            </a:r>
          </a:p>
        </p:txBody>
      </p:sp>
      <p:sp>
        <p:nvSpPr>
          <p:cNvPr id="3" name="Text Placeholder 2"/>
          <p:cNvSpPr>
            <a:spLocks noGrp="1"/>
          </p:cNvSpPr>
          <p:nvPr>
            <p:ph type="body" sz="quarter" idx="11"/>
          </p:nvPr>
        </p:nvSpPr>
        <p:spPr/>
        <p:txBody>
          <a:bodyPr/>
          <a:lstStyle/>
          <a:p>
            <a:r>
              <a:t>Al-Ahqaf 46:9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أَرَءَيْتُمْ إِن كَانَ مِنْ عِندِ ٱللَّهِ وَكَفَرْتُم بِهِۦ وَشَهِدَ شَاهِدٌ مِّنۢ بَنِىٓ إِسْرَٰٓءِيلَ عَلَىٰ مِثْلِهِۦ فَـَٔامَنَ وَٱسْتَكْبَرْتُمْ ۖ إِنَّ ٱللَّهَ لَا يَهْدِى ٱلْقَوْمَ ٱلظَّـٰلِمِينَ</a:t>
            </a:r>
          </a:p>
          <a:p>
            <a:pPr>
              <a:lnSpc>
                <a:spcPct val="100000"/>
              </a:lnSpc>
              <a:defRPr sz="2400">
                <a:solidFill>
                  <a:srgbClr val="3E5E5C"/>
                </a:solidFill>
                <a:latin typeface="Calibri"/>
              </a:defRPr>
            </a:pPr>
            <a:r>
              <a:t>Say, ‘Tell me, if it is from Allah and you disbelieve in it, and a witness from the Children of Israel has testified to its like and believed [in it], while you are disdainful [of it]?’ Indeed Allah does not guide the wrongdoing lot.</a:t>
            </a:r>
          </a:p>
        </p:txBody>
      </p:sp>
      <p:sp>
        <p:nvSpPr>
          <p:cNvPr id="3" name="Text Placeholder 2"/>
          <p:cNvSpPr>
            <a:spLocks noGrp="1"/>
          </p:cNvSpPr>
          <p:nvPr>
            <p:ph type="body" sz="quarter" idx="11"/>
          </p:nvPr>
        </p:nvSpPr>
        <p:spPr/>
        <p:txBody>
          <a:bodyPr/>
          <a:lstStyle/>
          <a:p>
            <a:r>
              <a:t>Al-Ahqaf 46:10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لِلَّذِينَ ءَامَنُوا۟ لَوْ كَانَ خَيْرًا مَّا سَبَقُونَآ إِلَيْهِ ۚ وَإِذْ لَمْ يَهْتَدُوا۟ بِهِۦ فَسَيَقُولُونَ هَـٰذَآ إِفْكٌ قَدِيمٌ</a:t>
            </a:r>
          </a:p>
          <a:p>
            <a:pPr>
              <a:lnSpc>
                <a:spcPct val="100000"/>
              </a:lnSpc>
              <a:defRPr sz="2400">
                <a:solidFill>
                  <a:srgbClr val="3E5E5C"/>
                </a:solidFill>
                <a:latin typeface="Calibri"/>
              </a:defRPr>
            </a:pPr>
            <a:r>
              <a:t>The faithless say about the faithful, ‘Had it been [anything] good, they would not have taken the lead over us toward [accepting] it.’ And since they could not find the way to it, they will say, ‘It is an ancient lie.’</a:t>
            </a:r>
          </a:p>
        </p:txBody>
      </p:sp>
      <p:sp>
        <p:nvSpPr>
          <p:cNvPr id="3" name="Text Placeholder 2"/>
          <p:cNvSpPr>
            <a:spLocks noGrp="1"/>
          </p:cNvSpPr>
          <p:nvPr>
            <p:ph type="body" sz="quarter" idx="11"/>
          </p:nvPr>
        </p:nvSpPr>
        <p:spPr/>
        <p:txBody>
          <a:bodyPr/>
          <a:lstStyle/>
          <a:p>
            <a:r>
              <a:t>Al-Ahqaf 46:11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قَبْلِهِۦ كِتَـٰبُ مُوسَىٰٓ إِمَامًا وَرَحْمَةً ۚ وَهَـٰذَا كِتَـٰبٌ مُّصَدِّقٌ لِّسَانًا عَرَبِيًّا لِّيُنذِرَ ٱلَّذِينَ ظَلَمُوا۟ وَبُشْرَىٰ لِلْمُحْسِنِينَ</a:t>
            </a:r>
          </a:p>
          <a:p>
            <a:pPr>
              <a:lnSpc>
                <a:spcPct val="100000"/>
              </a:lnSpc>
              <a:defRPr sz="2400">
                <a:solidFill>
                  <a:srgbClr val="3E5E5C"/>
                </a:solidFill>
                <a:latin typeface="Calibri"/>
              </a:defRPr>
            </a:pPr>
            <a:r>
              <a:t>Yet before it the Book of Moses was a guide and mercy, and this is a Book in the Arabic language, which confirms it, [sent] to warn the wrongdoers, and is a [bearer of] good news for the virtuous.</a:t>
            </a:r>
          </a:p>
        </p:txBody>
      </p:sp>
      <p:sp>
        <p:nvSpPr>
          <p:cNvPr id="3" name="Text Placeholder 2"/>
          <p:cNvSpPr>
            <a:spLocks noGrp="1"/>
          </p:cNvSpPr>
          <p:nvPr>
            <p:ph type="body" sz="quarter" idx="11"/>
          </p:nvPr>
        </p:nvSpPr>
        <p:spPr/>
        <p:txBody>
          <a:bodyPr/>
          <a:lstStyle/>
          <a:p>
            <a:r>
              <a:t>Al-Ahqaf 46:12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قَالُوا۟ رَبُّنَا ٱللَّهُ ثُمَّ ٱسْتَقَـٰمُوا۟ فَلَا خَوْفٌ عَلَيْهِمْ وَلَا هُمْ يَحْزَنُونَ</a:t>
            </a:r>
          </a:p>
          <a:p>
            <a:pPr>
              <a:lnSpc>
                <a:spcPct val="100000"/>
              </a:lnSpc>
              <a:defRPr sz="2400">
                <a:solidFill>
                  <a:srgbClr val="3E5E5C"/>
                </a:solidFill>
                <a:latin typeface="Calibri"/>
              </a:defRPr>
            </a:pPr>
            <a:r>
              <a:t>Those who say, ‘Our Lord is Allah,’ and then remain steadfast, they will have no fear, nor will they grieve.</a:t>
            </a:r>
          </a:p>
        </p:txBody>
      </p:sp>
      <p:sp>
        <p:nvSpPr>
          <p:cNvPr id="3" name="Text Placeholder 2"/>
          <p:cNvSpPr>
            <a:spLocks noGrp="1"/>
          </p:cNvSpPr>
          <p:nvPr>
            <p:ph type="body" sz="quarter" idx="11"/>
          </p:nvPr>
        </p:nvSpPr>
        <p:spPr/>
        <p:txBody>
          <a:bodyPr/>
          <a:lstStyle/>
          <a:p>
            <a:r>
              <a:t>Al-Ahqaf 46:13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أَصْحَـٰبُ ٱلْجَنَّةِ خَـٰلِدِينَ فِيهَا جَزَآءًۢ بِمَا كَانُوا۟ يَعْمَلُونَ</a:t>
            </a:r>
          </a:p>
          <a:p>
            <a:pPr>
              <a:lnSpc>
                <a:spcPct val="100000"/>
              </a:lnSpc>
              <a:defRPr sz="2400">
                <a:solidFill>
                  <a:srgbClr val="3E5E5C"/>
                </a:solidFill>
                <a:latin typeface="Calibri"/>
              </a:defRPr>
            </a:pPr>
            <a:r>
              <a:t>They shall be the inhabitants of paradise, remaining in it [forever]—a reward for what they used to do.</a:t>
            </a:r>
          </a:p>
        </p:txBody>
      </p:sp>
      <p:sp>
        <p:nvSpPr>
          <p:cNvPr id="3" name="Text Placeholder 2"/>
          <p:cNvSpPr>
            <a:spLocks noGrp="1"/>
          </p:cNvSpPr>
          <p:nvPr>
            <p:ph type="body" sz="quarter" idx="11"/>
          </p:nvPr>
        </p:nvSpPr>
        <p:spPr/>
        <p:txBody>
          <a:bodyPr/>
          <a:lstStyle/>
          <a:p>
            <a:r>
              <a:t>Al-Ahqaf 46:14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وَوَصَّيْنَا ٱلْإِنسَـٰنَ بِوَٰلِدَيْهِ إِحْسَـٰنًا ۖ حَمَلَتْهُ أُمُّهُۥ كُرْهًا وَوَضَعَتْهُ كُرْهًا ۖ وَحَمْلُهُۥ وَفِصَـٰلُهُۥ ثَلَـٰثُونَ شَهْرًا ۚ حَتَّىٰٓ إِذَا بَلَغَ أَشُدَّهُۥ وَبَلَغَ أَرْبَعِينَ سَنَةً قَالَ رَبِّ أَوْزِعْنِىٓ أَنْ أَشْكُرَ نِعْمَتَكَ ٱلَّتِىٓ أَنْعَمْتَ عَلَىَّ وَعَلَىٰ وَٰلِدَىَّ وَأَنْ أَعْمَلَ صَـٰلِحًا تَرْضَىٰهُ وَأَصْلِحْ لِى فِى ذُرِّيَّتِىٓ  ۔ۖ</a:t>
            </a:r>
          </a:p>
          <a:p>
            <a:pPr>
              <a:lnSpc>
                <a:spcPct val="100000"/>
              </a:lnSpc>
              <a:defRPr sz="2400">
                <a:solidFill>
                  <a:srgbClr val="3E5E5C"/>
                </a:solidFill>
                <a:latin typeface="Calibri"/>
              </a:defRPr>
            </a:pPr>
            <a:r>
              <a:t>We have enjoined man to be kind to his parents. His mother has carried him in travail, and bore him in travail, and his gestation and weaning take thirty months. When he comes of age and reaches forty years, he says, ‘My Lord! Inspire me to give thanks for Your blessing with which You have blessed me and my parents, and that I may do righteous deeds which please You, and invest my descendants with righteousness.</a:t>
            </a:r>
          </a:p>
        </p:txBody>
      </p:sp>
      <p:sp>
        <p:nvSpPr>
          <p:cNvPr id="3" name="Text Placeholder 2"/>
          <p:cNvSpPr>
            <a:spLocks noGrp="1"/>
          </p:cNvSpPr>
          <p:nvPr>
            <p:ph type="body" sz="quarter" idx="11"/>
          </p:nvPr>
        </p:nvSpPr>
        <p:spPr/>
        <p:txBody>
          <a:bodyPr/>
          <a:lstStyle/>
          <a:p>
            <a:r>
              <a:t>Al-Ahqaf 46:15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إِنِّى تُبْتُ إِلَيْكَ وَإِنِّى مِنَ ٱلْمُسْلِمِينَ</a:t>
            </a:r>
          </a:p>
          <a:p>
            <a:pPr>
              <a:lnSpc>
                <a:spcPct val="100000"/>
              </a:lnSpc>
              <a:defRPr sz="2400">
                <a:solidFill>
                  <a:srgbClr val="3E5E5C"/>
                </a:solidFill>
                <a:latin typeface="Calibri"/>
              </a:defRPr>
            </a:pPr>
            <a:r>
              <a:t>Indeed I have turned to you in penitence, and I am one of the Muslims.’</a:t>
            </a:r>
          </a:p>
        </p:txBody>
      </p:sp>
      <p:sp>
        <p:nvSpPr>
          <p:cNvPr id="3" name="Text Placeholder 2"/>
          <p:cNvSpPr>
            <a:spLocks noGrp="1"/>
          </p:cNvSpPr>
          <p:nvPr>
            <p:ph type="body" sz="quarter" idx="11"/>
          </p:nvPr>
        </p:nvSpPr>
        <p:spPr/>
        <p:txBody>
          <a:bodyPr/>
          <a:lstStyle/>
          <a:p>
            <a:r>
              <a:t>Al-Ahqaf 46:15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نَتَقَبَّلُ عَنْهُمْ أَحْسَنَ مَا عَمِلُوا۟ وَنَتَجَاوَزُ عَن سَيِّـَٔاتِهِمْ فِىٓ أَصْحَـٰبِ ٱلْجَنَّةِ ۖ وَعْدَ ٱلصِّدْقِ ٱلَّذِى كَانُوا۟ يُوعَدُونَ</a:t>
            </a:r>
          </a:p>
          <a:p>
            <a:pPr>
              <a:lnSpc>
                <a:spcPct val="100000"/>
              </a:lnSpc>
              <a:defRPr sz="2400">
                <a:solidFill>
                  <a:srgbClr val="3E5E5C"/>
                </a:solidFill>
                <a:latin typeface="Calibri"/>
              </a:defRPr>
            </a:pPr>
            <a:r>
              <a:t>Such are the ones from whom We accept the best of what they do, and overlook their misdeeds, [who will be] among the inhabitants of paradise—a true promise which they had been given.</a:t>
            </a:r>
          </a:p>
        </p:txBody>
      </p:sp>
      <p:sp>
        <p:nvSpPr>
          <p:cNvPr id="3" name="Text Placeholder 2"/>
          <p:cNvSpPr>
            <a:spLocks noGrp="1"/>
          </p:cNvSpPr>
          <p:nvPr>
            <p:ph type="body" sz="quarter" idx="11"/>
          </p:nvPr>
        </p:nvSpPr>
        <p:spPr/>
        <p:txBody>
          <a:bodyPr/>
          <a:lstStyle/>
          <a:p>
            <a:r>
              <a:t>Al-Ahqaf 46:16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Al-Ahqaf 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وَٱلَّذِى قَالَ لِوَٰلِدَيْهِ أُفٍّ لَّكُمَآ أَتَعِدَانِنِىٓ أَنْ أُخْرَجَ وَقَدْ خَلَتِ ٱلْقُرُونُ مِن قَبْلِى وَهُمَا يَسْتَغِيثَانِ ٱللَّهَ وَيْلَكَ ءَامِنْ إِنَّ وَعْدَ ٱللَّهِ حَقٌّ فَيَقُولُ مَا هَـٰذَآ إِلَّآ أَسَـٰطِيرُ ٱلْأَوَّلِينَ</a:t>
            </a:r>
          </a:p>
          <a:p>
            <a:pPr>
              <a:lnSpc>
                <a:spcPct val="100000"/>
              </a:lnSpc>
              <a:defRPr sz="2400">
                <a:solidFill>
                  <a:srgbClr val="3E5E5C"/>
                </a:solidFill>
                <a:latin typeface="Calibri"/>
              </a:defRPr>
            </a:pPr>
            <a:r>
              <a:t>As for him who says to his parents, ‘Fie on you! Do you promise me that I shall be raised [from the dead] when generations have passed away before me?’ And they invoke Allah’s help [and say]: ‘Woe to you! Believe! Indeed Allah’s promise is true.’ But he says, ‘These are nothing but myths of the ancients.’</a:t>
            </a:r>
          </a:p>
        </p:txBody>
      </p:sp>
      <p:sp>
        <p:nvSpPr>
          <p:cNvPr id="3" name="Text Placeholder 2"/>
          <p:cNvSpPr>
            <a:spLocks noGrp="1"/>
          </p:cNvSpPr>
          <p:nvPr>
            <p:ph type="body" sz="quarter" idx="11"/>
          </p:nvPr>
        </p:nvSpPr>
        <p:spPr/>
        <p:txBody>
          <a:bodyPr/>
          <a:lstStyle/>
          <a:p>
            <a:r>
              <a:t>Al-Ahqaf 46:17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حَقَّ عَلَيْهِمُ ٱلْقَوْلُ فِىٓ أُمَمٍ قَدْ خَلَتْ مِن قَبْلِهِم مِّنَ ٱلْجِنِّ وَٱلْإِنسِ ۖ إِنَّهُمْ كَانُوا۟ خَـٰسِرِينَ</a:t>
            </a:r>
          </a:p>
          <a:p>
            <a:pPr>
              <a:lnSpc>
                <a:spcPct val="100000"/>
              </a:lnSpc>
              <a:defRPr sz="2400">
                <a:solidFill>
                  <a:srgbClr val="3E5E5C"/>
                </a:solidFill>
                <a:latin typeface="Calibri"/>
              </a:defRPr>
            </a:pPr>
            <a:r>
              <a:t>Such are the ones against whom the word has become due, along with the nations of jinn and humans that have passed away before them. They were the losers.</a:t>
            </a:r>
          </a:p>
        </p:txBody>
      </p:sp>
      <p:sp>
        <p:nvSpPr>
          <p:cNvPr id="3" name="Text Placeholder 2"/>
          <p:cNvSpPr>
            <a:spLocks noGrp="1"/>
          </p:cNvSpPr>
          <p:nvPr>
            <p:ph type="body" sz="quarter" idx="11"/>
          </p:nvPr>
        </p:nvSpPr>
        <p:spPr/>
        <p:txBody>
          <a:bodyPr/>
          <a:lstStyle/>
          <a:p>
            <a:r>
              <a:t>Al-Ahqaf 46:18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وَلِكُلٍّ دَرَجَـٰتٌ مِّمَّا عَمِلُوا۟ ۖ وَلِيُوَفِّيَهُمْ أَعْمَـٰلَهُمْ وَهُمْ لَا يُظْلَمُونَ</a:t>
            </a:r>
          </a:p>
          <a:p>
            <a:pPr>
              <a:lnSpc>
                <a:spcPct val="100000"/>
              </a:lnSpc>
              <a:defRPr sz="2400">
                <a:solidFill>
                  <a:srgbClr val="3E5E5C"/>
                </a:solidFill>
                <a:latin typeface="Calibri"/>
              </a:defRPr>
            </a:pPr>
            <a:r>
              <a:t>For everyone there are degrees [of merit] pertaining to what he has done: He will recompense them fully for their works, and they will not be wronged.</a:t>
            </a:r>
          </a:p>
        </p:txBody>
      </p:sp>
      <p:sp>
        <p:nvSpPr>
          <p:cNvPr id="3" name="Text Placeholder 2"/>
          <p:cNvSpPr>
            <a:spLocks noGrp="1"/>
          </p:cNvSpPr>
          <p:nvPr>
            <p:ph type="body" sz="quarter" idx="11"/>
          </p:nvPr>
        </p:nvSpPr>
        <p:spPr/>
        <p:txBody>
          <a:bodyPr/>
          <a:lstStyle/>
          <a:p>
            <a:r>
              <a:t>Al-Ahqaf 46:19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وَيَوْمَ يُعْرَضُ ٱلَّذِينَ كَفَرُوا۟ عَلَى ٱلنَّارِ أَذْهَبْتُمْ طَيِّبَـٰتِكُمْ فِى حَيَاتِكُمُ ٱلدُّنْيَا وَٱسْتَمْتَعْتُم بِهَا فَٱلْيَوْمَ تُجْزَوْنَ عَذَابَ ٱلْهُونِ بِمَا كُنتُمْ تَسْتَكْبِرُونَ فِى ٱلْأَرْضِ بِغَيْرِ ٱلْحَقِّ وَبِمَا كُنتُمْ تَفْسُقُونَ</a:t>
            </a:r>
          </a:p>
          <a:p>
            <a:pPr>
              <a:lnSpc>
                <a:spcPct val="100000"/>
              </a:lnSpc>
              <a:defRPr sz="2400">
                <a:solidFill>
                  <a:srgbClr val="3E5E5C"/>
                </a:solidFill>
                <a:latin typeface="Calibri"/>
              </a:defRPr>
            </a:pPr>
            <a:r>
              <a:t>The day when the faithless are exposed to the Fire, [they will be told,] ‘You have exhausted your good things in the life of the world and enjoyed them. So today you will be requited with a humiliating punishment for your acting arrogantly in the earth unduly, and because you used to transgress.’</a:t>
            </a:r>
          </a:p>
        </p:txBody>
      </p:sp>
      <p:sp>
        <p:nvSpPr>
          <p:cNvPr id="3" name="Text Placeholder 2"/>
          <p:cNvSpPr>
            <a:spLocks noGrp="1"/>
          </p:cNvSpPr>
          <p:nvPr>
            <p:ph type="body" sz="quarter" idx="11"/>
          </p:nvPr>
        </p:nvSpPr>
        <p:spPr/>
        <p:txBody>
          <a:bodyPr/>
          <a:lstStyle/>
          <a:p>
            <a:r>
              <a:t>Al-Ahqaf 46:20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وَٱذْكُرْ أَخَا عَادٍ إِذْ أَنذَرَ قَوْمَهُۥ بِٱلْأَحْقَافِ وَقَدْ خَلَتِ ٱلنُّذُرُ مِنۢ بَيْنِ يَدَيْهِ وَمِنْ خَلْفِهِۦٓ أَلَّا تَعْبُدُوٓا۟ إِلَّا ٱللَّهَ إِنِّىٓ أَخَافُ عَلَيْكُمْ عَذَابَ يَوْمٍ عَظِيمٍ</a:t>
            </a:r>
          </a:p>
          <a:p>
            <a:pPr>
              <a:lnSpc>
                <a:spcPct val="100000"/>
              </a:lnSpc>
              <a:defRPr sz="2400">
                <a:solidFill>
                  <a:srgbClr val="3E5E5C"/>
                </a:solidFill>
                <a:latin typeface="Calibri"/>
              </a:defRPr>
            </a:pPr>
            <a:r>
              <a:t>And mention [Hud] the brother of ‘Ad, when he warned his people at Ahqaf—and warners have passed away before and after him—saying, ‘Do not worship anyone but Allah. Indeed I fear for you the punishment of a tremendous day.’</a:t>
            </a:r>
          </a:p>
        </p:txBody>
      </p:sp>
      <p:sp>
        <p:nvSpPr>
          <p:cNvPr id="3" name="Text Placeholder 2"/>
          <p:cNvSpPr>
            <a:spLocks noGrp="1"/>
          </p:cNvSpPr>
          <p:nvPr>
            <p:ph type="body" sz="quarter" idx="11"/>
          </p:nvPr>
        </p:nvSpPr>
        <p:spPr/>
        <p:txBody>
          <a:bodyPr/>
          <a:lstStyle/>
          <a:p>
            <a:r>
              <a:t>Al-Ahqaf 46:21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أَجِئْتَنَا لِتَأْفِكَنَا عَنْ ءَالِهَتِنَا فَأْتِنَا بِمَا تَعِدُنَآ إِن كُنتَ مِنَ ٱلصَّـٰدِقِينَ</a:t>
            </a:r>
          </a:p>
          <a:p>
            <a:pPr>
              <a:lnSpc>
                <a:spcPct val="100000"/>
              </a:lnSpc>
              <a:defRPr sz="2400">
                <a:solidFill>
                  <a:srgbClr val="3E5E5C"/>
                </a:solidFill>
                <a:latin typeface="Calibri"/>
              </a:defRPr>
            </a:pPr>
            <a:r>
              <a:t>They said, ‘Have you come to turn us away from our gods? Then bring us what you threaten us with, if you are truthful.</a:t>
            </a:r>
          </a:p>
        </p:txBody>
      </p:sp>
      <p:sp>
        <p:nvSpPr>
          <p:cNvPr id="3" name="Text Placeholder 2"/>
          <p:cNvSpPr>
            <a:spLocks noGrp="1"/>
          </p:cNvSpPr>
          <p:nvPr>
            <p:ph type="body" sz="quarter" idx="11"/>
          </p:nvPr>
        </p:nvSpPr>
        <p:spPr/>
        <p:txBody>
          <a:bodyPr/>
          <a:lstStyle/>
          <a:p>
            <a:r>
              <a:t>Al-Ahqaf 46:22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إِنَّمَا ٱلْعِلْمُ عِندَ ٱللَّهِ وَأُبَلِّغُكُم مَّآ أُرْسِلْتُ بِهِۦ وَلَـٰكِنِّىٓ أَرَىٰكُمْ قَوْمًا تَجْهَلُونَ</a:t>
            </a:r>
          </a:p>
          <a:p>
            <a:pPr>
              <a:lnSpc>
                <a:spcPct val="100000"/>
              </a:lnSpc>
              <a:defRPr sz="2400">
                <a:solidFill>
                  <a:srgbClr val="3E5E5C"/>
                </a:solidFill>
                <a:latin typeface="Calibri"/>
              </a:defRPr>
            </a:pPr>
            <a:r>
              <a:t>He said, ‘The knowledge [of when that threat will be carried out] is with Allah alone. I communicate to you what I have been sent with. But I see that you are a senseless lot.’</a:t>
            </a:r>
          </a:p>
        </p:txBody>
      </p:sp>
      <p:sp>
        <p:nvSpPr>
          <p:cNvPr id="3" name="Text Placeholder 2"/>
          <p:cNvSpPr>
            <a:spLocks noGrp="1"/>
          </p:cNvSpPr>
          <p:nvPr>
            <p:ph type="body" sz="quarter" idx="11"/>
          </p:nvPr>
        </p:nvSpPr>
        <p:spPr/>
        <p:txBody>
          <a:bodyPr/>
          <a:lstStyle/>
          <a:p>
            <a:r>
              <a:t>Al-Ahqaf 46:23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رَأَوْهُ عَارِضًا مُّسْتَقْبِلَ أَوْدِيَتِهِمْ قَالُوا۟ هَـٰذَا عَارِضٌ مُّمْطِرُنَا ۚ بَلْ هُوَ مَا ٱسْتَعْجَلْتُم بِهِۦ ۖ رِيحٌ فِيهَا عَذَابٌ أَلِيمٌ</a:t>
            </a:r>
          </a:p>
          <a:p>
            <a:pPr>
              <a:lnSpc>
                <a:spcPct val="100000"/>
              </a:lnSpc>
              <a:defRPr sz="2400">
                <a:solidFill>
                  <a:srgbClr val="3E5E5C"/>
                </a:solidFill>
                <a:latin typeface="Calibri"/>
              </a:defRPr>
            </a:pPr>
            <a:r>
              <a:t>When they saw it as a cloud advancing toward their valleys, they said, ‘This cloud brings us rain.’ ‘No, it is what you sought to hasten: a hurricane carrying a painful punishment,</a:t>
            </a:r>
          </a:p>
        </p:txBody>
      </p:sp>
      <p:sp>
        <p:nvSpPr>
          <p:cNvPr id="3" name="Text Placeholder 2"/>
          <p:cNvSpPr>
            <a:spLocks noGrp="1"/>
          </p:cNvSpPr>
          <p:nvPr>
            <p:ph type="body" sz="quarter" idx="11"/>
          </p:nvPr>
        </p:nvSpPr>
        <p:spPr/>
        <p:txBody>
          <a:bodyPr/>
          <a:lstStyle/>
          <a:p>
            <a:r>
              <a:t>Al-Ahqaf 46:24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تُدَمِّرُ كُلَّ شَىْءٍۭ بِأَمْرِ رَبِّهَا فَأَصْبَحُوا۟ لَا يُرَىٰٓ إِلَّا مَسَـٰكِنُهُمْ ۚ كَذَٰلِكَ نَجْزِى ٱلْقَوْمَ ٱلْمُجْرِمِينَ</a:t>
            </a:r>
          </a:p>
          <a:p>
            <a:pPr>
              <a:lnSpc>
                <a:spcPct val="100000"/>
              </a:lnSpc>
              <a:defRPr sz="2400">
                <a:solidFill>
                  <a:srgbClr val="3E5E5C"/>
                </a:solidFill>
                <a:latin typeface="Calibri"/>
              </a:defRPr>
            </a:pPr>
            <a:r>
              <a:t>destroying everything by its Lord’s command.’ So they became such that nothing could be seen except their dwellings. Thus do We requite the guilty lot.</a:t>
            </a:r>
          </a:p>
        </p:txBody>
      </p:sp>
      <p:sp>
        <p:nvSpPr>
          <p:cNvPr id="3" name="Text Placeholder 2"/>
          <p:cNvSpPr>
            <a:spLocks noGrp="1"/>
          </p:cNvSpPr>
          <p:nvPr>
            <p:ph type="body" sz="quarter" idx="11"/>
          </p:nvPr>
        </p:nvSpPr>
        <p:spPr/>
        <p:txBody>
          <a:bodyPr/>
          <a:lstStyle/>
          <a:p>
            <a:r>
              <a:t>Al-Ahqaf 46:25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وَلَقَدْ مَكَّنَّـٰهُمْ فِيمَآ إِن مَّكَّنَّـٰكُمْ فِيهِ وَجَعَلْنَا لَهُمْ سَمْعًا وَأَبْصَـٰرًا وَأَفْـِٔدَةً فَمَآ أَغْنَىٰ عَنْهُمْ سَمْعُهُمْ وَلَآ أَبْصَـٰرُهُمْ وَلَآ أَفْـِٔدَتُهُم مِّن شَىْءٍ إِذْ كَانُوا۟ يَجْحَدُونَ بِـَٔايَـٰتِ ٱللَّهِ وَحَاقَ بِهِم مَّا كَانُوا۟ بِهِۦ يَسْتَهْزِءُونَ</a:t>
            </a:r>
          </a:p>
          <a:p>
            <a:pPr>
              <a:lnSpc>
                <a:spcPct val="100000"/>
              </a:lnSpc>
              <a:defRPr sz="2400">
                <a:solidFill>
                  <a:srgbClr val="3E5E5C"/>
                </a:solidFill>
                <a:latin typeface="Calibri"/>
              </a:defRPr>
            </a:pPr>
            <a:r>
              <a:t>Certainly We had granted them power in respects that We have not granted you, and We had vested them with hearing and sight and hearts. But neither their hearing availed them in any way nor did their sight, nor their hearts when they used to impugn the signs of Allah. So they were besieged by what they used to deride.</a:t>
            </a:r>
          </a:p>
        </p:txBody>
      </p:sp>
      <p:sp>
        <p:nvSpPr>
          <p:cNvPr id="3" name="Text Placeholder 2"/>
          <p:cNvSpPr>
            <a:spLocks noGrp="1"/>
          </p:cNvSpPr>
          <p:nvPr>
            <p:ph type="body" sz="quarter" idx="11"/>
          </p:nvPr>
        </p:nvSpPr>
        <p:spPr/>
        <p:txBody>
          <a:bodyPr/>
          <a:lstStyle/>
          <a:p>
            <a:r>
              <a:t>Al-Ahqaf 46:26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حمٓ</a:t>
            </a:r>
          </a:p>
          <a:p>
            <a:pPr>
              <a:lnSpc>
                <a:spcPct val="100000"/>
              </a:lnSpc>
              <a:defRPr sz="2400">
                <a:solidFill>
                  <a:srgbClr val="3E5E5C"/>
                </a:solidFill>
                <a:latin typeface="Calibri"/>
              </a:defRPr>
            </a:pPr>
            <a:r>
              <a:t>Ha, Meem.</a:t>
            </a:r>
          </a:p>
        </p:txBody>
      </p:sp>
      <p:sp>
        <p:nvSpPr>
          <p:cNvPr id="3" name="Text Placeholder 2"/>
          <p:cNvSpPr>
            <a:spLocks noGrp="1"/>
          </p:cNvSpPr>
          <p:nvPr>
            <p:ph type="body" sz="quarter" idx="11"/>
          </p:nvPr>
        </p:nvSpPr>
        <p:spPr/>
        <p:txBody>
          <a:bodyPr/>
          <a:lstStyle/>
          <a:p>
            <a:r>
              <a:t>Al-Ahqaf 46:1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أَهْلَكْنَا مَا حَوْلَكُم مِّنَ ٱلْقُرَىٰ وَصَرَّفْنَا ٱلْـَٔايَـٰتِ لَعَلَّهُمْ يَرْجِعُونَ</a:t>
            </a:r>
          </a:p>
          <a:p>
            <a:pPr>
              <a:lnSpc>
                <a:spcPct val="100000"/>
              </a:lnSpc>
              <a:defRPr sz="2400">
                <a:solidFill>
                  <a:srgbClr val="3E5E5C"/>
                </a:solidFill>
                <a:latin typeface="Calibri"/>
              </a:defRPr>
            </a:pPr>
            <a:r>
              <a:t>Certainly We have destroyed the towns that were around you, and We have variously paraphrased the signs so that they may come back.</a:t>
            </a:r>
          </a:p>
        </p:txBody>
      </p:sp>
      <p:sp>
        <p:nvSpPr>
          <p:cNvPr id="3" name="Text Placeholder 2"/>
          <p:cNvSpPr>
            <a:spLocks noGrp="1"/>
          </p:cNvSpPr>
          <p:nvPr>
            <p:ph type="body" sz="quarter" idx="11"/>
          </p:nvPr>
        </p:nvSpPr>
        <p:spPr/>
        <p:txBody>
          <a:bodyPr/>
          <a:lstStyle/>
          <a:p>
            <a:r>
              <a:t>Al-Ahqaf 46:27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فَلَوْلَا نَصَرَهُمُ ٱلَّذِينَ ٱتَّخَذُوا۟ مِن دُونِ ٱللَّهِ قُرْبَانًا ءَالِهَةًۢ ۖ بَلْ ضَلُّوا۟ عَنْهُمْ ۚ وَذَٰلِكَ إِفْكُهُمْ وَمَا كَانُوا۟ يَفْتَرُونَ</a:t>
            </a:r>
          </a:p>
          <a:p>
            <a:pPr>
              <a:lnSpc>
                <a:spcPct val="100000"/>
              </a:lnSpc>
              <a:defRPr sz="2400">
                <a:solidFill>
                  <a:srgbClr val="3E5E5C"/>
                </a:solidFill>
                <a:latin typeface="Calibri"/>
              </a:defRPr>
            </a:pPr>
            <a:r>
              <a:t>So why did not those [fake deities] help them whom they had taken as gods besides Allah, as a means of nearness [to Him]? Indeed, they forsook them; that was their lie and what they used to fabricate.</a:t>
            </a:r>
          </a:p>
        </p:txBody>
      </p:sp>
      <p:sp>
        <p:nvSpPr>
          <p:cNvPr id="3" name="Text Placeholder 2"/>
          <p:cNvSpPr>
            <a:spLocks noGrp="1"/>
          </p:cNvSpPr>
          <p:nvPr>
            <p:ph type="body" sz="quarter" idx="11"/>
          </p:nvPr>
        </p:nvSpPr>
        <p:spPr/>
        <p:txBody>
          <a:bodyPr/>
          <a:lstStyle/>
          <a:p>
            <a:r>
              <a:t>Al-Ahqaf 46:28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صَرَفْنَآ إِلَيْكَ نَفَرًا مِّنَ ٱلْجِنِّ يَسْتَمِعُونَ ٱلْقُرْءَانَ فَلَمَّا حَضَرُوهُ قَالُوٓا۟ أَنصِتُوا۟ ۖ فَلَمَّا قُضِىَ وَلَّوْا۟ إِلَىٰ قَوْمِهِم مُّنذِرِينَ</a:t>
            </a:r>
          </a:p>
          <a:p>
            <a:pPr>
              <a:lnSpc>
                <a:spcPct val="100000"/>
              </a:lnSpc>
              <a:defRPr sz="2400">
                <a:solidFill>
                  <a:srgbClr val="3E5E5C"/>
                </a:solidFill>
                <a:latin typeface="Calibri"/>
              </a:defRPr>
            </a:pPr>
            <a:r>
              <a:t>When We dispatched toward you a team of jinn listening to the Quran, when they were in its presence, they said, ‘Be silent!’ When it was finished, they went back to their people as warners.</a:t>
            </a:r>
          </a:p>
        </p:txBody>
      </p:sp>
      <p:sp>
        <p:nvSpPr>
          <p:cNvPr id="3" name="Text Placeholder 2"/>
          <p:cNvSpPr>
            <a:spLocks noGrp="1"/>
          </p:cNvSpPr>
          <p:nvPr>
            <p:ph type="body" sz="quarter" idx="11"/>
          </p:nvPr>
        </p:nvSpPr>
        <p:spPr/>
        <p:txBody>
          <a:bodyPr/>
          <a:lstStyle/>
          <a:p>
            <a:r>
              <a:t>Al-Ahqaf 46:29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يَـٰقَوْمَنَآ إِنَّا سَمِعْنَا كِتَـٰبًا أُنزِلَ مِنۢ بَعْدِ مُوسَىٰ مُصَدِّقًا لِّمَا بَيْنَ يَدَيْهِ يَهْدِىٓ إِلَى ٱلْحَقِّ وَإِلَىٰ طَرِيقٍ مُّسْتَقِيمٍ</a:t>
            </a:r>
          </a:p>
          <a:p>
            <a:pPr>
              <a:lnSpc>
                <a:spcPct val="100000"/>
              </a:lnSpc>
              <a:defRPr sz="2400">
                <a:solidFill>
                  <a:srgbClr val="3E5E5C"/>
                </a:solidFill>
                <a:latin typeface="Calibri"/>
              </a:defRPr>
            </a:pPr>
            <a:r>
              <a:t>They said, ‘O our people! Indeed, we have heard a Book, which has been sent down after Moses, confirming what was before it. It guides to the truth and to a straight path.</a:t>
            </a:r>
          </a:p>
        </p:txBody>
      </p:sp>
      <p:sp>
        <p:nvSpPr>
          <p:cNvPr id="3" name="Text Placeholder 2"/>
          <p:cNvSpPr>
            <a:spLocks noGrp="1"/>
          </p:cNvSpPr>
          <p:nvPr>
            <p:ph type="body" sz="quarter" idx="11"/>
          </p:nvPr>
        </p:nvSpPr>
        <p:spPr/>
        <p:txBody>
          <a:bodyPr/>
          <a:lstStyle/>
          <a:p>
            <a:r>
              <a:t>Al-Ahqaf 46:30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يَـٰقَوْمَنَآ أَجِيبُوا۟ دَاعِىَ ٱللَّهِ وَءَامِنُوا۟ بِهِۦ يَغْفِرْ لَكُم مِّن ذُنُوبِكُمْ وَيُجِرْكُم مِّنْ عَذَابٍ أَلِيمٍ</a:t>
            </a:r>
          </a:p>
          <a:p>
            <a:pPr>
              <a:lnSpc>
                <a:spcPct val="100000"/>
              </a:lnSpc>
              <a:defRPr sz="2400">
                <a:solidFill>
                  <a:srgbClr val="3E5E5C"/>
                </a:solidFill>
                <a:latin typeface="Calibri"/>
              </a:defRPr>
            </a:pPr>
            <a:r>
              <a:t>O our people! Respond to Allah’s summoner and have faith in Him. He will forgive you some of your sins and shelter you from a painful punishment.’</a:t>
            </a:r>
          </a:p>
        </p:txBody>
      </p:sp>
      <p:sp>
        <p:nvSpPr>
          <p:cNvPr id="3" name="Text Placeholder 2"/>
          <p:cNvSpPr>
            <a:spLocks noGrp="1"/>
          </p:cNvSpPr>
          <p:nvPr>
            <p:ph type="body" sz="quarter" idx="11"/>
          </p:nvPr>
        </p:nvSpPr>
        <p:spPr/>
        <p:txBody>
          <a:bodyPr/>
          <a:lstStyle/>
          <a:p>
            <a:r>
              <a:t>Al-Ahqaf 46:31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لَّا يُجِبْ دَاعِىَ ٱللَّهِ فَلَيْسَ بِمُعْجِزٍ فِى ٱلْأَرْضِ وَلَيْسَ لَهُۥ مِن دُونِهِۦٓ أَوْلِيَآءُ ۚ أُو۟لَـٰٓئِكَ فِى ضَلَـٰلٍ مُّبِينٍ</a:t>
            </a:r>
          </a:p>
          <a:p>
            <a:pPr>
              <a:lnSpc>
                <a:spcPct val="100000"/>
              </a:lnSpc>
              <a:defRPr sz="2400">
                <a:solidFill>
                  <a:srgbClr val="3E5E5C"/>
                </a:solidFill>
                <a:latin typeface="Calibri"/>
              </a:defRPr>
            </a:pPr>
            <a:r>
              <a:t>Those who do not respond to Allah’s summoner cannot frustrate [Allah] on the earth, and they will not find any protectors besides Him. They are in manifest error.</a:t>
            </a:r>
          </a:p>
        </p:txBody>
      </p:sp>
      <p:sp>
        <p:nvSpPr>
          <p:cNvPr id="3" name="Text Placeholder 2"/>
          <p:cNvSpPr>
            <a:spLocks noGrp="1"/>
          </p:cNvSpPr>
          <p:nvPr>
            <p:ph type="body" sz="quarter" idx="11"/>
          </p:nvPr>
        </p:nvSpPr>
        <p:spPr/>
        <p:txBody>
          <a:bodyPr/>
          <a:lstStyle/>
          <a:p>
            <a:r>
              <a:t>Al-Ahqaf 46:32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أَنَّ ٱللَّهَ ٱلَّذِى خَلَقَ ٱلسَّمَـٰوَٰتِ وَٱلْأَرْضَ وَلَمْ يَعْىَ بِخَلْقِهِنَّ بِقَـٰدِرٍ عَلَىٰٓ أَن يُحْـِۧىَ ٱلْمَوْتَىٰ ۚ بَلَىٰٓ إِنَّهُۥ عَلَىٰ كُلِّ شَىْءٍ قَدِيرٌ</a:t>
            </a:r>
          </a:p>
          <a:p>
            <a:pPr>
              <a:lnSpc>
                <a:spcPct val="100000"/>
              </a:lnSpc>
              <a:defRPr sz="2400">
                <a:solidFill>
                  <a:srgbClr val="3E5E5C"/>
                </a:solidFill>
                <a:latin typeface="Calibri"/>
              </a:defRPr>
            </a:pPr>
            <a:r>
              <a:t>Do they not see that Allah, who created the heavens and the earth and [who] was not exhausted by their creation, is able to revive the dead? Yes, indeed He has power over all things.</a:t>
            </a:r>
          </a:p>
        </p:txBody>
      </p:sp>
      <p:sp>
        <p:nvSpPr>
          <p:cNvPr id="3" name="Text Placeholder 2"/>
          <p:cNvSpPr>
            <a:spLocks noGrp="1"/>
          </p:cNvSpPr>
          <p:nvPr>
            <p:ph type="body" sz="quarter" idx="11"/>
          </p:nvPr>
        </p:nvSpPr>
        <p:spPr/>
        <p:txBody>
          <a:bodyPr/>
          <a:lstStyle/>
          <a:p>
            <a:r>
              <a:t>Al-Ahqaf 46:33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يُعْرَضُ ٱلَّذِينَ كَفَرُوا۟ عَلَى ٱلنَّارِ أَلَيْسَ هَـٰذَا بِٱلْحَقِّ ۖ قَالُوا۟ بَلَىٰ وَرَبِّنَا ۚ قَالَ فَذُوقُوا۟ ٱلْعَذَابَ بِمَا كُنتُمْ تَكْفُرُونَ</a:t>
            </a:r>
          </a:p>
          <a:p>
            <a:pPr>
              <a:lnSpc>
                <a:spcPct val="100000"/>
              </a:lnSpc>
              <a:defRPr sz="2400">
                <a:solidFill>
                  <a:srgbClr val="3E5E5C"/>
                </a:solidFill>
                <a:latin typeface="Calibri"/>
              </a:defRPr>
            </a:pPr>
            <a:r>
              <a:t>The day when the faithless are exposed to the Fire, [He will say,] ‘Is this not a fact?’ They will say, ‘Yes, by our Lord!’ He will say, ‘So taste the punishment because of what you used to disbelieve.’</a:t>
            </a:r>
          </a:p>
        </p:txBody>
      </p:sp>
      <p:sp>
        <p:nvSpPr>
          <p:cNvPr id="3" name="Text Placeholder 2"/>
          <p:cNvSpPr>
            <a:spLocks noGrp="1"/>
          </p:cNvSpPr>
          <p:nvPr>
            <p:ph type="body" sz="quarter" idx="11"/>
          </p:nvPr>
        </p:nvSpPr>
        <p:spPr/>
        <p:txBody>
          <a:bodyPr/>
          <a:lstStyle/>
          <a:p>
            <a:r>
              <a:t>Al-Ahqaf 46:34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فَٱصْبِرْ كَمَا صَبَرَ أُو۟لُوا۟ ٱلْعَزْمِ مِنَ ٱلرُّسُلِ وَلَا تَسْتَعْجِل لَّهُمْ ۚ كَأَنَّهُمْ يَوْمَ يَرَوْنَ مَا يُوعَدُونَ لَمْ يَلْبَثُوٓا۟ إِلَّا سَاعَةً مِّن نَّهَارٍۭ ۚ بَلَـٰغٌ ۚ فَهَلْ يُهْلَكُ إِلَّا ٱلْقَوْمُ ٱلْفَـٰسِقُونَ</a:t>
            </a:r>
          </a:p>
          <a:p>
            <a:pPr>
              <a:lnSpc>
                <a:spcPct val="100000"/>
              </a:lnSpc>
              <a:defRPr sz="2400">
                <a:solidFill>
                  <a:srgbClr val="3E5E5C"/>
                </a:solidFill>
                <a:latin typeface="Calibri"/>
              </a:defRPr>
            </a:pPr>
            <a:r>
              <a:t>So be patient just as the resolute among the apostles were patient, and do not seek to hasten [the punishment] for them. The day when they see what they are promised, [it will be] as though they had remained [in the world] only an hour of a day. This is a proclamation. So shall anyone be destroyed except the transgressing lot?</a:t>
            </a:r>
          </a:p>
        </p:txBody>
      </p:sp>
      <p:sp>
        <p:nvSpPr>
          <p:cNvPr id="3" name="Text Placeholder 2"/>
          <p:cNvSpPr>
            <a:spLocks noGrp="1"/>
          </p:cNvSpPr>
          <p:nvPr>
            <p:ph type="body" sz="quarter" idx="11"/>
          </p:nvPr>
        </p:nvSpPr>
        <p:spPr/>
        <p:txBody>
          <a:bodyPr/>
          <a:lstStyle/>
          <a:p>
            <a:r>
              <a:t>Al-Ahqaf 46:35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 ٱلْكِتَـٰبِ مِنَ ٱللَّهِ ٱلْعَزِيزِ ٱلْحَكِيمِ</a:t>
            </a:r>
          </a:p>
          <a:p>
            <a:pPr>
              <a:lnSpc>
                <a:spcPct val="100000"/>
              </a:lnSpc>
              <a:defRPr sz="2400">
                <a:solidFill>
                  <a:srgbClr val="3E5E5C"/>
                </a:solidFill>
                <a:latin typeface="Calibri"/>
              </a:defRPr>
            </a:pPr>
            <a:r>
              <a:t>The [gradual] sending down of the Book is from Allah, the All-mighty, the All-wise.</a:t>
            </a:r>
          </a:p>
        </p:txBody>
      </p:sp>
      <p:sp>
        <p:nvSpPr>
          <p:cNvPr id="3" name="Text Placeholder 2"/>
          <p:cNvSpPr>
            <a:spLocks noGrp="1"/>
          </p:cNvSpPr>
          <p:nvPr>
            <p:ph type="body" sz="quarter" idx="11"/>
          </p:nvPr>
        </p:nvSpPr>
        <p:spPr/>
        <p:txBody>
          <a:bodyPr/>
          <a:lstStyle/>
          <a:p>
            <a:r>
              <a:t>Al-Ahqaf 46:2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خَلَقْنَا ٱلسَّمَـٰوَٰتِ وَٱلْأَرْضَ وَمَا بَيْنَهُمَآ إِلَّا بِٱلْحَقِّ وَأَجَلٍ مُّسَمًّى ۚ وَٱلَّذِينَ كَفَرُوا۟ عَمَّآ أُنذِرُوا۟ مُعْرِضُونَ</a:t>
            </a:r>
          </a:p>
          <a:p>
            <a:pPr>
              <a:lnSpc>
                <a:spcPct val="100000"/>
              </a:lnSpc>
              <a:defRPr sz="2400">
                <a:solidFill>
                  <a:srgbClr val="3E5E5C"/>
                </a:solidFill>
                <a:latin typeface="Calibri"/>
              </a:defRPr>
            </a:pPr>
            <a:r>
              <a:t>We did not create the heavens and the earth and whatever is between them except with consummate wisdom and for a specified term. Yet the faithless are disregardful of what they are warned.</a:t>
            </a:r>
          </a:p>
        </p:txBody>
      </p:sp>
      <p:sp>
        <p:nvSpPr>
          <p:cNvPr id="3" name="Text Placeholder 2"/>
          <p:cNvSpPr>
            <a:spLocks noGrp="1"/>
          </p:cNvSpPr>
          <p:nvPr>
            <p:ph type="body" sz="quarter" idx="11"/>
          </p:nvPr>
        </p:nvSpPr>
        <p:spPr/>
        <p:txBody>
          <a:bodyPr/>
          <a:lstStyle/>
          <a:p>
            <a:r>
              <a:t>Al-Ahqaf 46:3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أَرَءَيْتُم مَّا تَدْعُونَ مِن دُونِ ٱللَّهِ أَرُونِى مَاذَا خَلَقُوا۟ مِنَ ٱلْأَرْضِ أَمْ لَهُمْ شِرْكٌ فِى ٱلسَّمَـٰوَٰتِ ۖ ٱئْتُونِى بِكِتَـٰبٍ مِّن قَبْلِ هَـٰذَآ أَوْ أَثَـٰرَةٍ مِّنْ عِلْمٍ إِن كُنتُمْ صَـٰدِقِينَ</a:t>
            </a:r>
          </a:p>
          <a:p>
            <a:pPr>
              <a:lnSpc>
                <a:spcPct val="100000"/>
              </a:lnSpc>
              <a:defRPr sz="2400">
                <a:solidFill>
                  <a:srgbClr val="3E5E5C"/>
                </a:solidFill>
                <a:latin typeface="Calibri"/>
              </a:defRPr>
            </a:pPr>
            <a:r>
              <a:t>Say, ‘Tell me about those you invoke besides Allah. Show me what [part] of the earth have they created. Do they have any share in the heavens? Bring me a scripture [revealed] before this, or some vestige of [divine] knowledge, if you are truthful.’</a:t>
            </a:r>
          </a:p>
        </p:txBody>
      </p:sp>
      <p:sp>
        <p:nvSpPr>
          <p:cNvPr id="3" name="Text Placeholder 2"/>
          <p:cNvSpPr>
            <a:spLocks noGrp="1"/>
          </p:cNvSpPr>
          <p:nvPr>
            <p:ph type="body" sz="quarter" idx="11"/>
          </p:nvPr>
        </p:nvSpPr>
        <p:spPr/>
        <p:txBody>
          <a:bodyPr/>
          <a:lstStyle/>
          <a:p>
            <a:r>
              <a:t>Al-Ahqaf 46:4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أَضَلُّ مِمَّن يَدْعُوا۟ مِن دُونِ ٱللَّهِ مَن لَّا يَسْتَجِيبُ لَهُۥٓ إِلَىٰ يَوْمِ ٱلْقِيَـٰمَةِ وَهُمْ عَن دُعَآئِهِمْ غَـٰفِلُونَ</a:t>
            </a:r>
          </a:p>
          <a:p>
            <a:pPr>
              <a:lnSpc>
                <a:spcPct val="100000"/>
              </a:lnSpc>
              <a:defRPr sz="2400">
                <a:solidFill>
                  <a:srgbClr val="3E5E5C"/>
                </a:solidFill>
                <a:latin typeface="Calibri"/>
              </a:defRPr>
            </a:pPr>
            <a:r>
              <a:t>Who is more astray than him who invokes besides Allah such [entities] as would not respond to him until the Day of Resurrection, and who are oblivious of their invocation?</a:t>
            </a:r>
          </a:p>
        </p:txBody>
      </p:sp>
      <p:sp>
        <p:nvSpPr>
          <p:cNvPr id="3" name="Text Placeholder 2"/>
          <p:cNvSpPr>
            <a:spLocks noGrp="1"/>
          </p:cNvSpPr>
          <p:nvPr>
            <p:ph type="body" sz="quarter" idx="11"/>
          </p:nvPr>
        </p:nvSpPr>
        <p:spPr/>
        <p:txBody>
          <a:bodyPr/>
          <a:lstStyle/>
          <a:p>
            <a:r>
              <a:t>Al-Ahqaf 46:5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حُشِرَ ٱلنَّاسُ كَانُوا۟ لَهُمْ أَعْدَآءً وَكَانُوا۟ بِعِبَادَتِهِمْ كَـٰفِرِينَ</a:t>
            </a:r>
          </a:p>
          <a:p>
            <a:pPr>
              <a:lnSpc>
                <a:spcPct val="100000"/>
              </a:lnSpc>
              <a:defRPr sz="2400">
                <a:solidFill>
                  <a:srgbClr val="3E5E5C"/>
                </a:solidFill>
                <a:latin typeface="Calibri"/>
              </a:defRPr>
            </a:pPr>
            <a:r>
              <a:t>When mankind are mustered [on Judgement’s Day] they will be their enemies, and they will disavow their worship.</a:t>
            </a:r>
          </a:p>
        </p:txBody>
      </p:sp>
      <p:sp>
        <p:nvSpPr>
          <p:cNvPr id="3" name="Text Placeholder 2"/>
          <p:cNvSpPr>
            <a:spLocks noGrp="1"/>
          </p:cNvSpPr>
          <p:nvPr>
            <p:ph type="body" sz="quarter" idx="11"/>
          </p:nvPr>
        </p:nvSpPr>
        <p:spPr/>
        <p:txBody>
          <a:bodyPr/>
          <a:lstStyle/>
          <a:p>
            <a:r>
              <a:t>Al-Ahqaf 46:6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تُتْلَىٰ عَلَيْهِمْ ءَايَـٰتُنَا بَيِّنَـٰتٍ قَالَ ٱلَّذِينَ كَفَرُوا۟ لِلْحَقِّ لَمَّا جَآءَهُمْ هَـٰذَا سِحْرٌ مُّبِينٌ</a:t>
            </a:r>
          </a:p>
          <a:p>
            <a:pPr>
              <a:lnSpc>
                <a:spcPct val="100000"/>
              </a:lnSpc>
              <a:defRPr sz="2400">
                <a:solidFill>
                  <a:srgbClr val="3E5E5C"/>
                </a:solidFill>
                <a:latin typeface="Calibri"/>
              </a:defRPr>
            </a:pPr>
            <a:r>
              <a:t>When Our manifest signs are recited to them, the faithless say of the truth when it comes to them: ‘This is plain magic.’</a:t>
            </a:r>
          </a:p>
        </p:txBody>
      </p:sp>
      <p:sp>
        <p:nvSpPr>
          <p:cNvPr id="3" name="Text Placeholder 2"/>
          <p:cNvSpPr>
            <a:spLocks noGrp="1"/>
          </p:cNvSpPr>
          <p:nvPr>
            <p:ph type="body" sz="quarter" idx="11"/>
          </p:nvPr>
        </p:nvSpPr>
        <p:spPr/>
        <p:txBody>
          <a:bodyPr/>
          <a:lstStyle/>
          <a:p>
            <a:r>
              <a:t>Al-Ahqaf 46:7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2270</Words>
  <Application>Microsoft Macintosh PowerPoint</Application>
  <PresentationFormat>On-screen Show (4:3)</PresentationFormat>
  <Paragraphs>115</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2025-03-05T16:32:19Z</dcterms:modified>
  <cp:category/>
</cp:coreProperties>
</file>