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Al-Jathiyah (45)</a:t>
            </a:r>
          </a:p>
        </p:txBody>
      </p:sp>
      <p:sp>
        <p:nvSpPr>
          <p:cNvPr id="3" name="Text Placeholder 2"/>
          <p:cNvSpPr>
            <a:spLocks noGrp="1"/>
          </p:cNvSpPr>
          <p:nvPr>
            <p:ph type="body" sz="quarter" idx="11"/>
          </p:nvPr>
        </p:nvSpPr>
        <p:spPr/>
        <p:txBody>
          <a:bodyPr/>
          <a:lstStyle/>
          <a:p>
            <a:r>
              <a:t>ٱلْجَاثِيَة</a:t>
            </a:r>
          </a:p>
        </p:txBody>
      </p:sp>
      <p:sp>
        <p:nvSpPr>
          <p:cNvPr id="4" name="Text Placeholder 3"/>
          <p:cNvSpPr>
            <a:spLocks noGrp="1"/>
          </p:cNvSpPr>
          <p:nvPr>
            <p:ph type="body" sz="quarter" idx="12"/>
          </p:nvPr>
        </p:nvSpPr>
        <p:spPr/>
        <p:txBody>
          <a:bodyPr/>
          <a:lstStyle/>
          <a:p>
            <a:r>
              <a:t>(The Kneeling)</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يَسْمَعُ ءَايَـٰتِ ٱللَّهِ تُتْلَىٰ عَلَيْهِ ثُمَّ يُصِرُّ مُسْتَكْبِرًا كَأَن لَّمْ يَسْمَعْهَا ۖ فَبَشِّرْهُ بِعَذَابٍ أَلِيمٍ</a:t>
            </a:r>
          </a:p>
          <a:p>
            <a:pPr>
              <a:lnSpc>
                <a:spcPct val="100000"/>
              </a:lnSpc>
              <a:defRPr sz="2400">
                <a:solidFill>
                  <a:srgbClr val="3E5E5C"/>
                </a:solidFill>
                <a:latin typeface="Calibri"/>
              </a:defRPr>
            </a:pPr>
            <a:r>
              <a:t>who hears the signs of Allah being recited to him, yet persists arrogantly as if he had not heard them. So inform him of a painful punishment.</a:t>
            </a:r>
          </a:p>
        </p:txBody>
      </p:sp>
      <p:sp>
        <p:nvSpPr>
          <p:cNvPr id="3" name="Text Placeholder 2"/>
          <p:cNvSpPr>
            <a:spLocks noGrp="1"/>
          </p:cNvSpPr>
          <p:nvPr>
            <p:ph type="body" sz="quarter" idx="11"/>
          </p:nvPr>
        </p:nvSpPr>
        <p:spPr/>
        <p:txBody>
          <a:bodyPr/>
          <a:lstStyle/>
          <a:p>
            <a:r>
              <a:t>Al-Jathiyah 45:8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عَلِمَ مِنْ ءَايَـٰتِنَا شَيْـًٔا ٱتَّخَذَهَا هُزُوًا ۚ أُو۟لَـٰٓئِكَ لَهُمْ عَذَابٌ مُّهِينٌ</a:t>
            </a:r>
          </a:p>
          <a:p>
            <a:pPr>
              <a:lnSpc>
                <a:spcPct val="100000"/>
              </a:lnSpc>
              <a:defRPr sz="2400">
                <a:solidFill>
                  <a:srgbClr val="3E5E5C"/>
                </a:solidFill>
                <a:latin typeface="Calibri"/>
              </a:defRPr>
            </a:pPr>
            <a:r>
              <a:t>Should he learn anything about Our signs, he takes them in derision. For such there is a humiliating punishment.</a:t>
            </a:r>
          </a:p>
        </p:txBody>
      </p:sp>
      <p:sp>
        <p:nvSpPr>
          <p:cNvPr id="3" name="Text Placeholder 2"/>
          <p:cNvSpPr>
            <a:spLocks noGrp="1"/>
          </p:cNvSpPr>
          <p:nvPr>
            <p:ph type="body" sz="quarter" idx="11"/>
          </p:nvPr>
        </p:nvSpPr>
        <p:spPr/>
        <p:txBody>
          <a:bodyPr/>
          <a:lstStyle/>
          <a:p>
            <a:r>
              <a:t>Al-Jathiyah 45:9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وَرَآئِهِمْ جَهَنَّمُ ۖ وَلَا يُغْنِى عَنْهُم مَّا كَسَبُوا۟ شَيْـًٔا وَلَا مَا ٱتَّخَذُوا۟ مِن دُونِ ٱللَّهِ أَوْلِيَآءَ ۖ وَلَهُمْ عَذَابٌ عَظِيمٌ</a:t>
            </a:r>
          </a:p>
          <a:p>
            <a:pPr>
              <a:lnSpc>
                <a:spcPct val="100000"/>
              </a:lnSpc>
              <a:defRPr sz="2400">
                <a:solidFill>
                  <a:srgbClr val="3E5E5C"/>
                </a:solidFill>
                <a:latin typeface="Calibri"/>
              </a:defRPr>
            </a:pPr>
            <a:r>
              <a:t>Ahead of them is hell, and neither what they have earned, nor what they had taken as guardians besides Allah will avail them in any way, and there is a great punishment for them.</a:t>
            </a:r>
          </a:p>
        </p:txBody>
      </p:sp>
      <p:sp>
        <p:nvSpPr>
          <p:cNvPr id="3" name="Text Placeholder 2"/>
          <p:cNvSpPr>
            <a:spLocks noGrp="1"/>
          </p:cNvSpPr>
          <p:nvPr>
            <p:ph type="body" sz="quarter" idx="11"/>
          </p:nvPr>
        </p:nvSpPr>
        <p:spPr/>
        <p:txBody>
          <a:bodyPr/>
          <a:lstStyle/>
          <a:p>
            <a:r>
              <a:t>Al-Jathiyah 45:10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هَـٰذَا هُدًى ۖ وَٱلَّذِينَ كَفَرُوا۟ بِـَٔايَـٰتِ رَبِّهِمْ لَهُمْ عَذَابٌ مِّن رِّجْزٍ أَلِيمٌ</a:t>
            </a:r>
          </a:p>
          <a:p>
            <a:pPr>
              <a:lnSpc>
                <a:spcPct val="100000"/>
              </a:lnSpc>
              <a:defRPr sz="2400">
                <a:solidFill>
                  <a:srgbClr val="3E5E5C"/>
                </a:solidFill>
                <a:latin typeface="Calibri"/>
              </a:defRPr>
            </a:pPr>
            <a:r>
              <a:t>This is [true] guidance, and there is a painful punishment due to defilement for those who defy the signs of their Lord.</a:t>
            </a:r>
          </a:p>
        </p:txBody>
      </p:sp>
      <p:sp>
        <p:nvSpPr>
          <p:cNvPr id="3" name="Text Placeholder 2"/>
          <p:cNvSpPr>
            <a:spLocks noGrp="1"/>
          </p:cNvSpPr>
          <p:nvPr>
            <p:ph type="body" sz="quarter" idx="11"/>
          </p:nvPr>
        </p:nvSpPr>
        <p:spPr/>
        <p:txBody>
          <a:bodyPr/>
          <a:lstStyle/>
          <a:p>
            <a:r>
              <a:t>Al-Jathiyah 45:11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ٱللَّهُ ٱلَّذِى سَخَّرَ لَكُمُ ٱلْبَحْرَ لِتَجْرِىَ ٱلْفُلْكُ فِيهِ بِأَمْرِهِۦ وَلِتَبْتَغُوا۟ مِن فَضْلِهِۦ وَلَعَلَّكُمْ تَشْكُرُونَ</a:t>
            </a:r>
          </a:p>
          <a:p>
            <a:pPr>
              <a:lnSpc>
                <a:spcPct val="100000"/>
              </a:lnSpc>
              <a:defRPr sz="2400">
                <a:solidFill>
                  <a:srgbClr val="3E5E5C"/>
                </a:solidFill>
                <a:latin typeface="Calibri"/>
              </a:defRPr>
            </a:pPr>
            <a:r>
              <a:t>It is Allah who disposed the sea for you[r benefit] so that the ships may sail in it by His command, that you may seek of His bounty and that you may give thanks.</a:t>
            </a:r>
          </a:p>
        </p:txBody>
      </p:sp>
      <p:sp>
        <p:nvSpPr>
          <p:cNvPr id="3" name="Text Placeholder 2"/>
          <p:cNvSpPr>
            <a:spLocks noGrp="1"/>
          </p:cNvSpPr>
          <p:nvPr>
            <p:ph type="body" sz="quarter" idx="11"/>
          </p:nvPr>
        </p:nvSpPr>
        <p:spPr/>
        <p:txBody>
          <a:bodyPr/>
          <a:lstStyle/>
          <a:p>
            <a:r>
              <a:t>Al-Jathiyah 45:12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وَسَخَّرَ لَكُم مَّا فِى ٱلسَّمَـٰوَٰتِ وَمَا فِى ٱلْأَرْضِ جَمِيعًا مِّنْهُ ۚ إِنَّ فِى ذَٰلِكَ لَـَٔايَـٰتٍ لِّقَوْمٍ يَتَفَكَّرُونَ</a:t>
            </a:r>
          </a:p>
          <a:p>
            <a:pPr>
              <a:lnSpc>
                <a:spcPct val="100000"/>
              </a:lnSpc>
              <a:defRPr sz="2400">
                <a:solidFill>
                  <a:srgbClr val="3E5E5C"/>
                </a:solidFill>
                <a:latin typeface="Calibri"/>
              </a:defRPr>
            </a:pPr>
            <a:r>
              <a:t>He has disposed for you[r benefit] whatever is in the heavens and whatever is on the earth; all is from Him. There are indeed signs in that for a people who reflect.</a:t>
            </a:r>
          </a:p>
        </p:txBody>
      </p:sp>
      <p:sp>
        <p:nvSpPr>
          <p:cNvPr id="3" name="Text Placeholder 2"/>
          <p:cNvSpPr>
            <a:spLocks noGrp="1"/>
          </p:cNvSpPr>
          <p:nvPr>
            <p:ph type="body" sz="quarter" idx="11"/>
          </p:nvPr>
        </p:nvSpPr>
        <p:spPr/>
        <p:txBody>
          <a:bodyPr/>
          <a:lstStyle/>
          <a:p>
            <a:r>
              <a:t>Al-Jathiyah 45:13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لِّلَّذِينَ ءَامَنُوا۟ يَغْفِرُوا۟ لِلَّذِينَ لَا يَرْجُونَ أَيَّامَ ٱللَّهِ لِيَجْزِىَ قَوْمًۢا بِمَا كَانُوا۟ يَكْسِبُونَ</a:t>
            </a:r>
          </a:p>
          <a:p>
            <a:pPr>
              <a:lnSpc>
                <a:spcPct val="100000"/>
              </a:lnSpc>
              <a:defRPr sz="2400">
                <a:solidFill>
                  <a:srgbClr val="3E5E5C"/>
                </a:solidFill>
                <a:latin typeface="Calibri"/>
              </a:defRPr>
            </a:pPr>
            <a:r>
              <a:t>Say to the faithful to forgive those who do not expect Allah’s days, that He may [Himself] requite every people for what they used to earn.</a:t>
            </a:r>
          </a:p>
        </p:txBody>
      </p:sp>
      <p:sp>
        <p:nvSpPr>
          <p:cNvPr id="3" name="Text Placeholder 2"/>
          <p:cNvSpPr>
            <a:spLocks noGrp="1"/>
          </p:cNvSpPr>
          <p:nvPr>
            <p:ph type="body" sz="quarter" idx="11"/>
          </p:nvPr>
        </p:nvSpPr>
        <p:spPr/>
        <p:txBody>
          <a:bodyPr/>
          <a:lstStyle/>
          <a:p>
            <a:r>
              <a:t>Al-Jathiyah 45:14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عَمِلَ صَـٰلِحًا فَلِنَفْسِهِۦ ۖ وَمَنْ أَسَآءَ فَعَلَيْهَا ۖ ثُمَّ إِلَىٰ رَبِّكُمْ تُرْجَعُونَ</a:t>
            </a:r>
          </a:p>
          <a:p>
            <a:pPr>
              <a:lnSpc>
                <a:spcPct val="100000"/>
              </a:lnSpc>
              <a:defRPr sz="2400">
                <a:solidFill>
                  <a:srgbClr val="3E5E5C"/>
                </a:solidFill>
                <a:latin typeface="Calibri"/>
              </a:defRPr>
            </a:pPr>
            <a:r>
              <a:t>Whoever acts righteously, it is for his own soul, and whoever does evil, it is to its own detriment, then you will be brought back to your Lord.</a:t>
            </a:r>
          </a:p>
        </p:txBody>
      </p:sp>
      <p:sp>
        <p:nvSpPr>
          <p:cNvPr id="3" name="Text Placeholder 2"/>
          <p:cNvSpPr>
            <a:spLocks noGrp="1"/>
          </p:cNvSpPr>
          <p:nvPr>
            <p:ph type="body" sz="quarter" idx="11"/>
          </p:nvPr>
        </p:nvSpPr>
        <p:spPr/>
        <p:txBody>
          <a:bodyPr/>
          <a:lstStyle/>
          <a:p>
            <a:r>
              <a:t>Al-Jathiyah 45:15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ءَاتَيْنَا بَنِىٓ إِسْرَٰٓءِيلَ ٱلْكِتَـٰبَ وَٱلْحُكْمَ وَٱلنُّبُوَّةَ وَرَزَقْنَـٰهُم مِّنَ ٱلطَّيِّبَـٰتِ وَفَضَّلْنَـٰهُمْ عَلَى ٱلْعَـٰلَمِينَ</a:t>
            </a:r>
          </a:p>
          <a:p>
            <a:pPr>
              <a:lnSpc>
                <a:spcPct val="100000"/>
              </a:lnSpc>
              <a:defRPr sz="2400">
                <a:solidFill>
                  <a:srgbClr val="3E5E5C"/>
                </a:solidFill>
                <a:latin typeface="Calibri"/>
              </a:defRPr>
            </a:pPr>
            <a:r>
              <a:t>Certainly We gave the Children of Israel the Book, judgement and prophethood and We provided them with all the good things. We gave them an advantage over all the nations,</a:t>
            </a:r>
          </a:p>
        </p:txBody>
      </p:sp>
      <p:sp>
        <p:nvSpPr>
          <p:cNvPr id="3" name="Text Placeholder 2"/>
          <p:cNvSpPr>
            <a:spLocks noGrp="1"/>
          </p:cNvSpPr>
          <p:nvPr>
            <p:ph type="body" sz="quarter" idx="11"/>
          </p:nvPr>
        </p:nvSpPr>
        <p:spPr/>
        <p:txBody>
          <a:bodyPr/>
          <a:lstStyle/>
          <a:p>
            <a:r>
              <a:t>Al-Jathiyah 45:16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وَءَاتَيْنَـٰهُم بَيِّنَـٰتٍ مِّنَ ٱلْأَمْرِ ۖ فَمَا ٱخْتَلَفُوٓا۟ إِلَّا مِنۢ بَعْدِ مَا جَآءَهُمُ ٱلْعِلْمُ بَغْيًۢا بَيْنَهُمْ ۚ إِنَّ رَبَّكَ يَقْضِى بَيْنَهُمْ يَوْمَ ٱلْقِيَـٰمَةِ فِيمَا كَانُوا۟ فِيهِ يَخْتَلِفُونَ</a:t>
            </a:r>
          </a:p>
          <a:p>
            <a:pPr>
              <a:lnSpc>
                <a:spcPct val="100000"/>
              </a:lnSpc>
              <a:defRPr sz="2400">
                <a:solidFill>
                  <a:srgbClr val="3E5E5C"/>
                </a:solidFill>
                <a:latin typeface="Calibri"/>
              </a:defRPr>
            </a:pPr>
            <a:r>
              <a:t>and We gave them manifest precepts. But they did not differ except after knowledge had come to them, out of envy among themselves. Indeed your Lord will judge between them on the Day of Resurrection concerning that about which they used to differ.</a:t>
            </a:r>
          </a:p>
        </p:txBody>
      </p:sp>
      <p:sp>
        <p:nvSpPr>
          <p:cNvPr id="3" name="Text Placeholder 2"/>
          <p:cNvSpPr>
            <a:spLocks noGrp="1"/>
          </p:cNvSpPr>
          <p:nvPr>
            <p:ph type="body" sz="quarter" idx="11"/>
          </p:nvPr>
        </p:nvSpPr>
        <p:spPr/>
        <p:txBody>
          <a:bodyPr/>
          <a:lstStyle/>
          <a:p>
            <a:r>
              <a:t>Al-Jathiyah 45:17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Al-Jathiyah 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جَعَلْنَـٰكَ عَلَىٰ شَرِيعَةٍ مِّنَ ٱلْأَمْرِ فَٱتَّبِعْهَا وَلَا تَتَّبِعْ أَهْوَآءَ ٱلَّذِينَ لَا يَعْلَمُونَ</a:t>
            </a:r>
          </a:p>
          <a:p>
            <a:pPr>
              <a:lnSpc>
                <a:spcPct val="100000"/>
              </a:lnSpc>
              <a:defRPr sz="2400">
                <a:solidFill>
                  <a:srgbClr val="3E5E5C"/>
                </a:solidFill>
                <a:latin typeface="Calibri"/>
              </a:defRPr>
            </a:pPr>
            <a:r>
              <a:t>Then We set you upon a clear course of the Law; so follow it, and do not follow the desires of those who do not know.</a:t>
            </a:r>
          </a:p>
        </p:txBody>
      </p:sp>
      <p:sp>
        <p:nvSpPr>
          <p:cNvPr id="3" name="Text Placeholder 2"/>
          <p:cNvSpPr>
            <a:spLocks noGrp="1"/>
          </p:cNvSpPr>
          <p:nvPr>
            <p:ph type="body" sz="quarter" idx="11"/>
          </p:nvPr>
        </p:nvSpPr>
        <p:spPr/>
        <p:txBody>
          <a:bodyPr/>
          <a:lstStyle/>
          <a:p>
            <a:r>
              <a:t>Al-Jathiyah 45:18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إِنَّهُمْ لَن يُغْنُوا۟ عَنكَ مِنَ ٱللَّهِ شَيْـًٔا ۚ وَإِنَّ ٱلظَّـٰلِمِينَ بَعْضُهُمْ أَوْلِيَآءُ بَعْضٍ ۖ وَٱللَّهُ وَلِىُّ ٱلْمُتَّقِينَ</a:t>
            </a:r>
          </a:p>
          <a:p>
            <a:pPr>
              <a:lnSpc>
                <a:spcPct val="100000"/>
              </a:lnSpc>
              <a:defRPr sz="2400">
                <a:solidFill>
                  <a:srgbClr val="3E5E5C"/>
                </a:solidFill>
                <a:latin typeface="Calibri"/>
              </a:defRPr>
            </a:pPr>
            <a:r>
              <a:t>Indeed they will not avail you in any way against Allah. Indeed the wrongdoers are allies of one another, but Allah is the ally of the Godwary.</a:t>
            </a:r>
          </a:p>
        </p:txBody>
      </p:sp>
      <p:sp>
        <p:nvSpPr>
          <p:cNvPr id="3" name="Text Placeholder 2"/>
          <p:cNvSpPr>
            <a:spLocks noGrp="1"/>
          </p:cNvSpPr>
          <p:nvPr>
            <p:ph type="body" sz="quarter" idx="11"/>
          </p:nvPr>
        </p:nvSpPr>
        <p:spPr/>
        <p:txBody>
          <a:bodyPr/>
          <a:lstStyle/>
          <a:p>
            <a:r>
              <a:t>Al-Jathiyah 45:19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هَـٰذَا بَصَـٰٓئِرُ لِلنَّاسِ وَهُدًى وَرَحْمَةٌ لِّقَوْمٍ يُوقِنُونَ</a:t>
            </a:r>
          </a:p>
          <a:p>
            <a:pPr>
              <a:lnSpc>
                <a:spcPct val="100000"/>
              </a:lnSpc>
              <a:defRPr sz="2400">
                <a:solidFill>
                  <a:srgbClr val="3E5E5C"/>
                </a:solidFill>
                <a:latin typeface="Calibri"/>
              </a:defRPr>
            </a:pPr>
            <a:r>
              <a:t>These are eye-openers for mankind, and guidance and mercy for a people who have certainty.</a:t>
            </a:r>
          </a:p>
        </p:txBody>
      </p:sp>
      <p:sp>
        <p:nvSpPr>
          <p:cNvPr id="3" name="Text Placeholder 2"/>
          <p:cNvSpPr>
            <a:spLocks noGrp="1"/>
          </p:cNvSpPr>
          <p:nvPr>
            <p:ph type="body" sz="quarter" idx="11"/>
          </p:nvPr>
        </p:nvSpPr>
        <p:spPr/>
        <p:txBody>
          <a:bodyPr/>
          <a:lstStyle/>
          <a:p>
            <a:r>
              <a:t>Al-Jathiyah 45:20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حَسِبَ ٱلَّذِينَ ٱجْتَرَحُوا۟ ٱلسَّيِّـَٔاتِ أَن نَّجْعَلَهُمْ كَٱلَّذِينَ ءَامَنُوا۟ وَعَمِلُوا۟ ٱلصَّـٰلِحَـٰتِ سَوَآءً مَّحْيَاهُمْ وَمَمَاتُهُمْ ۚ سَآءَ مَا يَحْكُمُونَ</a:t>
            </a:r>
          </a:p>
          <a:p>
            <a:pPr>
              <a:lnSpc>
                <a:spcPct val="100000"/>
              </a:lnSpc>
              <a:defRPr sz="2400">
                <a:solidFill>
                  <a:srgbClr val="3E5E5C"/>
                </a:solidFill>
                <a:latin typeface="Calibri"/>
              </a:defRPr>
            </a:pPr>
            <a:r>
              <a:t>Do those who have perpetrated misdeeds suppose that We shall treat them like those who have faith and do righteous deeds, their life and death being equal? Evil is the judgement that they make!</a:t>
            </a:r>
          </a:p>
        </p:txBody>
      </p:sp>
      <p:sp>
        <p:nvSpPr>
          <p:cNvPr id="3" name="Text Placeholder 2"/>
          <p:cNvSpPr>
            <a:spLocks noGrp="1"/>
          </p:cNvSpPr>
          <p:nvPr>
            <p:ph type="body" sz="quarter" idx="11"/>
          </p:nvPr>
        </p:nvSpPr>
        <p:spPr/>
        <p:txBody>
          <a:bodyPr/>
          <a:lstStyle/>
          <a:p>
            <a:r>
              <a:t>Al-Jathiyah 45:21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وَخَلَقَ ٱللَّهُ ٱلسَّمَـٰوَٰتِ وَٱلْأَرْضَ بِٱلْحَقِّ وَلِتُجْزَىٰ كُلُّ نَفْسٍۭ بِمَا كَسَبَتْ وَهُمْ لَا يُظْلَمُونَ</a:t>
            </a:r>
          </a:p>
          <a:p>
            <a:pPr>
              <a:lnSpc>
                <a:spcPct val="100000"/>
              </a:lnSpc>
              <a:defRPr sz="2400">
                <a:solidFill>
                  <a:srgbClr val="3E5E5C"/>
                </a:solidFill>
                <a:latin typeface="Calibri"/>
              </a:defRPr>
            </a:pPr>
            <a:r>
              <a:t>Allah created the heavens and the earth with consummate wisdom, so that every soul may be requited for what it has earned, and they will not be wronged.</a:t>
            </a:r>
          </a:p>
        </p:txBody>
      </p:sp>
      <p:sp>
        <p:nvSpPr>
          <p:cNvPr id="3" name="Text Placeholder 2"/>
          <p:cNvSpPr>
            <a:spLocks noGrp="1"/>
          </p:cNvSpPr>
          <p:nvPr>
            <p:ph type="body" sz="quarter" idx="11"/>
          </p:nvPr>
        </p:nvSpPr>
        <p:spPr/>
        <p:txBody>
          <a:bodyPr/>
          <a:lstStyle/>
          <a:p>
            <a:r>
              <a:t>Al-Jathiyah 45:22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أَفَرَءَيْتَ مَنِ ٱتَّخَذَ إِلَـٰهَهُۥ هَوَىٰهُ وَأَضَلَّهُ ٱللَّهُ عَلَىٰ عِلْمٍ وَخَتَمَ عَلَىٰ سَمْعِهِۦ وَقَلْبِهِۦ وَجَعَلَ عَلَىٰ بَصَرِهِۦ غِشَـٰوَةً فَمَن يَهْدِيهِ مِنۢ بَعْدِ ٱللَّهِ ۚ أَفَلَا تَذَكَّرُونَ</a:t>
            </a:r>
          </a:p>
          <a:p>
            <a:pPr>
              <a:lnSpc>
                <a:spcPct val="100000"/>
              </a:lnSpc>
              <a:defRPr sz="2400">
                <a:solidFill>
                  <a:srgbClr val="3E5E5C"/>
                </a:solidFill>
                <a:latin typeface="Calibri"/>
              </a:defRPr>
            </a:pPr>
            <a:r>
              <a:t>Have you seen him who has taken his desire to be his god and whom Allah has led astray knowingly, set a seal upon his hearing and heart, and put a blindfold on his sight? So who will guide him after Allah [has consigned him to error]? Will you not then take admonition?</a:t>
            </a:r>
          </a:p>
        </p:txBody>
      </p:sp>
      <p:sp>
        <p:nvSpPr>
          <p:cNvPr id="3" name="Text Placeholder 2"/>
          <p:cNvSpPr>
            <a:spLocks noGrp="1"/>
          </p:cNvSpPr>
          <p:nvPr>
            <p:ph type="body" sz="quarter" idx="11"/>
          </p:nvPr>
        </p:nvSpPr>
        <p:spPr/>
        <p:txBody>
          <a:bodyPr/>
          <a:lstStyle/>
          <a:p>
            <a:r>
              <a:t>Al-Jathiyah 45:23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مَا هِىَ إِلَّا حَيَاتُنَا ٱلدُّنْيَا نَمُوتُ وَنَحْيَا وَمَا يُهْلِكُنَآ إِلَّا ٱلدَّهْرُ ۚ وَمَا لَهُم بِذَٰلِكَ مِنْ عِلْمٍ ۖ إِنْ هُمْ إِلَّا يَظُنُّونَ</a:t>
            </a:r>
          </a:p>
          <a:p>
            <a:pPr>
              <a:lnSpc>
                <a:spcPct val="100000"/>
              </a:lnSpc>
              <a:defRPr sz="2400">
                <a:solidFill>
                  <a:srgbClr val="3E5E5C"/>
                </a:solidFill>
                <a:latin typeface="Calibri"/>
              </a:defRPr>
            </a:pPr>
            <a:r>
              <a:t>They say, ‘There is nothing but the life of this world: we live and we die, and nothing but time destroys us.’ But they do not have any knowledge of that, and they only make conjectures.</a:t>
            </a:r>
          </a:p>
        </p:txBody>
      </p:sp>
      <p:sp>
        <p:nvSpPr>
          <p:cNvPr id="3" name="Text Placeholder 2"/>
          <p:cNvSpPr>
            <a:spLocks noGrp="1"/>
          </p:cNvSpPr>
          <p:nvPr>
            <p:ph type="body" sz="quarter" idx="11"/>
          </p:nvPr>
        </p:nvSpPr>
        <p:spPr/>
        <p:txBody>
          <a:bodyPr/>
          <a:lstStyle/>
          <a:p>
            <a:r>
              <a:t>Al-Jathiyah 45:24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تُتْلَىٰ عَلَيْهِمْ ءَايَـٰتُنَا بَيِّنَـٰتٍ مَّا كَانَ حُجَّتَهُمْ إِلَّآ أَن قَالُوا۟ ٱئْتُوا۟ بِـَٔابَآئِنَآ إِن كُنتُمْ صَـٰدِقِينَ</a:t>
            </a:r>
          </a:p>
          <a:p>
            <a:pPr>
              <a:lnSpc>
                <a:spcPct val="100000"/>
              </a:lnSpc>
              <a:defRPr sz="2400">
                <a:solidFill>
                  <a:srgbClr val="3E5E5C"/>
                </a:solidFill>
                <a:latin typeface="Calibri"/>
              </a:defRPr>
            </a:pPr>
            <a:r>
              <a:t>When Our manifest signs are recited to them, their only argument is to say, ‘Bring our fathers back [to life], if you are truthful.’</a:t>
            </a:r>
          </a:p>
        </p:txBody>
      </p:sp>
      <p:sp>
        <p:nvSpPr>
          <p:cNvPr id="3" name="Text Placeholder 2"/>
          <p:cNvSpPr>
            <a:spLocks noGrp="1"/>
          </p:cNvSpPr>
          <p:nvPr>
            <p:ph type="body" sz="quarter" idx="11"/>
          </p:nvPr>
        </p:nvSpPr>
        <p:spPr/>
        <p:txBody>
          <a:bodyPr/>
          <a:lstStyle/>
          <a:p>
            <a:r>
              <a:t>Al-Jathiyah 45:25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ٱللَّهُ يُحْيِيكُمْ ثُمَّ يُمِيتُكُمْ ثُمَّ يَجْمَعُكُمْ إِلَىٰ يَوْمِ ٱلْقِيَـٰمَةِ لَا رَيْبَ فِيهِ وَلَـٰكِنَّ أَكْثَرَ ٱلنَّاسِ لَا يَعْلَمُونَ</a:t>
            </a:r>
          </a:p>
          <a:p>
            <a:pPr>
              <a:lnSpc>
                <a:spcPct val="100000"/>
              </a:lnSpc>
              <a:defRPr sz="2400">
                <a:solidFill>
                  <a:srgbClr val="3E5E5C"/>
                </a:solidFill>
                <a:latin typeface="Calibri"/>
              </a:defRPr>
            </a:pPr>
            <a:r>
              <a:t>Say, ‘It is Allah who gives you life, then He makes you die. Then He will gather you on the Day of Resurrection, in which there is no doubt. But most people do not know.’</a:t>
            </a:r>
          </a:p>
        </p:txBody>
      </p:sp>
      <p:sp>
        <p:nvSpPr>
          <p:cNvPr id="3" name="Text Placeholder 2"/>
          <p:cNvSpPr>
            <a:spLocks noGrp="1"/>
          </p:cNvSpPr>
          <p:nvPr>
            <p:ph type="body" sz="quarter" idx="11"/>
          </p:nvPr>
        </p:nvSpPr>
        <p:spPr/>
        <p:txBody>
          <a:bodyPr/>
          <a:lstStyle/>
          <a:p>
            <a:r>
              <a:t>Al-Jathiyah 45:26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وَلِلَّهِ مُلْكُ ٱلسَّمَـٰوَٰتِ وَٱلْأَرْضِ ۚ وَيَوْمَ تَقُومُ ٱلسَّاعَةُ يَوْمَئِذٍ يَخْسَرُ ٱلْمُبْطِلُونَ</a:t>
            </a:r>
          </a:p>
          <a:p>
            <a:pPr>
              <a:lnSpc>
                <a:spcPct val="100000"/>
              </a:lnSpc>
              <a:defRPr sz="2400">
                <a:solidFill>
                  <a:srgbClr val="3E5E5C"/>
                </a:solidFill>
                <a:latin typeface="Calibri"/>
              </a:defRPr>
            </a:pPr>
            <a:r>
              <a:t>To Allah belongs the kingdom of the heavens and the earth, and when the Hour sets in, the falsifiers will be losers on that day.</a:t>
            </a:r>
          </a:p>
        </p:txBody>
      </p:sp>
      <p:sp>
        <p:nvSpPr>
          <p:cNvPr id="3" name="Text Placeholder 2"/>
          <p:cNvSpPr>
            <a:spLocks noGrp="1"/>
          </p:cNvSpPr>
          <p:nvPr>
            <p:ph type="body" sz="quarter" idx="11"/>
          </p:nvPr>
        </p:nvSpPr>
        <p:spPr/>
        <p:txBody>
          <a:bodyPr/>
          <a:lstStyle/>
          <a:p>
            <a:r>
              <a:t>Al-Jathiyah 45:27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حمٓ</a:t>
            </a:r>
          </a:p>
          <a:p>
            <a:pPr>
              <a:lnSpc>
                <a:spcPct val="100000"/>
              </a:lnSpc>
              <a:defRPr sz="2400">
                <a:solidFill>
                  <a:srgbClr val="3E5E5C"/>
                </a:solidFill>
                <a:latin typeface="Calibri"/>
              </a:defRPr>
            </a:pPr>
            <a:r>
              <a:t>Ha, Meem.</a:t>
            </a:r>
          </a:p>
        </p:txBody>
      </p:sp>
      <p:sp>
        <p:nvSpPr>
          <p:cNvPr id="3" name="Text Placeholder 2"/>
          <p:cNvSpPr>
            <a:spLocks noGrp="1"/>
          </p:cNvSpPr>
          <p:nvPr>
            <p:ph type="body" sz="quarter" idx="11"/>
          </p:nvPr>
        </p:nvSpPr>
        <p:spPr/>
        <p:txBody>
          <a:bodyPr/>
          <a:lstStyle/>
          <a:p>
            <a:r>
              <a:t>Al-Jathiyah 45:1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وَتَرَىٰ كُلَّ أُمَّةٍ جَاثِيَةً ۚ كُلُّ أُمَّةٍ تُدْعَىٰٓ إِلَىٰ كِتَـٰبِهَا ٱلْيَوْمَ تُجْزَوْنَ مَا كُنتُمْ تَعْمَلُونَ</a:t>
            </a:r>
          </a:p>
          <a:p>
            <a:pPr>
              <a:lnSpc>
                <a:spcPct val="100000"/>
              </a:lnSpc>
              <a:defRPr sz="2400">
                <a:solidFill>
                  <a:srgbClr val="3E5E5C"/>
                </a:solidFill>
                <a:latin typeface="Calibri"/>
              </a:defRPr>
            </a:pPr>
            <a:r>
              <a:t>And you will see every nation fallen on its knees. Every nation will be summoned to its book: ‘Today you will be requited for what you used to do.</a:t>
            </a:r>
          </a:p>
        </p:txBody>
      </p:sp>
      <p:sp>
        <p:nvSpPr>
          <p:cNvPr id="3" name="Text Placeholder 2"/>
          <p:cNvSpPr>
            <a:spLocks noGrp="1"/>
          </p:cNvSpPr>
          <p:nvPr>
            <p:ph type="body" sz="quarter" idx="11"/>
          </p:nvPr>
        </p:nvSpPr>
        <p:spPr/>
        <p:txBody>
          <a:bodyPr/>
          <a:lstStyle/>
          <a:p>
            <a:r>
              <a:t>Al-Jathiyah 45:28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هَـٰذَا كِتَـٰبُنَا يَنطِقُ عَلَيْكُم بِٱلْحَقِّ ۚ إِنَّا كُنَّا نَسْتَنسِخُ مَا كُنتُمْ تَعْمَلُونَ</a:t>
            </a:r>
          </a:p>
          <a:p>
            <a:pPr>
              <a:lnSpc>
                <a:spcPct val="100000"/>
              </a:lnSpc>
              <a:defRPr sz="2400">
                <a:solidFill>
                  <a:srgbClr val="3E5E5C"/>
                </a:solidFill>
                <a:latin typeface="Calibri"/>
              </a:defRPr>
            </a:pPr>
            <a:r>
              <a:t>This is Our book, which speaks truly against you. Indeed We used to record what you used to do.’</a:t>
            </a:r>
          </a:p>
        </p:txBody>
      </p:sp>
      <p:sp>
        <p:nvSpPr>
          <p:cNvPr id="3" name="Text Placeholder 2"/>
          <p:cNvSpPr>
            <a:spLocks noGrp="1"/>
          </p:cNvSpPr>
          <p:nvPr>
            <p:ph type="body" sz="quarter" idx="11"/>
          </p:nvPr>
        </p:nvSpPr>
        <p:spPr/>
        <p:txBody>
          <a:bodyPr/>
          <a:lstStyle/>
          <a:p>
            <a:r>
              <a:t>Al-Jathiyah 45:29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فَأَمَّا ٱلَّذِينَ ءَامَنُوا۟ وَعَمِلُوا۟ ٱلصَّـٰلِحَـٰتِ فَيُدْخِلُهُمْ رَبُّهُمْ فِى رَحْمَتِهِۦ ۚ ذَٰلِكَ هُوَ ٱلْفَوْزُ ٱلْمُبِينُ</a:t>
            </a:r>
          </a:p>
          <a:p>
            <a:pPr>
              <a:lnSpc>
                <a:spcPct val="100000"/>
              </a:lnSpc>
              <a:defRPr sz="2400">
                <a:solidFill>
                  <a:srgbClr val="3E5E5C"/>
                </a:solidFill>
                <a:latin typeface="Calibri"/>
              </a:defRPr>
            </a:pPr>
            <a:r>
              <a:t>As for those who have faith and do righteous deeds, their Lord will admit them into His mercy. That is the manifest success!</a:t>
            </a:r>
          </a:p>
        </p:txBody>
      </p:sp>
      <p:sp>
        <p:nvSpPr>
          <p:cNvPr id="3" name="Text Placeholder 2"/>
          <p:cNvSpPr>
            <a:spLocks noGrp="1"/>
          </p:cNvSpPr>
          <p:nvPr>
            <p:ph type="body" sz="quarter" idx="11"/>
          </p:nvPr>
        </p:nvSpPr>
        <p:spPr/>
        <p:txBody>
          <a:bodyPr/>
          <a:lstStyle/>
          <a:p>
            <a:r>
              <a:t>Al-Jathiyah 45:30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وَأَمَّا ٱلَّذِينَ كَفَرُوٓا۟ أَفَلَمْ تَكُنْ ءَايَـٰتِى تُتْلَىٰ عَلَيْكُمْ فَٱسْتَكْبَرْتُمْ وَكُنتُمْ قَوْمًا مُّجْرِمِينَ</a:t>
            </a:r>
          </a:p>
          <a:p>
            <a:pPr>
              <a:lnSpc>
                <a:spcPct val="100000"/>
              </a:lnSpc>
              <a:defRPr sz="2400">
                <a:solidFill>
                  <a:srgbClr val="3E5E5C"/>
                </a:solidFill>
                <a:latin typeface="Calibri"/>
              </a:defRPr>
            </a:pPr>
            <a:r>
              <a:t>But as for the faithless, [they will be asked,] ‘Were not My signs recited to you? But you were disdainful, and you were a guilty lot.</a:t>
            </a:r>
          </a:p>
        </p:txBody>
      </p:sp>
      <p:sp>
        <p:nvSpPr>
          <p:cNvPr id="3" name="Text Placeholder 2"/>
          <p:cNvSpPr>
            <a:spLocks noGrp="1"/>
          </p:cNvSpPr>
          <p:nvPr>
            <p:ph type="body" sz="quarter" idx="11"/>
          </p:nvPr>
        </p:nvSpPr>
        <p:spPr/>
        <p:txBody>
          <a:bodyPr/>
          <a:lstStyle/>
          <a:p>
            <a:r>
              <a:t>Al-Jathiyah 45:31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قِيلَ إِنَّ وَعْدَ ٱللَّهِ حَقٌّ وَٱلسَّاعَةُ لَا رَيْبَ فِيهَا قُلْتُم مَّا نَدْرِى مَا ٱلسَّاعَةُ إِن نَّظُنُّ إِلَّا ظَنًّا وَمَا نَحْنُ بِمُسْتَيْقِنِينَ</a:t>
            </a:r>
          </a:p>
          <a:p>
            <a:pPr>
              <a:lnSpc>
                <a:spcPct val="100000"/>
              </a:lnSpc>
              <a:defRPr sz="2400">
                <a:solidFill>
                  <a:srgbClr val="3E5E5C"/>
                </a:solidFill>
                <a:latin typeface="Calibri"/>
              </a:defRPr>
            </a:pPr>
            <a:r>
              <a:t>When it was said, ‘‘Allah’s promise is indeed true, and there is no doubt about the Hour,’’ you said, ‘‘We do not know what the Hour is. We know nothing beyond conjectures, and we do not possess any certainty.’’ ’</a:t>
            </a:r>
          </a:p>
        </p:txBody>
      </p:sp>
      <p:sp>
        <p:nvSpPr>
          <p:cNvPr id="3" name="Text Placeholder 2"/>
          <p:cNvSpPr>
            <a:spLocks noGrp="1"/>
          </p:cNvSpPr>
          <p:nvPr>
            <p:ph type="body" sz="quarter" idx="11"/>
          </p:nvPr>
        </p:nvSpPr>
        <p:spPr/>
        <p:txBody>
          <a:bodyPr/>
          <a:lstStyle/>
          <a:p>
            <a:r>
              <a:t>Al-Jathiyah 45:32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وَبَدَا لَهُمْ سَيِّـَٔاتُ مَا عَمِلُوا۟ وَحَاقَ بِهِم مَّا كَانُوا۟ بِهِۦ يَسْتَهْزِءُونَ</a:t>
            </a:r>
          </a:p>
          <a:p>
            <a:pPr>
              <a:lnSpc>
                <a:spcPct val="100000"/>
              </a:lnSpc>
              <a:defRPr sz="2400">
                <a:solidFill>
                  <a:srgbClr val="3E5E5C"/>
                </a:solidFill>
                <a:latin typeface="Calibri"/>
              </a:defRPr>
            </a:pPr>
            <a:r>
              <a:t>The evils of what they had done will appear to them, and they will be besieged by what they used to deride.</a:t>
            </a:r>
          </a:p>
        </p:txBody>
      </p:sp>
      <p:sp>
        <p:nvSpPr>
          <p:cNvPr id="3" name="Text Placeholder 2"/>
          <p:cNvSpPr>
            <a:spLocks noGrp="1"/>
          </p:cNvSpPr>
          <p:nvPr>
            <p:ph type="body" sz="quarter" idx="11"/>
          </p:nvPr>
        </p:nvSpPr>
        <p:spPr/>
        <p:txBody>
          <a:bodyPr/>
          <a:lstStyle/>
          <a:p>
            <a:r>
              <a:t>Al-Jathiyah 45:33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وَقِيلَ ٱلْيَوْمَ نَنسَىٰكُمْ كَمَا نَسِيتُمْ لِقَآءَ يَوْمِكُمْ هَـٰذَا وَمَأْوَىٰكُمُ ٱلنَّارُ وَمَا لَكُم مِّن نَّـٰصِرِينَ</a:t>
            </a:r>
          </a:p>
          <a:p>
            <a:pPr>
              <a:lnSpc>
                <a:spcPct val="100000"/>
              </a:lnSpc>
              <a:defRPr sz="2400">
                <a:solidFill>
                  <a:srgbClr val="3E5E5C"/>
                </a:solidFill>
                <a:latin typeface="Calibri"/>
              </a:defRPr>
            </a:pPr>
            <a:r>
              <a:t>And it will be said, ‘Today We will forget you, just as you forgot the encounter of this day of yours. The Fire will be your abode, and you will not have any helpers.</a:t>
            </a:r>
          </a:p>
        </p:txBody>
      </p:sp>
      <p:sp>
        <p:nvSpPr>
          <p:cNvPr id="3" name="Text Placeholder 2"/>
          <p:cNvSpPr>
            <a:spLocks noGrp="1"/>
          </p:cNvSpPr>
          <p:nvPr>
            <p:ph type="body" sz="quarter" idx="11"/>
          </p:nvPr>
        </p:nvSpPr>
        <p:spPr/>
        <p:txBody>
          <a:bodyPr/>
          <a:lstStyle/>
          <a:p>
            <a:r>
              <a:t>Al-Jathiyah 45:34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ذَٰلِكُم بِأَنَّكُمُ ٱتَّخَذْتُمْ ءَايَـٰتِ ٱللَّهِ هُزُوًا وَغَرَّتْكُمُ ٱلْحَيَوٰةُ ٱلدُّنْيَا ۚ فَٱلْيَوْمَ لَا يُخْرَجُونَ مِنْهَا وَلَا هُمْ يُسْتَعْتَبُونَ</a:t>
            </a:r>
          </a:p>
          <a:p>
            <a:pPr>
              <a:lnSpc>
                <a:spcPct val="100000"/>
              </a:lnSpc>
              <a:defRPr sz="2400">
                <a:solidFill>
                  <a:srgbClr val="3E5E5C"/>
                </a:solidFill>
                <a:latin typeface="Calibri"/>
              </a:defRPr>
            </a:pPr>
            <a:r>
              <a:t>That is because you took the signs of Allah in derision, and the life of the world had deceived you.’ So today, they will not be brought out of it, nor will they be asked to propitiate [Allah].</a:t>
            </a:r>
          </a:p>
        </p:txBody>
      </p:sp>
      <p:sp>
        <p:nvSpPr>
          <p:cNvPr id="3" name="Text Placeholder 2"/>
          <p:cNvSpPr>
            <a:spLocks noGrp="1"/>
          </p:cNvSpPr>
          <p:nvPr>
            <p:ph type="body" sz="quarter" idx="11"/>
          </p:nvPr>
        </p:nvSpPr>
        <p:spPr/>
        <p:txBody>
          <a:bodyPr/>
          <a:lstStyle/>
          <a:p>
            <a:r>
              <a:t>Al-Jathiyah 45:35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فَلِلَّهِ ٱلْحَمْدُ رَبِّ ٱلسَّمَـٰوَٰتِ وَرَبِّ ٱلْأَرْضِ رَبِّ ٱلْعَـٰلَمِينَ</a:t>
            </a:r>
          </a:p>
          <a:p>
            <a:pPr>
              <a:lnSpc>
                <a:spcPct val="100000"/>
              </a:lnSpc>
              <a:defRPr sz="2400">
                <a:solidFill>
                  <a:srgbClr val="3E5E5C"/>
                </a:solidFill>
                <a:latin typeface="Calibri"/>
              </a:defRPr>
            </a:pPr>
            <a:r>
              <a:t>So all praise belongs to Allah, the Lord of the heavens and the Lord of the earth, the Lord of all the worlds.</a:t>
            </a:r>
          </a:p>
        </p:txBody>
      </p:sp>
      <p:sp>
        <p:nvSpPr>
          <p:cNvPr id="3" name="Text Placeholder 2"/>
          <p:cNvSpPr>
            <a:spLocks noGrp="1"/>
          </p:cNvSpPr>
          <p:nvPr>
            <p:ph type="body" sz="quarter" idx="11"/>
          </p:nvPr>
        </p:nvSpPr>
        <p:spPr/>
        <p:txBody>
          <a:bodyPr/>
          <a:lstStyle/>
          <a:p>
            <a:r>
              <a:t>Al-Jathiyah 45:36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وَلَهُ ٱلْكِبْرِيَآءُ فِى ٱلسَّمَـٰوَٰتِ وَٱلْأَرْضِ ۖ وَهُوَ ٱلْعَزِيزُ ٱلْحَكِيمُ</a:t>
            </a:r>
          </a:p>
          <a:p>
            <a:pPr>
              <a:lnSpc>
                <a:spcPct val="100000"/>
              </a:lnSpc>
              <a:defRPr sz="2400">
                <a:solidFill>
                  <a:srgbClr val="3E5E5C"/>
                </a:solidFill>
                <a:latin typeface="Calibri"/>
              </a:defRPr>
            </a:pPr>
            <a:r>
              <a:t>To Him belongs all supremacy in the heavens and the earth, and He is the All-mighty, the All-wise.</a:t>
            </a:r>
          </a:p>
        </p:txBody>
      </p:sp>
      <p:sp>
        <p:nvSpPr>
          <p:cNvPr id="3" name="Text Placeholder 2"/>
          <p:cNvSpPr>
            <a:spLocks noGrp="1"/>
          </p:cNvSpPr>
          <p:nvPr>
            <p:ph type="body" sz="quarter" idx="11"/>
          </p:nvPr>
        </p:nvSpPr>
        <p:spPr/>
        <p:txBody>
          <a:bodyPr/>
          <a:lstStyle/>
          <a:p>
            <a:r>
              <a:t>Al-Jathiyah 45:37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تَنزِيلُ ٱلْكِتَـٰبِ مِنَ ٱللَّهِ ٱلْعَزِيزِ ٱلْحَكِيمِ</a:t>
            </a:r>
          </a:p>
          <a:p>
            <a:pPr>
              <a:lnSpc>
                <a:spcPct val="100000"/>
              </a:lnSpc>
              <a:defRPr sz="2400">
                <a:solidFill>
                  <a:srgbClr val="3E5E5C"/>
                </a:solidFill>
                <a:latin typeface="Calibri"/>
              </a:defRPr>
            </a:pPr>
            <a:r>
              <a:t>The [gradual] sending down of the Book is from Allah, the All-mighty, All-wise.</a:t>
            </a:r>
          </a:p>
        </p:txBody>
      </p:sp>
      <p:sp>
        <p:nvSpPr>
          <p:cNvPr id="3" name="Text Placeholder 2"/>
          <p:cNvSpPr>
            <a:spLocks noGrp="1"/>
          </p:cNvSpPr>
          <p:nvPr>
            <p:ph type="body" sz="quarter" idx="11"/>
          </p:nvPr>
        </p:nvSpPr>
        <p:spPr/>
        <p:txBody>
          <a:bodyPr/>
          <a:lstStyle/>
          <a:p>
            <a:r>
              <a:t>Al-Jathiyah 45:2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فِى ٱلسَّمَـٰوَٰتِ وَٱلْأَرْضِ لَـَٔايَـٰتٍ لِّلْمُؤْمِنِينَ</a:t>
            </a:r>
          </a:p>
          <a:p>
            <a:pPr>
              <a:lnSpc>
                <a:spcPct val="100000"/>
              </a:lnSpc>
              <a:defRPr sz="2400">
                <a:solidFill>
                  <a:srgbClr val="3E5E5C"/>
                </a:solidFill>
                <a:latin typeface="Calibri"/>
              </a:defRPr>
            </a:pPr>
            <a:r>
              <a:t>In the heavens and the earth there are indeed signs for the faithful,</a:t>
            </a:r>
          </a:p>
        </p:txBody>
      </p:sp>
      <p:sp>
        <p:nvSpPr>
          <p:cNvPr id="3" name="Text Placeholder 2"/>
          <p:cNvSpPr>
            <a:spLocks noGrp="1"/>
          </p:cNvSpPr>
          <p:nvPr>
            <p:ph type="body" sz="quarter" idx="11"/>
          </p:nvPr>
        </p:nvSpPr>
        <p:spPr/>
        <p:txBody>
          <a:bodyPr/>
          <a:lstStyle/>
          <a:p>
            <a:r>
              <a:t>Al-Jathiyah 45:3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وَفِى خَلْقِكُمْ وَمَا يَبُثُّ مِن دَآبَّةٍ ءَايَـٰتٌ لِّقَوْمٍ يُوقِنُونَ</a:t>
            </a:r>
          </a:p>
          <a:p>
            <a:pPr>
              <a:lnSpc>
                <a:spcPct val="100000"/>
              </a:lnSpc>
              <a:defRPr sz="2400">
                <a:solidFill>
                  <a:srgbClr val="3E5E5C"/>
                </a:solidFill>
                <a:latin typeface="Calibri"/>
              </a:defRPr>
            </a:pPr>
            <a:r>
              <a:t>There are signs for people who have certainty in your own creation and in animals, He scatters abroad.</a:t>
            </a:r>
          </a:p>
        </p:txBody>
      </p:sp>
      <p:sp>
        <p:nvSpPr>
          <p:cNvPr id="3" name="Text Placeholder 2"/>
          <p:cNvSpPr>
            <a:spLocks noGrp="1"/>
          </p:cNvSpPr>
          <p:nvPr>
            <p:ph type="body" sz="quarter" idx="11"/>
          </p:nvPr>
        </p:nvSpPr>
        <p:spPr/>
        <p:txBody>
          <a:bodyPr/>
          <a:lstStyle/>
          <a:p>
            <a:r>
              <a:t>Al-Jathiyah 45:4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وَٱخْتِلَـٰفِ ٱلَّيْلِ وَٱلنَّهَارِ وَمَآ أَنزَلَ ٱللَّهُ مِنَ ٱلسَّمَآءِ مِن رِّزْقٍ فَأَحْيَا بِهِ ٱلْأَرْضَ بَعْدَ مَوْتِهَا وَتَصْرِيفِ ٱلرِّيَـٰحِ ءَايَـٰتٌ لِّقَوْمٍ يَعْقِلُونَ</a:t>
            </a:r>
          </a:p>
          <a:p>
            <a:pPr>
              <a:lnSpc>
                <a:spcPct val="100000"/>
              </a:lnSpc>
              <a:defRPr sz="2400">
                <a:solidFill>
                  <a:srgbClr val="3E5E5C"/>
                </a:solidFill>
                <a:latin typeface="Calibri"/>
              </a:defRPr>
            </a:pPr>
            <a:r>
              <a:t>There are signs for people who exercise their reason in the alternation of night and day, in the provision that Allah sends down from the sky, with which He revives the earth after its death, and in the changing of the winds.</a:t>
            </a:r>
          </a:p>
        </p:txBody>
      </p:sp>
      <p:sp>
        <p:nvSpPr>
          <p:cNvPr id="3" name="Text Placeholder 2"/>
          <p:cNvSpPr>
            <a:spLocks noGrp="1"/>
          </p:cNvSpPr>
          <p:nvPr>
            <p:ph type="body" sz="quarter" idx="11"/>
          </p:nvPr>
        </p:nvSpPr>
        <p:spPr/>
        <p:txBody>
          <a:bodyPr/>
          <a:lstStyle/>
          <a:p>
            <a:r>
              <a:t>Al-Jathiyah 45:5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تِلْكَ ءَايَـٰتُ ٱللَّهِ نَتْلُوهَا عَلَيْكَ بِٱلْحَقِّ ۖ فَبِأَىِّ حَدِيثٍۭ بَعْدَ ٱللَّهِ وَءَايَـٰتِهِۦ يُؤْمِنُونَ</a:t>
            </a:r>
          </a:p>
          <a:p>
            <a:pPr>
              <a:lnSpc>
                <a:spcPct val="100000"/>
              </a:lnSpc>
              <a:defRPr sz="2400">
                <a:solidFill>
                  <a:srgbClr val="3E5E5C"/>
                </a:solidFill>
                <a:latin typeface="Calibri"/>
              </a:defRPr>
            </a:pPr>
            <a:r>
              <a:t>These are the signs of Allah that We recite for you in truth. So what discourse will they believe after Allah and His signs?</a:t>
            </a:r>
          </a:p>
        </p:txBody>
      </p:sp>
      <p:sp>
        <p:nvSpPr>
          <p:cNvPr id="3" name="Text Placeholder 2"/>
          <p:cNvSpPr>
            <a:spLocks noGrp="1"/>
          </p:cNvSpPr>
          <p:nvPr>
            <p:ph type="body" sz="quarter" idx="11"/>
          </p:nvPr>
        </p:nvSpPr>
        <p:spPr/>
        <p:txBody>
          <a:bodyPr/>
          <a:lstStyle/>
          <a:p>
            <a:r>
              <a:t>Al-Jathiyah 45:6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وَيْلٌ لِّكُلِّ أَفَّاكٍ أَثِيمٍ</a:t>
            </a:r>
          </a:p>
          <a:p>
            <a:pPr>
              <a:lnSpc>
                <a:spcPct val="100000"/>
              </a:lnSpc>
              <a:defRPr sz="2400">
                <a:solidFill>
                  <a:srgbClr val="3E5E5C"/>
                </a:solidFill>
                <a:latin typeface="Calibri"/>
              </a:defRPr>
            </a:pPr>
            <a:r>
              <a:t>Woe to every sinful liar,</a:t>
            </a:r>
          </a:p>
        </p:txBody>
      </p:sp>
      <p:sp>
        <p:nvSpPr>
          <p:cNvPr id="3" name="Text Placeholder 2"/>
          <p:cNvSpPr>
            <a:spLocks noGrp="1"/>
          </p:cNvSpPr>
          <p:nvPr>
            <p:ph type="body" sz="quarter" idx="11"/>
          </p:nvPr>
        </p:nvSpPr>
        <p:spPr/>
        <p:txBody>
          <a:bodyPr/>
          <a:lstStyle/>
          <a:p>
            <a:r>
              <a:t>Al-Jathiyah 45:7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1752</Words>
  <Application>Microsoft Macintosh PowerPoint</Application>
  <PresentationFormat>On-screen Show (4:3)</PresentationFormat>
  <Paragraphs>118</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2025-03-05T16:32:02Z</dcterms:modified>
  <cp:category/>
</cp:coreProperties>
</file>