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Ghafir (40)</a:t>
            </a:r>
          </a:p>
        </p:txBody>
      </p:sp>
      <p:sp>
        <p:nvSpPr>
          <p:cNvPr id="3" name="Text Placeholder 2"/>
          <p:cNvSpPr>
            <a:spLocks noGrp="1"/>
          </p:cNvSpPr>
          <p:nvPr>
            <p:ph type="body" sz="quarter" idx="11"/>
          </p:nvPr>
        </p:nvSpPr>
        <p:spPr/>
        <p:txBody>
          <a:bodyPr/>
          <a:lstStyle/>
          <a:p>
            <a:r>
              <a:t>غَافِر</a:t>
            </a:r>
          </a:p>
        </p:txBody>
      </p:sp>
      <p:sp>
        <p:nvSpPr>
          <p:cNvPr id="4" name="Text Placeholder 3"/>
          <p:cNvSpPr>
            <a:spLocks noGrp="1"/>
          </p:cNvSpPr>
          <p:nvPr>
            <p:ph type="body" sz="quarter" idx="12"/>
          </p:nvPr>
        </p:nvSpPr>
        <p:spPr/>
        <p:txBody>
          <a:bodyPr/>
          <a:lstStyle/>
          <a:p>
            <a:r>
              <a:t>(The Forgiver)</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وَأَدْخِلْهُمْ جَنَّـٰتِ عَدْنٍ ٱلَّتِى وَعَدتَّهُمْ وَمَن صَلَحَ مِنْ ءَابَآئِهِمْ وَأَزْوَٰجِهِمْ وَذُرِّيَّـٰتِهِمْ ۚ إِنَّكَ أَنتَ ٱلْعَزِيزُ ٱلْحَكِيمُ</a:t>
            </a:r>
          </a:p>
          <a:p>
            <a:pPr>
              <a:lnSpc>
                <a:spcPct val="100000"/>
              </a:lnSpc>
              <a:defRPr sz="2400">
                <a:solidFill>
                  <a:srgbClr val="3E5E5C"/>
                </a:solidFill>
                <a:latin typeface="Calibri"/>
              </a:defRPr>
            </a:pPr>
            <a:r>
              <a:t>Our Lord! Admit them into the Gardens of Eden, which You have promised them, along with whoever is righteous among their forebears, their spouses and their descendants. Indeed You are the All-mighty, the All-wise.</a:t>
            </a:r>
          </a:p>
        </p:txBody>
      </p:sp>
      <p:sp>
        <p:nvSpPr>
          <p:cNvPr id="3" name="Text Placeholder 2"/>
          <p:cNvSpPr>
            <a:spLocks noGrp="1"/>
          </p:cNvSpPr>
          <p:nvPr>
            <p:ph type="body" sz="quarter" idx="11"/>
          </p:nvPr>
        </p:nvSpPr>
        <p:spPr/>
        <p:txBody>
          <a:bodyPr/>
          <a:lstStyle/>
          <a:p>
            <a:r>
              <a:t>Ghafir 40:8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وَقِهِمُ ٱلسَّيِّـَٔاتِ ۚ وَمَن تَقِ ٱلسَّيِّـَٔاتِ يَوْمَئِذٍ فَقَدْ رَحِمْتَهُۥ ۚ وَذَٰلِكَ هُوَ ٱلْفَوْزُ ٱلْعَظِيمُ</a:t>
            </a:r>
          </a:p>
          <a:p>
            <a:pPr>
              <a:lnSpc>
                <a:spcPct val="100000"/>
              </a:lnSpc>
              <a:defRPr sz="2400">
                <a:solidFill>
                  <a:srgbClr val="3E5E5C"/>
                </a:solidFill>
                <a:latin typeface="Calibri"/>
              </a:defRPr>
            </a:pPr>
            <a:r>
              <a:t>Save them from the ills [of the Day of Retribution]; and whomever You save from the ills that day, You will have had mercy upon him, and that is the great triumph.’</a:t>
            </a:r>
          </a:p>
        </p:txBody>
      </p:sp>
      <p:sp>
        <p:nvSpPr>
          <p:cNvPr id="3" name="Text Placeholder 2"/>
          <p:cNvSpPr>
            <a:spLocks noGrp="1"/>
          </p:cNvSpPr>
          <p:nvPr>
            <p:ph type="body" sz="quarter" idx="11"/>
          </p:nvPr>
        </p:nvSpPr>
        <p:spPr/>
        <p:txBody>
          <a:bodyPr/>
          <a:lstStyle/>
          <a:p>
            <a:r>
              <a:t>Ghafir 40:9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يُنَادَوْنَ لَمَقْتُ ٱللَّهِ أَكْبَرُ مِن مَّقْتِكُمْ أَنفُسَكُمْ إِذْ تُدْعَوْنَ إِلَى ٱلْإِيمَـٰنِ فَتَكْفُرُونَ</a:t>
            </a:r>
          </a:p>
          <a:p>
            <a:pPr>
              <a:lnSpc>
                <a:spcPct val="100000"/>
              </a:lnSpc>
              <a:defRPr sz="2400">
                <a:solidFill>
                  <a:srgbClr val="3E5E5C"/>
                </a:solidFill>
                <a:latin typeface="Calibri"/>
              </a:defRPr>
            </a:pPr>
            <a:r>
              <a:t>It will be proclaimed to the faithless: ‘Surely, Allah’s outrage [towards you] is greater than your outrage towards yourselves, as you were invited to faith, but you disbelieved.’</a:t>
            </a:r>
          </a:p>
        </p:txBody>
      </p:sp>
      <p:sp>
        <p:nvSpPr>
          <p:cNvPr id="3" name="Text Placeholder 2"/>
          <p:cNvSpPr>
            <a:spLocks noGrp="1"/>
          </p:cNvSpPr>
          <p:nvPr>
            <p:ph type="body" sz="quarter" idx="11"/>
          </p:nvPr>
        </p:nvSpPr>
        <p:spPr/>
        <p:txBody>
          <a:bodyPr/>
          <a:lstStyle/>
          <a:p>
            <a:r>
              <a:t>Ghafir 40:10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رَبَّنَآ أَمَتَّنَا ٱثْنَتَيْنِ وَأَحْيَيْتَنَا ٱثْنَتَيْنِ فَٱعْتَرَفْنَا بِذُنُوبِنَا فَهَلْ إِلَىٰ خُرُوجٍ مِّن سَبِيلٍ</a:t>
            </a:r>
          </a:p>
          <a:p>
            <a:pPr>
              <a:lnSpc>
                <a:spcPct val="100000"/>
              </a:lnSpc>
              <a:defRPr sz="2400">
                <a:solidFill>
                  <a:srgbClr val="3E5E5C"/>
                </a:solidFill>
                <a:latin typeface="Calibri"/>
              </a:defRPr>
            </a:pPr>
            <a:r>
              <a:t>They will say, ‘Our Lord! Twice did You make us die, and twice did You give us life. We admit our sins. Is there any way out [from this plight]?’</a:t>
            </a:r>
          </a:p>
        </p:txBody>
      </p:sp>
      <p:sp>
        <p:nvSpPr>
          <p:cNvPr id="3" name="Text Placeholder 2"/>
          <p:cNvSpPr>
            <a:spLocks noGrp="1"/>
          </p:cNvSpPr>
          <p:nvPr>
            <p:ph type="body" sz="quarter" idx="11"/>
          </p:nvPr>
        </p:nvSpPr>
        <p:spPr/>
        <p:txBody>
          <a:bodyPr/>
          <a:lstStyle/>
          <a:p>
            <a:r>
              <a:t>Ghafir 40:11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بِأَنَّهُۥٓ إِذَا دُعِىَ ٱللَّهُ وَحْدَهُۥ كَفَرْتُمْ ۖ وَإِن يُشْرَكْ بِهِۦ تُؤْمِنُوا۟ ۚ فَٱلْحُكْمُ لِلَّهِ ٱلْعَلِىِّ ٱلْكَبِيرِ</a:t>
            </a:r>
          </a:p>
          <a:p>
            <a:pPr>
              <a:lnSpc>
                <a:spcPct val="100000"/>
              </a:lnSpc>
              <a:defRPr sz="2400">
                <a:solidFill>
                  <a:srgbClr val="3E5E5C"/>
                </a:solidFill>
                <a:latin typeface="Calibri"/>
              </a:defRPr>
            </a:pPr>
            <a:r>
              <a:t>[They will be told,] ‘This [plight of yours] is because, when Allah was invoked alone, you would disbelieve, but if partners were ascribed to Him you would believe. So the judgment belongs to Allah, the All-exalted, the All-great.’</a:t>
            </a:r>
          </a:p>
        </p:txBody>
      </p:sp>
      <p:sp>
        <p:nvSpPr>
          <p:cNvPr id="3" name="Text Placeholder 2"/>
          <p:cNvSpPr>
            <a:spLocks noGrp="1"/>
          </p:cNvSpPr>
          <p:nvPr>
            <p:ph type="body" sz="quarter" idx="11"/>
          </p:nvPr>
        </p:nvSpPr>
        <p:spPr/>
        <p:txBody>
          <a:bodyPr/>
          <a:lstStyle/>
          <a:p>
            <a:r>
              <a:t>Ghafir 40:12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يُرِيكُمْ ءَايَـٰتِهِۦ وَيُنَزِّلُ لَكُم مِّنَ ٱلسَّمَآءِ رِزْقًا ۚ وَمَا يَتَذَكَّرُ إِلَّا مَن يُنِيبُ</a:t>
            </a:r>
          </a:p>
          <a:p>
            <a:pPr>
              <a:lnSpc>
                <a:spcPct val="100000"/>
              </a:lnSpc>
              <a:defRPr sz="2400">
                <a:solidFill>
                  <a:srgbClr val="3E5E5C"/>
                </a:solidFill>
                <a:latin typeface="Calibri"/>
              </a:defRPr>
            </a:pPr>
            <a:r>
              <a:t>It is He who shows you His signs and sends down provision for you from the sky. Yet no one takes admonition except those who return penitently [to Allah].</a:t>
            </a:r>
          </a:p>
        </p:txBody>
      </p:sp>
      <p:sp>
        <p:nvSpPr>
          <p:cNvPr id="3" name="Text Placeholder 2"/>
          <p:cNvSpPr>
            <a:spLocks noGrp="1"/>
          </p:cNvSpPr>
          <p:nvPr>
            <p:ph type="body" sz="quarter" idx="11"/>
          </p:nvPr>
        </p:nvSpPr>
        <p:spPr/>
        <p:txBody>
          <a:bodyPr/>
          <a:lstStyle/>
          <a:p>
            <a:r>
              <a:t>Ghafir 40:13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فَٱدْعُوا۟ ٱللَّهَ مُخْلِصِينَ لَهُ ٱلدِّينَ وَلَوْ كَرِهَ ٱلْكَـٰفِرُونَ</a:t>
            </a:r>
          </a:p>
          <a:p>
            <a:pPr>
              <a:lnSpc>
                <a:spcPct val="100000"/>
              </a:lnSpc>
              <a:defRPr sz="2400">
                <a:solidFill>
                  <a:srgbClr val="3E5E5C"/>
                </a:solidFill>
                <a:latin typeface="Calibri"/>
              </a:defRPr>
            </a:pPr>
            <a:r>
              <a:t>So supplicate Allah, putting exclusive faith in Him, though the faithless should be averse.</a:t>
            </a:r>
          </a:p>
        </p:txBody>
      </p:sp>
      <p:sp>
        <p:nvSpPr>
          <p:cNvPr id="3" name="Text Placeholder 2"/>
          <p:cNvSpPr>
            <a:spLocks noGrp="1"/>
          </p:cNvSpPr>
          <p:nvPr>
            <p:ph type="body" sz="quarter" idx="11"/>
          </p:nvPr>
        </p:nvSpPr>
        <p:spPr/>
        <p:txBody>
          <a:bodyPr/>
          <a:lstStyle/>
          <a:p>
            <a:r>
              <a:t>Ghafir 40:14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رَفِيعُ ٱلدَّرَجَـٰتِ ذُو ٱلْعَرْشِ يُلْقِى ٱلرُّوحَ مِنْ أَمْرِهِۦ عَلَىٰ مَن يَشَآءُ مِنْ عِبَادِهِۦ لِيُنذِرَ يَوْمَ ٱلتَّلَاقِ</a:t>
            </a:r>
          </a:p>
          <a:p>
            <a:pPr>
              <a:lnSpc>
                <a:spcPct val="100000"/>
              </a:lnSpc>
              <a:defRPr sz="2400">
                <a:solidFill>
                  <a:srgbClr val="3E5E5C"/>
                </a:solidFill>
                <a:latin typeface="Calibri"/>
              </a:defRPr>
            </a:pPr>
            <a:r>
              <a:t>Raiser of ranks, Lord of the Throne, He casts the Spirit of His command upon whomever of His servants that He wishes, that he may warn [people] of the Day of Encounter.</a:t>
            </a:r>
          </a:p>
        </p:txBody>
      </p:sp>
      <p:sp>
        <p:nvSpPr>
          <p:cNvPr id="3" name="Text Placeholder 2"/>
          <p:cNvSpPr>
            <a:spLocks noGrp="1"/>
          </p:cNvSpPr>
          <p:nvPr>
            <p:ph type="body" sz="quarter" idx="11"/>
          </p:nvPr>
        </p:nvSpPr>
        <p:spPr/>
        <p:txBody>
          <a:bodyPr/>
          <a:lstStyle/>
          <a:p>
            <a:r>
              <a:t>Ghafir 40:15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هُم بَـٰرِزُونَ ۖ لَا يَخْفَىٰ عَلَى ٱللَّهِ مِنْهُمْ شَىْءٌ ۚ لِّمَنِ ٱلْمُلْكُ ٱلْيَوْمَ ۖ لِلَّهِ ٱلْوَٰحِدِ ٱلْقَهَّارِ</a:t>
            </a:r>
          </a:p>
          <a:p>
            <a:pPr>
              <a:lnSpc>
                <a:spcPct val="100000"/>
              </a:lnSpc>
              <a:defRPr sz="2400">
                <a:solidFill>
                  <a:srgbClr val="3E5E5C"/>
                </a:solidFill>
                <a:latin typeface="Calibri"/>
              </a:defRPr>
            </a:pPr>
            <a:r>
              <a:t>The day when they will emerge [from their graves], nothing about them will be hidden from Allah. ‘To whom does the sovereignty belong today?’ ‘To Allah, the One, the All-paramount!’</a:t>
            </a:r>
          </a:p>
        </p:txBody>
      </p:sp>
      <p:sp>
        <p:nvSpPr>
          <p:cNvPr id="3" name="Text Placeholder 2"/>
          <p:cNvSpPr>
            <a:spLocks noGrp="1"/>
          </p:cNvSpPr>
          <p:nvPr>
            <p:ph type="body" sz="quarter" idx="11"/>
          </p:nvPr>
        </p:nvSpPr>
        <p:spPr/>
        <p:txBody>
          <a:bodyPr/>
          <a:lstStyle/>
          <a:p>
            <a:r>
              <a:t>Ghafir 40:16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ٱلْيَوْمَ تُجْزَىٰ كُلُّ نَفْسٍۭ بِمَا كَسَبَتْ ۚ لَا ظُلْمَ ٱلْيَوْمَ ۚ إِنَّ ٱللَّهَ سَرِيعُ ٱلْحِسَابِ</a:t>
            </a:r>
          </a:p>
          <a:p>
            <a:pPr>
              <a:lnSpc>
                <a:spcPct val="100000"/>
              </a:lnSpc>
              <a:defRPr sz="2400">
                <a:solidFill>
                  <a:srgbClr val="3E5E5C"/>
                </a:solidFill>
                <a:latin typeface="Calibri"/>
              </a:defRPr>
            </a:pPr>
            <a:r>
              <a:t>‘Today every soul shall be requited for what it has earned. There will be no injustice today. Indeed Allah is swift at reckoning.’</a:t>
            </a:r>
          </a:p>
        </p:txBody>
      </p:sp>
      <p:sp>
        <p:nvSpPr>
          <p:cNvPr id="3" name="Text Placeholder 2"/>
          <p:cNvSpPr>
            <a:spLocks noGrp="1"/>
          </p:cNvSpPr>
          <p:nvPr>
            <p:ph type="body" sz="quarter" idx="11"/>
          </p:nvPr>
        </p:nvSpPr>
        <p:spPr/>
        <p:txBody>
          <a:bodyPr/>
          <a:lstStyle/>
          <a:p>
            <a:r>
              <a:t>Ghafir 40:17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Ghafir 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وَأَنذِرْهُمْ يَوْمَ ٱلْـَٔازِفَةِ إِذِ ٱلْقُلُوبُ لَدَى ٱلْحَنَاجِرِ كَـٰظِمِينَ ۚ مَا لِلظَّـٰلِمِينَ مِنْ حَمِيمٍ وَلَا شَفِيعٍ يُطَاعُ</a:t>
            </a:r>
          </a:p>
          <a:p>
            <a:pPr>
              <a:lnSpc>
                <a:spcPct val="100000"/>
              </a:lnSpc>
              <a:defRPr sz="2400">
                <a:solidFill>
                  <a:srgbClr val="3E5E5C"/>
                </a:solidFill>
                <a:latin typeface="Calibri"/>
              </a:defRPr>
            </a:pPr>
            <a:r>
              <a:t>Warn them of the Approaching Day, when the hearts will be at the throats, choking with suppressed agony, [and] the wrongdoers will have no sympathizer, nor any intercessor who might be heard.</a:t>
            </a:r>
          </a:p>
        </p:txBody>
      </p:sp>
      <p:sp>
        <p:nvSpPr>
          <p:cNvPr id="3" name="Text Placeholder 2"/>
          <p:cNvSpPr>
            <a:spLocks noGrp="1"/>
          </p:cNvSpPr>
          <p:nvPr>
            <p:ph type="body" sz="quarter" idx="11"/>
          </p:nvPr>
        </p:nvSpPr>
        <p:spPr/>
        <p:txBody>
          <a:bodyPr/>
          <a:lstStyle/>
          <a:p>
            <a:r>
              <a:t>Ghafir 40:18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 خَآئِنَةَ ٱلْأَعْيُنِ وَمَا تُخْفِى ٱلصُّدُورُ</a:t>
            </a:r>
          </a:p>
          <a:p>
            <a:pPr>
              <a:lnSpc>
                <a:spcPct val="100000"/>
              </a:lnSpc>
              <a:defRPr sz="2400">
                <a:solidFill>
                  <a:srgbClr val="3E5E5C"/>
                </a:solidFill>
                <a:latin typeface="Calibri"/>
              </a:defRPr>
            </a:pPr>
            <a:r>
              <a:t>He knows the treachery of the eyes, and what the breasts hide.</a:t>
            </a:r>
          </a:p>
        </p:txBody>
      </p:sp>
      <p:sp>
        <p:nvSpPr>
          <p:cNvPr id="3" name="Text Placeholder 2"/>
          <p:cNvSpPr>
            <a:spLocks noGrp="1"/>
          </p:cNvSpPr>
          <p:nvPr>
            <p:ph type="body" sz="quarter" idx="11"/>
          </p:nvPr>
        </p:nvSpPr>
        <p:spPr/>
        <p:txBody>
          <a:bodyPr/>
          <a:lstStyle/>
          <a:p>
            <a:r>
              <a:t>Ghafir 40:19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يَقْضِى بِٱلْحَقِّ ۖ وَٱلَّذِينَ يَدْعُونَ مِن دُونِهِۦ لَا يَقْضُونَ بِشَىْءٍ ۗ إِنَّ ٱللَّهَ هُوَ ٱلسَّمِيعُ ٱلْبَصِيرُ</a:t>
            </a:r>
          </a:p>
          <a:p>
            <a:pPr>
              <a:lnSpc>
                <a:spcPct val="100000"/>
              </a:lnSpc>
              <a:defRPr sz="2400">
                <a:solidFill>
                  <a:srgbClr val="3E5E5C"/>
                </a:solidFill>
                <a:latin typeface="Calibri"/>
              </a:defRPr>
            </a:pPr>
            <a:r>
              <a:t>Allah judges with justice, while those whom they invoke besides Him do not judge by anything. Indeed it is Allah who is the All-hearing, the All-seeing.</a:t>
            </a:r>
          </a:p>
        </p:txBody>
      </p:sp>
      <p:sp>
        <p:nvSpPr>
          <p:cNvPr id="3" name="Text Placeholder 2"/>
          <p:cNvSpPr>
            <a:spLocks noGrp="1"/>
          </p:cNvSpPr>
          <p:nvPr>
            <p:ph type="body" sz="quarter" idx="11"/>
          </p:nvPr>
        </p:nvSpPr>
        <p:spPr/>
        <p:txBody>
          <a:bodyPr/>
          <a:lstStyle/>
          <a:p>
            <a:r>
              <a:t>Ghafir 40:20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أَوَلَمْ يَسِيرُوا۟ فِى ٱلْأَرْضِ فَيَنظُرُوا۟ كَيْفَ كَانَ عَـٰقِبَةُ ٱلَّذِينَ كَانُوا۟ مِن قَبْلِهِمْ ۚ كَانُوا۟ هُمْ أَشَدَّ مِنْهُمْ قُوَّةً وَءَاثَارًا فِى ٱلْأَرْضِ فَأَخَذَهُمُ ٱللَّهُ بِذُنُوبِهِمْ وَمَا كَانَ لَهُم مِّنَ ٱللَّهِ مِن وَاقٍ</a:t>
            </a:r>
          </a:p>
          <a:p>
            <a:pPr>
              <a:lnSpc>
                <a:spcPct val="100000"/>
              </a:lnSpc>
              <a:defRPr sz="2400">
                <a:solidFill>
                  <a:srgbClr val="3E5E5C"/>
                </a:solidFill>
                <a:latin typeface="Calibri"/>
              </a:defRPr>
            </a:pPr>
            <a:r>
              <a:t>Have they not travelled through the land so that they may observe how was the fate of those who were before them? They were greater than them in might and with respect to the effects [they left] in the land. But then Allah seized them for their sins, and they had no defender against Allah [’s punishment].</a:t>
            </a:r>
          </a:p>
        </p:txBody>
      </p:sp>
      <p:sp>
        <p:nvSpPr>
          <p:cNvPr id="3" name="Text Placeholder 2"/>
          <p:cNvSpPr>
            <a:spLocks noGrp="1"/>
          </p:cNvSpPr>
          <p:nvPr>
            <p:ph type="body" sz="quarter" idx="11"/>
          </p:nvPr>
        </p:nvSpPr>
        <p:spPr/>
        <p:txBody>
          <a:bodyPr/>
          <a:lstStyle/>
          <a:p>
            <a:r>
              <a:t>Ghafir 40:21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كَانَت تَّأْتِيهِمْ رُسُلُهُم بِٱلْبَيِّنَـٰتِ فَكَفَرُوا۟ فَأَخَذَهُمُ ٱللَّهُ ۚ إِنَّهُۥ قَوِىٌّ شَدِيدُ ٱلْعِقَابِ</a:t>
            </a:r>
          </a:p>
          <a:p>
            <a:pPr>
              <a:lnSpc>
                <a:spcPct val="100000"/>
              </a:lnSpc>
              <a:defRPr sz="2400">
                <a:solidFill>
                  <a:srgbClr val="3E5E5C"/>
                </a:solidFill>
                <a:latin typeface="Calibri"/>
              </a:defRPr>
            </a:pPr>
            <a:r>
              <a:t>That was because their apostles used to bring them manifest proofs, but they defied [them]. So Allah seized them. Indeed He is all-strong, severe in retribution.</a:t>
            </a:r>
          </a:p>
        </p:txBody>
      </p:sp>
      <p:sp>
        <p:nvSpPr>
          <p:cNvPr id="3" name="Text Placeholder 2"/>
          <p:cNvSpPr>
            <a:spLocks noGrp="1"/>
          </p:cNvSpPr>
          <p:nvPr>
            <p:ph type="body" sz="quarter" idx="11"/>
          </p:nvPr>
        </p:nvSpPr>
        <p:spPr/>
        <p:txBody>
          <a:bodyPr/>
          <a:lstStyle/>
          <a:p>
            <a:r>
              <a:t>Ghafir 40:22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مُوسَىٰ بِـَٔايَـٰتِنَا وَسُلْطَـٰنٍ مُّبِينٍ</a:t>
            </a:r>
          </a:p>
          <a:p>
            <a:pPr>
              <a:lnSpc>
                <a:spcPct val="100000"/>
              </a:lnSpc>
              <a:defRPr sz="2400">
                <a:solidFill>
                  <a:srgbClr val="3E5E5C"/>
                </a:solidFill>
                <a:latin typeface="Calibri"/>
              </a:defRPr>
            </a:pPr>
            <a:r>
              <a:t>Certainly We sent Moses with Our signs and a manifest authority</a:t>
            </a:r>
          </a:p>
        </p:txBody>
      </p:sp>
      <p:sp>
        <p:nvSpPr>
          <p:cNvPr id="3" name="Text Placeholder 2"/>
          <p:cNvSpPr>
            <a:spLocks noGrp="1"/>
          </p:cNvSpPr>
          <p:nvPr>
            <p:ph type="body" sz="quarter" idx="11"/>
          </p:nvPr>
        </p:nvSpPr>
        <p:spPr/>
        <p:txBody>
          <a:bodyPr/>
          <a:lstStyle/>
          <a:p>
            <a:r>
              <a:t>Ghafir 40:23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إِلَىٰ فِرْعَوْنَ وَهَـٰمَـٰنَ وَقَـٰرُونَ فَقَالُوا۟ سَـٰحِرٌ كَذَّابٌ</a:t>
            </a:r>
          </a:p>
          <a:p>
            <a:pPr>
              <a:lnSpc>
                <a:spcPct val="100000"/>
              </a:lnSpc>
              <a:defRPr sz="2400">
                <a:solidFill>
                  <a:srgbClr val="3E5E5C"/>
                </a:solidFill>
                <a:latin typeface="Calibri"/>
              </a:defRPr>
            </a:pPr>
            <a:r>
              <a:t>to Pharaoh, Haman and Korah, but they said, ‘A magician and a mendacious liar.’</a:t>
            </a:r>
          </a:p>
        </p:txBody>
      </p:sp>
      <p:sp>
        <p:nvSpPr>
          <p:cNvPr id="3" name="Text Placeholder 2"/>
          <p:cNvSpPr>
            <a:spLocks noGrp="1"/>
          </p:cNvSpPr>
          <p:nvPr>
            <p:ph type="body" sz="quarter" idx="11"/>
          </p:nvPr>
        </p:nvSpPr>
        <p:spPr/>
        <p:txBody>
          <a:bodyPr/>
          <a:lstStyle/>
          <a:p>
            <a:r>
              <a:t>Ghafir 40:24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جَآءَهُم بِٱلْحَقِّ مِنْ عِندِنَا قَالُوا۟ ٱقْتُلُوٓا۟ أَبْنَآءَ ٱلَّذِينَ ءَامَنُوا۟ مَعَهُۥ وَٱسْتَحْيُوا۟ نِسَآءَهُمْ ۚ وَمَا كَيْدُ ٱلْكَـٰفِرِينَ إِلَّا فِى ضَلَـٰلٍ</a:t>
            </a:r>
          </a:p>
          <a:p>
            <a:pPr>
              <a:lnSpc>
                <a:spcPct val="100000"/>
              </a:lnSpc>
              <a:defRPr sz="2400">
                <a:solidFill>
                  <a:srgbClr val="3E5E5C"/>
                </a:solidFill>
                <a:latin typeface="Calibri"/>
              </a:defRPr>
            </a:pPr>
            <a:r>
              <a:t>So when he brought them the truth from Us, they said, ‘Kill the sons of the faithful who are with him, and spare their women.’ But the stratagems of the faithless only go awry.</a:t>
            </a:r>
          </a:p>
        </p:txBody>
      </p:sp>
      <p:sp>
        <p:nvSpPr>
          <p:cNvPr id="3" name="Text Placeholder 2"/>
          <p:cNvSpPr>
            <a:spLocks noGrp="1"/>
          </p:cNvSpPr>
          <p:nvPr>
            <p:ph type="body" sz="quarter" idx="11"/>
          </p:nvPr>
        </p:nvSpPr>
        <p:spPr/>
        <p:txBody>
          <a:bodyPr/>
          <a:lstStyle/>
          <a:p>
            <a:r>
              <a:t>Ghafir 40:25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فِرْعَوْنُ ذَرُونِىٓ أَقْتُلْ مُوسَىٰ وَلْيَدْعُ رَبَّهُۥٓ ۖ إِنِّىٓ أَخَافُ أَن يُبَدِّلَ دِينَكُمْ أَوْ أَن يُظْهِرَ فِى ٱلْأَرْضِ ٱلْفَسَادَ</a:t>
            </a:r>
          </a:p>
          <a:p>
            <a:pPr>
              <a:lnSpc>
                <a:spcPct val="100000"/>
              </a:lnSpc>
              <a:defRPr sz="2400">
                <a:solidFill>
                  <a:srgbClr val="3E5E5C"/>
                </a:solidFill>
                <a:latin typeface="Calibri"/>
              </a:defRPr>
            </a:pPr>
            <a:r>
              <a:t>And Pharaoh said, ‘Let me slay Moses, and let him invoke his Lord. Indeed I fear that he will change your religion, or bring forth corruption in our land.’</a:t>
            </a:r>
          </a:p>
        </p:txBody>
      </p:sp>
      <p:sp>
        <p:nvSpPr>
          <p:cNvPr id="3" name="Text Placeholder 2"/>
          <p:cNvSpPr>
            <a:spLocks noGrp="1"/>
          </p:cNvSpPr>
          <p:nvPr>
            <p:ph type="body" sz="quarter" idx="11"/>
          </p:nvPr>
        </p:nvSpPr>
        <p:spPr/>
        <p:txBody>
          <a:bodyPr/>
          <a:lstStyle/>
          <a:p>
            <a:r>
              <a:t>Ghafir 40:26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مُوسَىٰٓ إِنِّى عُذْتُ بِرَبِّى وَرَبِّكُم مِّن كُلِّ مُتَكَبِّرٍ لَّا يُؤْمِنُ بِيَوْمِ ٱلْحِسَابِ</a:t>
            </a:r>
          </a:p>
          <a:p>
            <a:pPr>
              <a:lnSpc>
                <a:spcPct val="100000"/>
              </a:lnSpc>
              <a:defRPr sz="2400">
                <a:solidFill>
                  <a:srgbClr val="3E5E5C"/>
                </a:solidFill>
                <a:latin typeface="Calibri"/>
              </a:defRPr>
            </a:pPr>
            <a:r>
              <a:t>Moses said, ‘I seek the protection of my Lord and your Lord from every arrogant one who does not believe in the Day of Reckoning.’</a:t>
            </a:r>
          </a:p>
        </p:txBody>
      </p:sp>
      <p:sp>
        <p:nvSpPr>
          <p:cNvPr id="3" name="Text Placeholder 2"/>
          <p:cNvSpPr>
            <a:spLocks noGrp="1"/>
          </p:cNvSpPr>
          <p:nvPr>
            <p:ph type="body" sz="quarter" idx="11"/>
          </p:nvPr>
        </p:nvSpPr>
        <p:spPr/>
        <p:txBody>
          <a:bodyPr/>
          <a:lstStyle/>
          <a:p>
            <a:r>
              <a:t>Ghafir 40:27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حمٓ</a:t>
            </a:r>
          </a:p>
          <a:p>
            <a:pPr>
              <a:lnSpc>
                <a:spcPct val="100000"/>
              </a:lnSpc>
              <a:defRPr sz="2400">
                <a:solidFill>
                  <a:srgbClr val="3E5E5C"/>
                </a:solidFill>
                <a:latin typeface="Calibri"/>
              </a:defRPr>
            </a:pPr>
            <a:r>
              <a:t>Ha, Meem.</a:t>
            </a:r>
          </a:p>
        </p:txBody>
      </p:sp>
      <p:sp>
        <p:nvSpPr>
          <p:cNvPr id="3" name="Text Placeholder 2"/>
          <p:cNvSpPr>
            <a:spLocks noGrp="1"/>
          </p:cNvSpPr>
          <p:nvPr>
            <p:ph type="body" sz="quarter" idx="11"/>
          </p:nvPr>
        </p:nvSpPr>
        <p:spPr/>
        <p:txBody>
          <a:bodyPr/>
          <a:lstStyle/>
          <a:p>
            <a:r>
              <a:t>Ghafir 40:1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وَقَالَ رَجُلٌ مُّؤْمِنٌ مِّنْ ءَالِ فِرْعَوْنَ يَكْتُمُ إِيمَـٰنَهُۥٓ أَتَقْتُلُونَ رَجُلًا أَن يَقُولَ رَبِّىَ ٱللَّهُ وَقَدْ جَآءَكُم بِٱلْبَيِّنَـٰتِ مِن رَّبِّكُمْ ۖ وَإِن يَكُ كَـٰذِبًا فَعَلَيْهِ كَذِبُهُۥ ۖ وَإِن يَكُ صَادِقًا يُصِبْكُم بَعْضُ ٱلَّذِى يَعِدُكُمْ ۖ إِنَّ ٱللَّهَ لَا يَهْدِى مَنْ هُوَ مُسْرِفٌ كَذَّابٌ</a:t>
            </a:r>
          </a:p>
          <a:p>
            <a:pPr>
              <a:lnSpc>
                <a:spcPct val="100000"/>
              </a:lnSpc>
              <a:defRPr sz="2400">
                <a:solidFill>
                  <a:srgbClr val="3E5E5C"/>
                </a:solidFill>
                <a:latin typeface="Calibri"/>
              </a:defRPr>
            </a:pPr>
            <a:r>
              <a:t>Said a man of faith from Pharaoh’s clan, who concealed his faith, ‘Will you kill a man for saying, ‘‘My Lord is Allah,’’ while he has already brought you manifest proofs from your Lord? Should he be lying, his falsehood will be to his own detriment; but if he is truthful, there shall visit you some of what he promises you. Indeed Allah does not guide someone who is a transgressor and liar.</a:t>
            </a:r>
          </a:p>
        </p:txBody>
      </p:sp>
      <p:sp>
        <p:nvSpPr>
          <p:cNvPr id="3" name="Text Placeholder 2"/>
          <p:cNvSpPr>
            <a:spLocks noGrp="1"/>
          </p:cNvSpPr>
          <p:nvPr>
            <p:ph type="body" sz="quarter" idx="11"/>
          </p:nvPr>
        </p:nvSpPr>
        <p:spPr/>
        <p:txBody>
          <a:bodyPr/>
          <a:lstStyle/>
          <a:p>
            <a:r>
              <a:t>Ghafir 40:28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يَـٰقَوْمِ لَكُمُ ٱلْمُلْكُ ٱلْيَوْمَ ظَـٰهِرِينَ فِى ٱلْأَرْضِ فَمَن يَنصُرُنَا مِنۢ بَأْسِ ٱللَّهِ إِن جَآءَنَا ۚ قَالَ فِرْعَوْنُ مَآ أُرِيكُمْ إِلَّا مَآ أَرَىٰ وَمَآ أَهْدِيكُمْ إِلَّا سَبِيلَ ٱلرَّشَادِ</a:t>
            </a:r>
          </a:p>
          <a:p>
            <a:pPr>
              <a:lnSpc>
                <a:spcPct val="100000"/>
              </a:lnSpc>
              <a:defRPr sz="2400">
                <a:solidFill>
                  <a:srgbClr val="3E5E5C"/>
                </a:solidFill>
                <a:latin typeface="Calibri"/>
              </a:defRPr>
            </a:pPr>
            <a:r>
              <a:t>O my people! Today sovereignty belongs to you, and you are dominant in the land. But who will save us from Allah’s punishment should it overtake us?’ Pharaoh said, ‘I just point out to you what I see [to be advisable for you], and I guide you only to the way of rectitude.’</a:t>
            </a:r>
          </a:p>
        </p:txBody>
      </p:sp>
      <p:sp>
        <p:nvSpPr>
          <p:cNvPr id="3" name="Text Placeholder 2"/>
          <p:cNvSpPr>
            <a:spLocks noGrp="1"/>
          </p:cNvSpPr>
          <p:nvPr>
            <p:ph type="body" sz="quarter" idx="11"/>
          </p:nvPr>
        </p:nvSpPr>
        <p:spPr/>
        <p:txBody>
          <a:bodyPr/>
          <a:lstStyle/>
          <a:p>
            <a:r>
              <a:t>Ghafir 40:29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ٱلَّذِىٓ ءَامَنَ يَـٰقَوْمِ إِنِّىٓ أَخَافُ عَلَيْكُم مِّثْلَ يَوْمِ ٱلْأَحْزَابِ</a:t>
            </a:r>
          </a:p>
          <a:p>
            <a:pPr>
              <a:lnSpc>
                <a:spcPct val="100000"/>
              </a:lnSpc>
              <a:defRPr sz="2400">
                <a:solidFill>
                  <a:srgbClr val="3E5E5C"/>
                </a:solidFill>
                <a:latin typeface="Calibri"/>
              </a:defRPr>
            </a:pPr>
            <a:r>
              <a:t>He who had faith said, ‘O my people! Indeed I fear for you [a day] like the day of the [heathen] factions;</a:t>
            </a:r>
          </a:p>
        </p:txBody>
      </p:sp>
      <p:sp>
        <p:nvSpPr>
          <p:cNvPr id="3" name="Text Placeholder 2"/>
          <p:cNvSpPr>
            <a:spLocks noGrp="1"/>
          </p:cNvSpPr>
          <p:nvPr>
            <p:ph type="body" sz="quarter" idx="11"/>
          </p:nvPr>
        </p:nvSpPr>
        <p:spPr/>
        <p:txBody>
          <a:bodyPr/>
          <a:lstStyle/>
          <a:p>
            <a:r>
              <a:t>Ghafir 40:30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مِثْلَ دَأْبِ قَوْمِ نُوحٍ وَعَادٍ وَثَمُودَ وَٱلَّذِينَ مِنۢ بَعْدِهِمْ ۚ وَمَا ٱللَّهُ يُرِيدُ ظُلْمًا لِّلْعِبَادِ</a:t>
            </a:r>
          </a:p>
          <a:p>
            <a:pPr>
              <a:lnSpc>
                <a:spcPct val="100000"/>
              </a:lnSpc>
              <a:defRPr sz="2400">
                <a:solidFill>
                  <a:srgbClr val="3E5E5C"/>
                </a:solidFill>
                <a:latin typeface="Calibri"/>
              </a:defRPr>
            </a:pPr>
            <a:r>
              <a:t>like the case of the people of Noah, of Ad and Thamud, and those who came after them, and Allah does not desire any wrong for [His] servants.</a:t>
            </a:r>
          </a:p>
        </p:txBody>
      </p:sp>
      <p:sp>
        <p:nvSpPr>
          <p:cNvPr id="3" name="Text Placeholder 2"/>
          <p:cNvSpPr>
            <a:spLocks noGrp="1"/>
          </p:cNvSpPr>
          <p:nvPr>
            <p:ph type="body" sz="quarter" idx="11"/>
          </p:nvPr>
        </p:nvSpPr>
        <p:spPr/>
        <p:txBody>
          <a:bodyPr/>
          <a:lstStyle/>
          <a:p>
            <a:r>
              <a:t>Ghafir 40:31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إِنِّىٓ أَخَافُ عَلَيْكُمْ يَوْمَ ٱلتَّنَادِ</a:t>
            </a:r>
          </a:p>
          <a:p>
            <a:pPr>
              <a:lnSpc>
                <a:spcPct val="100000"/>
              </a:lnSpc>
              <a:defRPr sz="2400">
                <a:solidFill>
                  <a:srgbClr val="3E5E5C"/>
                </a:solidFill>
                <a:latin typeface="Calibri"/>
              </a:defRPr>
            </a:pPr>
            <a:r>
              <a:t>O my people! I fear for you a day of mutual distress calls,</a:t>
            </a:r>
          </a:p>
        </p:txBody>
      </p:sp>
      <p:sp>
        <p:nvSpPr>
          <p:cNvPr id="3" name="Text Placeholder 2"/>
          <p:cNvSpPr>
            <a:spLocks noGrp="1"/>
          </p:cNvSpPr>
          <p:nvPr>
            <p:ph type="body" sz="quarter" idx="11"/>
          </p:nvPr>
        </p:nvSpPr>
        <p:spPr/>
        <p:txBody>
          <a:bodyPr/>
          <a:lstStyle/>
          <a:p>
            <a:r>
              <a:t>Ghafir 40:32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تُوَلُّونَ مُدْبِرِينَ مَا لَكُم مِّنَ ٱللَّهِ مِنْ عَاصِمٍ ۗ وَمَن يُضْلِلِ ٱللَّهُ فَمَا لَهُۥ مِنْ هَادٍ</a:t>
            </a:r>
          </a:p>
          <a:p>
            <a:pPr>
              <a:lnSpc>
                <a:spcPct val="100000"/>
              </a:lnSpc>
              <a:defRPr sz="2400">
                <a:solidFill>
                  <a:srgbClr val="3E5E5C"/>
                </a:solidFill>
                <a:latin typeface="Calibri"/>
              </a:defRPr>
            </a:pPr>
            <a:r>
              <a:t>a day when you will turn back [to flee], not having anyone to protect you from Allah, and whomever Allah leads astray has no guide.</a:t>
            </a:r>
          </a:p>
        </p:txBody>
      </p:sp>
      <p:sp>
        <p:nvSpPr>
          <p:cNvPr id="3" name="Text Placeholder 2"/>
          <p:cNvSpPr>
            <a:spLocks noGrp="1"/>
          </p:cNvSpPr>
          <p:nvPr>
            <p:ph type="body" sz="quarter" idx="11"/>
          </p:nvPr>
        </p:nvSpPr>
        <p:spPr/>
        <p:txBody>
          <a:bodyPr/>
          <a:lstStyle/>
          <a:p>
            <a:r>
              <a:t>Ghafir 40:33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وَلَقَدْ جَآءَكُمْ يُوسُفُ مِن قَبْلُ بِٱلْبَيِّنَـٰتِ فَمَا زِلْتُمْ فِى شَكٍّ مِّمَّا جَآءَكُم بِهِۦ ۖ حَتَّىٰٓ إِذَا هَلَكَ قُلْتُمْ لَن يَبْعَثَ ٱللَّهُ مِنۢ بَعْدِهِۦ رَسُولًا ۚ كَذَٰلِكَ يُضِلُّ ٱللَّهُ مَنْ هُوَ مُسْرِفٌ مُّرْتَابٌ</a:t>
            </a:r>
          </a:p>
          <a:p>
            <a:pPr>
              <a:lnSpc>
                <a:spcPct val="100000"/>
              </a:lnSpc>
              <a:defRPr sz="2400">
                <a:solidFill>
                  <a:srgbClr val="3E5E5C"/>
                </a:solidFill>
                <a:latin typeface="Calibri"/>
              </a:defRPr>
            </a:pPr>
            <a:r>
              <a:t>Certainly Joseph brought you manifest proofs earlier, but you continued to remain in doubt concerning what he had brought you. When he died, you said, ‘‘Allah will never send any apostle after him.’’ That is how Allah leads astray those who are unrestrained and skeptical.</a:t>
            </a:r>
          </a:p>
        </p:txBody>
      </p:sp>
      <p:sp>
        <p:nvSpPr>
          <p:cNvPr id="3" name="Text Placeholder 2"/>
          <p:cNvSpPr>
            <a:spLocks noGrp="1"/>
          </p:cNvSpPr>
          <p:nvPr>
            <p:ph type="body" sz="quarter" idx="11"/>
          </p:nvPr>
        </p:nvSpPr>
        <p:spPr/>
        <p:txBody>
          <a:bodyPr/>
          <a:lstStyle/>
          <a:p>
            <a:r>
              <a:t>Ghafir 40:34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ٱلَّذِينَ يُجَـٰدِلُونَ فِىٓ ءَايَـٰتِ ٱللَّهِ بِغَيْرِ سُلْطَـٰنٍ أَتَىٰهُمْ ۖ كَبُرَ مَقْتًا عِندَ ٱللَّهِ وَعِندَ ٱلَّذِينَ ءَامَنُوا۟ ۚ كَذَٰلِكَ يَطْبَعُ ٱللَّهُ عَلَىٰ كُلِّ قَلْبِ مُتَكَبِّرٍ جَبَّارٍ</a:t>
            </a:r>
          </a:p>
          <a:p>
            <a:pPr>
              <a:lnSpc>
                <a:spcPct val="100000"/>
              </a:lnSpc>
              <a:defRPr sz="2400">
                <a:solidFill>
                  <a:srgbClr val="3E5E5C"/>
                </a:solidFill>
                <a:latin typeface="Calibri"/>
              </a:defRPr>
            </a:pPr>
            <a:r>
              <a:t>Those who dispute the signs of Allah without any authority that may have come to them—[that is] greatly outrageous to Allah and to those who have faith. That is how Allah seals the heart of every arrogant tyrant.’</a:t>
            </a:r>
          </a:p>
        </p:txBody>
      </p:sp>
      <p:sp>
        <p:nvSpPr>
          <p:cNvPr id="3" name="Text Placeholder 2"/>
          <p:cNvSpPr>
            <a:spLocks noGrp="1"/>
          </p:cNvSpPr>
          <p:nvPr>
            <p:ph type="body" sz="quarter" idx="11"/>
          </p:nvPr>
        </p:nvSpPr>
        <p:spPr/>
        <p:txBody>
          <a:bodyPr/>
          <a:lstStyle/>
          <a:p>
            <a:r>
              <a:t>Ghafir 40:35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فِرْعَوْنُ يَـٰهَـٰمَـٰنُ ٱبْنِ لِى صَرْحًا لَّعَلِّىٓ أَبْلُغُ ٱلْأَسْبَـٰبَ</a:t>
            </a:r>
          </a:p>
          <a:p>
            <a:pPr>
              <a:lnSpc>
                <a:spcPct val="100000"/>
              </a:lnSpc>
              <a:defRPr sz="2400">
                <a:solidFill>
                  <a:srgbClr val="3E5E5C"/>
                </a:solidFill>
                <a:latin typeface="Calibri"/>
              </a:defRPr>
            </a:pPr>
            <a:r>
              <a:t>Pharaoh said, ‘O Haman! Build me a tower so that I may reach the routes</a:t>
            </a:r>
          </a:p>
        </p:txBody>
      </p:sp>
      <p:sp>
        <p:nvSpPr>
          <p:cNvPr id="3" name="Text Placeholder 2"/>
          <p:cNvSpPr>
            <a:spLocks noGrp="1"/>
          </p:cNvSpPr>
          <p:nvPr>
            <p:ph type="body" sz="quarter" idx="11"/>
          </p:nvPr>
        </p:nvSpPr>
        <p:spPr/>
        <p:txBody>
          <a:bodyPr/>
          <a:lstStyle/>
          <a:p>
            <a:r>
              <a:t>Ghafir 40:36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أَسْبَـٰبَ ٱلسَّمَـٰوَٰتِ فَأَطَّلِعَ إِلَىٰٓ إِلَـٰهِ مُوسَىٰ وَإِنِّى لَأَظُنُّهُۥ كَـٰذِبًا ۚ وَكَذَٰلِكَ زُيِّنَ لِفِرْعَوْنَ سُوٓءُ عَمَلِهِۦ وَصُدَّ عَنِ ٱلسَّبِيلِ ۚ وَمَا كَيْدُ فِرْعَوْنَ إِلَّا فِى تَبَابٍ</a:t>
            </a:r>
          </a:p>
          <a:p>
            <a:pPr>
              <a:lnSpc>
                <a:spcPct val="100000"/>
              </a:lnSpc>
              <a:defRPr sz="2400">
                <a:solidFill>
                  <a:srgbClr val="3E5E5C"/>
                </a:solidFill>
                <a:latin typeface="Calibri"/>
              </a:defRPr>
            </a:pPr>
            <a:r>
              <a:t>—the routes of the heavens—and take a look at the God of Moses, and indeed I consider him a liar.’ The evil of his conduct was thus presented as decorous to Pharaoh, and he was kept from the way [of Allah]. Pharaoh’s stratagems only led him into ruin.</a:t>
            </a:r>
          </a:p>
        </p:txBody>
      </p:sp>
      <p:sp>
        <p:nvSpPr>
          <p:cNvPr id="3" name="Text Placeholder 2"/>
          <p:cNvSpPr>
            <a:spLocks noGrp="1"/>
          </p:cNvSpPr>
          <p:nvPr>
            <p:ph type="body" sz="quarter" idx="11"/>
          </p:nvPr>
        </p:nvSpPr>
        <p:spPr/>
        <p:txBody>
          <a:bodyPr/>
          <a:lstStyle/>
          <a:p>
            <a:r>
              <a:t>Ghafir 40:37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ٱلْكِتَـٰبِ مِنَ ٱللَّهِ ٱلْعَزِيزِ ٱلْعَلِيمِ</a:t>
            </a:r>
          </a:p>
          <a:p>
            <a:pPr>
              <a:lnSpc>
                <a:spcPct val="100000"/>
              </a:lnSpc>
              <a:defRPr sz="2400">
                <a:solidFill>
                  <a:srgbClr val="3E5E5C"/>
                </a:solidFill>
                <a:latin typeface="Calibri"/>
              </a:defRPr>
            </a:pPr>
            <a:r>
              <a:t>The [gradual] sending down of the Book is from Allah, the All-mighty, the All-knowing,</a:t>
            </a:r>
          </a:p>
        </p:txBody>
      </p:sp>
      <p:sp>
        <p:nvSpPr>
          <p:cNvPr id="3" name="Text Placeholder 2"/>
          <p:cNvSpPr>
            <a:spLocks noGrp="1"/>
          </p:cNvSpPr>
          <p:nvPr>
            <p:ph type="body" sz="quarter" idx="11"/>
          </p:nvPr>
        </p:nvSpPr>
        <p:spPr/>
        <p:txBody>
          <a:bodyPr/>
          <a:lstStyle/>
          <a:p>
            <a:r>
              <a:t>Ghafir 40:2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ٱلَّذِىٓ ءَامَنَ يَـٰقَوْمِ ٱتَّبِعُونِ أَهْدِكُمْ سَبِيلَ ٱلرَّشَادِ</a:t>
            </a:r>
          </a:p>
          <a:p>
            <a:pPr>
              <a:lnSpc>
                <a:spcPct val="100000"/>
              </a:lnSpc>
              <a:defRPr sz="2400">
                <a:solidFill>
                  <a:srgbClr val="3E5E5C"/>
                </a:solidFill>
                <a:latin typeface="Calibri"/>
              </a:defRPr>
            </a:pPr>
            <a:r>
              <a:t>And he who had faith said, ‘O my people! Follow me; I will guide you to the way of rectitude.</a:t>
            </a:r>
          </a:p>
        </p:txBody>
      </p:sp>
      <p:sp>
        <p:nvSpPr>
          <p:cNvPr id="3" name="Text Placeholder 2"/>
          <p:cNvSpPr>
            <a:spLocks noGrp="1"/>
          </p:cNvSpPr>
          <p:nvPr>
            <p:ph type="body" sz="quarter" idx="11"/>
          </p:nvPr>
        </p:nvSpPr>
        <p:spPr/>
        <p:txBody>
          <a:bodyPr/>
          <a:lstStyle/>
          <a:p>
            <a:r>
              <a:t>Ghafir 40:38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يَـٰقَوْمِ إِنَّمَا هَـٰذِهِ ٱلْحَيَوٰةُ ٱلدُّنْيَا مَتَـٰعٌ وَإِنَّ ٱلْـَٔاخِرَةَ هِىَ دَارُ ٱلْقَرَارِ</a:t>
            </a:r>
          </a:p>
          <a:p>
            <a:pPr>
              <a:lnSpc>
                <a:spcPct val="100000"/>
              </a:lnSpc>
              <a:defRPr sz="2400">
                <a:solidFill>
                  <a:srgbClr val="3E5E5C"/>
                </a:solidFill>
                <a:latin typeface="Calibri"/>
              </a:defRPr>
            </a:pPr>
            <a:r>
              <a:t>O my people! This life of the world is only a [passing] enjoyment, and indeed the Hereafter is the abiding home.</a:t>
            </a:r>
          </a:p>
        </p:txBody>
      </p:sp>
      <p:sp>
        <p:nvSpPr>
          <p:cNvPr id="3" name="Text Placeholder 2"/>
          <p:cNvSpPr>
            <a:spLocks noGrp="1"/>
          </p:cNvSpPr>
          <p:nvPr>
            <p:ph type="body" sz="quarter" idx="11"/>
          </p:nvPr>
        </p:nvSpPr>
        <p:spPr/>
        <p:txBody>
          <a:bodyPr/>
          <a:lstStyle/>
          <a:p>
            <a:r>
              <a:t>Ghafir 40:39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مَنْ عَمِلَ سَيِّئَةً فَلَا يُجْزَىٰٓ إِلَّا مِثْلَهَا ۖ وَمَنْ عَمِلَ صَـٰلِحًا مِّن ذَكَرٍ أَوْ أُنثَىٰ وَهُوَ مُؤْمِنٌ فَأُو۟لَـٰٓئِكَ يَدْخُلُونَ ٱلْجَنَّةَ يُرْزَقُونَ فِيهَا بِغَيْرِ حِسَابٍ</a:t>
            </a:r>
          </a:p>
          <a:p>
            <a:pPr>
              <a:lnSpc>
                <a:spcPct val="100000"/>
              </a:lnSpc>
              <a:defRPr sz="2400">
                <a:solidFill>
                  <a:srgbClr val="3E5E5C"/>
                </a:solidFill>
                <a:latin typeface="Calibri"/>
              </a:defRPr>
            </a:pPr>
            <a:r>
              <a:t>Whoever commits a misdeed shall not be requited except with its like, but whoever acts righteously, whether male or female, should he be faithful—such shall enter paradise, and they will be provided therein without any reckoning.</a:t>
            </a:r>
          </a:p>
        </p:txBody>
      </p:sp>
      <p:sp>
        <p:nvSpPr>
          <p:cNvPr id="3" name="Text Placeholder 2"/>
          <p:cNvSpPr>
            <a:spLocks noGrp="1"/>
          </p:cNvSpPr>
          <p:nvPr>
            <p:ph type="body" sz="quarter" idx="11"/>
          </p:nvPr>
        </p:nvSpPr>
        <p:spPr/>
        <p:txBody>
          <a:bodyPr/>
          <a:lstStyle/>
          <a:p>
            <a:r>
              <a:t>Ghafir 40:40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وَيَـٰقَوْمِ مَا لِىٓ أَدْعُوكُمْ إِلَى ٱلنَّجَوٰةِ وَتَدْعُونَنِىٓ إِلَى ٱلنَّارِ</a:t>
            </a:r>
          </a:p>
          <a:p>
            <a:pPr>
              <a:lnSpc>
                <a:spcPct val="100000"/>
              </a:lnSpc>
              <a:defRPr sz="2400">
                <a:solidFill>
                  <a:srgbClr val="3E5E5C"/>
                </a:solidFill>
                <a:latin typeface="Calibri"/>
              </a:defRPr>
            </a:pPr>
            <a:r>
              <a:t>O my people! [Think,] what makes me invite you to deliverance, while you invite me toward the Fire?</a:t>
            </a:r>
          </a:p>
        </p:txBody>
      </p:sp>
      <p:sp>
        <p:nvSpPr>
          <p:cNvPr id="3" name="Text Placeholder 2"/>
          <p:cNvSpPr>
            <a:spLocks noGrp="1"/>
          </p:cNvSpPr>
          <p:nvPr>
            <p:ph type="body" sz="quarter" idx="11"/>
          </p:nvPr>
        </p:nvSpPr>
        <p:spPr/>
        <p:txBody>
          <a:bodyPr/>
          <a:lstStyle/>
          <a:p>
            <a:r>
              <a:t>Ghafir 40:41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تَدْعُونَنِى لِأَكْفُرَ بِٱللَّهِ وَأُشْرِكَ بِهِۦ مَا لَيْسَ لِى بِهِۦ عِلْمٌ وَأَنَا۠ أَدْعُوكُمْ إِلَى ٱلْعَزِيزِ ٱلْغَفَّـٰرِ</a:t>
            </a:r>
          </a:p>
          <a:p>
            <a:pPr>
              <a:lnSpc>
                <a:spcPct val="100000"/>
              </a:lnSpc>
              <a:defRPr sz="2400">
                <a:solidFill>
                  <a:srgbClr val="3E5E5C"/>
                </a:solidFill>
                <a:latin typeface="Calibri"/>
              </a:defRPr>
            </a:pPr>
            <a:r>
              <a:t>You invite me to defy Allah and to ascribe to Him partners of which I have no knowledge, while I call you to the All-mighty, the All-forgiver.</a:t>
            </a:r>
          </a:p>
        </p:txBody>
      </p:sp>
      <p:sp>
        <p:nvSpPr>
          <p:cNvPr id="3" name="Text Placeholder 2"/>
          <p:cNvSpPr>
            <a:spLocks noGrp="1"/>
          </p:cNvSpPr>
          <p:nvPr>
            <p:ph type="body" sz="quarter" idx="11"/>
          </p:nvPr>
        </p:nvSpPr>
        <p:spPr/>
        <p:txBody>
          <a:bodyPr/>
          <a:lstStyle/>
          <a:p>
            <a:r>
              <a:t>Ghafir 40:42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جَرَمَ أَنَّمَا تَدْعُونَنِىٓ إِلَيْهِ لَيْسَ لَهُۥ دَعْوَةٌ فِى ٱلدُّنْيَا وَلَا فِى ٱلْـَٔاخِرَةِ وَأَنَّ مَرَدَّنَآ إِلَى ٱللَّهِ وَأَنَّ ٱلْمُسْرِفِينَ هُمْ أَصْحَـٰبُ ٱلنَّارِ</a:t>
            </a:r>
          </a:p>
          <a:p>
            <a:pPr>
              <a:lnSpc>
                <a:spcPct val="100000"/>
              </a:lnSpc>
              <a:defRPr sz="2400">
                <a:solidFill>
                  <a:srgbClr val="3E5E5C"/>
                </a:solidFill>
                <a:latin typeface="Calibri"/>
              </a:defRPr>
            </a:pPr>
            <a:r>
              <a:t>Undoubtedly, that to which you invite me has no invitation in the world nor in the Hereafter, and indeed our return will be to Allah, and indeed it is the transgressors who will be inmates of the Fire.</a:t>
            </a:r>
          </a:p>
        </p:txBody>
      </p:sp>
      <p:sp>
        <p:nvSpPr>
          <p:cNvPr id="3" name="Text Placeholder 2"/>
          <p:cNvSpPr>
            <a:spLocks noGrp="1"/>
          </p:cNvSpPr>
          <p:nvPr>
            <p:ph type="body" sz="quarter" idx="11"/>
          </p:nvPr>
        </p:nvSpPr>
        <p:spPr/>
        <p:txBody>
          <a:bodyPr/>
          <a:lstStyle/>
          <a:p>
            <a:r>
              <a:t>Ghafir 40:43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فَسَتَذْكُرُونَ مَآ أَقُولُ لَكُمْ ۚ وَأُفَوِّضُ أَمْرِىٓ إِلَى ٱللَّهِ ۚ إِنَّ ٱللَّهَ بَصِيرٌۢ بِٱلْعِبَادِ</a:t>
            </a:r>
          </a:p>
          <a:p>
            <a:pPr>
              <a:lnSpc>
                <a:spcPct val="100000"/>
              </a:lnSpc>
              <a:defRPr sz="2400">
                <a:solidFill>
                  <a:srgbClr val="3E5E5C"/>
                </a:solidFill>
                <a:latin typeface="Calibri"/>
              </a:defRPr>
            </a:pPr>
            <a:r>
              <a:t>Soon you will remember what I tell you, and I entrust my affair to Allah. Indeed Allah watches His servants.’</a:t>
            </a:r>
          </a:p>
        </p:txBody>
      </p:sp>
      <p:sp>
        <p:nvSpPr>
          <p:cNvPr id="3" name="Text Placeholder 2"/>
          <p:cNvSpPr>
            <a:spLocks noGrp="1"/>
          </p:cNvSpPr>
          <p:nvPr>
            <p:ph type="body" sz="quarter" idx="11"/>
          </p:nvPr>
        </p:nvSpPr>
        <p:spPr/>
        <p:txBody>
          <a:bodyPr/>
          <a:lstStyle/>
          <a:p>
            <a:r>
              <a:t>Ghafir 40:44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فَوَقَىٰهُ ٱللَّهُ سَيِّـَٔاتِ مَا مَكَرُوا۟ ۖ وَحَاقَ بِـَٔالِ فِرْعَوْنَ سُوٓءُ ٱلْعَذَابِ</a:t>
            </a:r>
          </a:p>
          <a:p>
            <a:pPr>
              <a:lnSpc>
                <a:spcPct val="100000"/>
              </a:lnSpc>
              <a:defRPr sz="2400">
                <a:solidFill>
                  <a:srgbClr val="3E5E5C"/>
                </a:solidFill>
                <a:latin typeface="Calibri"/>
              </a:defRPr>
            </a:pPr>
            <a:r>
              <a:t>Then Allah saved him from their evil schemes, while a terrible punishment besieged Pharaoh’s clan:</a:t>
            </a:r>
          </a:p>
        </p:txBody>
      </p:sp>
      <p:sp>
        <p:nvSpPr>
          <p:cNvPr id="3" name="Text Placeholder 2"/>
          <p:cNvSpPr>
            <a:spLocks noGrp="1"/>
          </p:cNvSpPr>
          <p:nvPr>
            <p:ph type="body" sz="quarter" idx="11"/>
          </p:nvPr>
        </p:nvSpPr>
        <p:spPr/>
        <p:txBody>
          <a:bodyPr/>
          <a:lstStyle/>
          <a:p>
            <a:r>
              <a:t>Ghafir 40:45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ٱلنَّارُ يُعْرَضُونَ عَلَيْهَا غُدُوًّا وَعَشِيًّا ۖ وَيَوْمَ تَقُومُ ٱلسَّاعَةُ أَدْخِلُوٓا۟ ءَالَ فِرْعَوْنَ أَشَدَّ ٱلْعَذَابِ</a:t>
            </a:r>
          </a:p>
          <a:p>
            <a:pPr>
              <a:lnSpc>
                <a:spcPct val="100000"/>
              </a:lnSpc>
              <a:defRPr sz="2400">
                <a:solidFill>
                  <a:srgbClr val="3E5E5C"/>
                </a:solidFill>
                <a:latin typeface="Calibri"/>
              </a:defRPr>
            </a:pPr>
            <a:r>
              <a:t>the Fire, to which they are exposed morning and evening. On the day when the Hour sets in, Pharaoh’s clan will enter the severest punishment.</a:t>
            </a:r>
          </a:p>
        </p:txBody>
      </p:sp>
      <p:sp>
        <p:nvSpPr>
          <p:cNvPr id="3" name="Text Placeholder 2"/>
          <p:cNvSpPr>
            <a:spLocks noGrp="1"/>
          </p:cNvSpPr>
          <p:nvPr>
            <p:ph type="body" sz="quarter" idx="11"/>
          </p:nvPr>
        </p:nvSpPr>
        <p:spPr/>
        <p:txBody>
          <a:bodyPr/>
          <a:lstStyle/>
          <a:p>
            <a:r>
              <a:t>Ghafir 40:46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يَتَحَآجُّونَ فِى ٱلنَّارِ فَيَقُولُ ٱلضُّعَفَـٰٓؤُا۟ لِلَّذِينَ ٱسْتَكْبَرُوٓا۟ إِنَّا كُنَّا لَكُمْ تَبَعًا فَهَلْ أَنتُم مُّغْنُونَ عَنَّا نَصِيبًا مِّنَ ٱلنَّارِ</a:t>
            </a:r>
          </a:p>
          <a:p>
            <a:pPr>
              <a:lnSpc>
                <a:spcPct val="100000"/>
              </a:lnSpc>
              <a:defRPr sz="2400">
                <a:solidFill>
                  <a:srgbClr val="3E5E5C"/>
                </a:solidFill>
                <a:latin typeface="Calibri"/>
              </a:defRPr>
            </a:pPr>
            <a:r>
              <a:t>When they argue in the Fire, the oppressed will say to the oppressors, ‘We used to follow you; will you avail us against any portion of the Fire?’</a:t>
            </a:r>
          </a:p>
        </p:txBody>
      </p:sp>
      <p:sp>
        <p:nvSpPr>
          <p:cNvPr id="3" name="Text Placeholder 2"/>
          <p:cNvSpPr>
            <a:spLocks noGrp="1"/>
          </p:cNvSpPr>
          <p:nvPr>
            <p:ph type="body" sz="quarter" idx="11"/>
          </p:nvPr>
        </p:nvSpPr>
        <p:spPr/>
        <p:txBody>
          <a:bodyPr/>
          <a:lstStyle/>
          <a:p>
            <a:r>
              <a:t>Ghafir 40:47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غَافِرِ ٱلذَّنۢبِ وَقَابِلِ ٱلتَّوْبِ شَدِيدِ ٱلْعِقَابِ ذِى ٱلطَّوْلِ ۖ لَآ إِلَـٰهَ إِلَّا هُوَ ۖ إِلَيْهِ ٱلْمَصِيرُ</a:t>
            </a:r>
          </a:p>
          <a:p>
            <a:pPr>
              <a:lnSpc>
                <a:spcPct val="100000"/>
              </a:lnSpc>
              <a:defRPr sz="2400">
                <a:solidFill>
                  <a:srgbClr val="3E5E5C"/>
                </a:solidFill>
                <a:latin typeface="Calibri"/>
              </a:defRPr>
            </a:pPr>
            <a:r>
              <a:t>forgiver of sins and acceptor of repentance, severe in retribution, [yet] all-bountiful; there is no god except Him, [and] toward Him is the destination.</a:t>
            </a:r>
          </a:p>
        </p:txBody>
      </p:sp>
      <p:sp>
        <p:nvSpPr>
          <p:cNvPr id="3" name="Text Placeholder 2"/>
          <p:cNvSpPr>
            <a:spLocks noGrp="1"/>
          </p:cNvSpPr>
          <p:nvPr>
            <p:ph type="body" sz="quarter" idx="11"/>
          </p:nvPr>
        </p:nvSpPr>
        <p:spPr/>
        <p:txBody>
          <a:bodyPr/>
          <a:lstStyle/>
          <a:p>
            <a:r>
              <a:t>Ghafir 40:3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ٱلَّذِينَ ٱسْتَكْبَرُوٓا۟ إِنَّا كُلٌّ فِيهَآ إِنَّ ٱللَّهَ قَدْ حَكَمَ بَيْنَ ٱلْعِبَادِ</a:t>
            </a:r>
          </a:p>
          <a:p>
            <a:pPr>
              <a:lnSpc>
                <a:spcPct val="100000"/>
              </a:lnSpc>
              <a:defRPr sz="2400">
                <a:solidFill>
                  <a:srgbClr val="3E5E5C"/>
                </a:solidFill>
                <a:latin typeface="Calibri"/>
              </a:defRPr>
            </a:pPr>
            <a:r>
              <a:t>The oppressors will say, ‘We are all in it [together]; Allah has judged between [His] servants.’</a:t>
            </a:r>
          </a:p>
        </p:txBody>
      </p:sp>
      <p:sp>
        <p:nvSpPr>
          <p:cNvPr id="3" name="Text Placeholder 2"/>
          <p:cNvSpPr>
            <a:spLocks noGrp="1"/>
          </p:cNvSpPr>
          <p:nvPr>
            <p:ph type="body" sz="quarter" idx="11"/>
          </p:nvPr>
        </p:nvSpPr>
        <p:spPr/>
        <p:txBody>
          <a:bodyPr/>
          <a:lstStyle/>
          <a:p>
            <a:r>
              <a:t>Ghafir 40:48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فِى ٱلنَّارِ لِخَزَنَةِ جَهَنَّمَ ٱدْعُوا۟ رَبَّكُمْ يُخَفِّفْ عَنَّا يَوْمًا مِّنَ ٱلْعَذَابِ</a:t>
            </a:r>
          </a:p>
          <a:p>
            <a:pPr>
              <a:lnSpc>
                <a:spcPct val="100000"/>
              </a:lnSpc>
              <a:defRPr sz="2400">
                <a:solidFill>
                  <a:srgbClr val="3E5E5C"/>
                </a:solidFill>
                <a:latin typeface="Calibri"/>
              </a:defRPr>
            </a:pPr>
            <a:r>
              <a:t>Those who are in the Fire will say to the keepers of hell, ‘Invoke your Lord to lighten for us [at least] a day’s punishment.’</a:t>
            </a:r>
          </a:p>
        </p:txBody>
      </p:sp>
      <p:sp>
        <p:nvSpPr>
          <p:cNvPr id="3" name="Text Placeholder 2"/>
          <p:cNvSpPr>
            <a:spLocks noGrp="1"/>
          </p:cNvSpPr>
          <p:nvPr>
            <p:ph type="body" sz="quarter" idx="11"/>
          </p:nvPr>
        </p:nvSpPr>
        <p:spPr/>
        <p:txBody>
          <a:bodyPr/>
          <a:lstStyle/>
          <a:p>
            <a:r>
              <a:t>Ghafir 40:49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أَوَلَمْ تَكُ تَأْتِيكُمْ رُسُلُكُم بِٱلْبَيِّنَـٰتِ ۖ قَالُوا۟ بَلَىٰ ۚ قَالُوا۟ فَٱدْعُوا۟ ۗ وَمَا دُعَـٰٓؤُا۟ ٱلْكَـٰفِرِينَ إِلَّا فِى ضَلَـٰلٍ</a:t>
            </a:r>
          </a:p>
          <a:p>
            <a:pPr>
              <a:lnSpc>
                <a:spcPct val="100000"/>
              </a:lnSpc>
              <a:defRPr sz="2400">
                <a:solidFill>
                  <a:srgbClr val="3E5E5C"/>
                </a:solidFill>
                <a:latin typeface="Calibri"/>
              </a:defRPr>
            </a:pPr>
            <a:r>
              <a:t>They will say, ‘Had not your apostles brought you manifest proofs?’ They will say, ‘Yes.’ They will say, ‘Then invoke [Him] yourselves.’ But the invocations of the faithless only go awry.</a:t>
            </a:r>
          </a:p>
        </p:txBody>
      </p:sp>
      <p:sp>
        <p:nvSpPr>
          <p:cNvPr id="3" name="Text Placeholder 2"/>
          <p:cNvSpPr>
            <a:spLocks noGrp="1"/>
          </p:cNvSpPr>
          <p:nvPr>
            <p:ph type="body" sz="quarter" idx="11"/>
          </p:nvPr>
        </p:nvSpPr>
        <p:spPr/>
        <p:txBody>
          <a:bodyPr/>
          <a:lstStyle/>
          <a:p>
            <a:r>
              <a:t>Ghafir 40:50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لَنَنصُرُ رُسُلَنَا وَٱلَّذِينَ ءَامَنُوا۟ فِى ٱلْحَيَوٰةِ ٱلدُّنْيَا وَيَوْمَ يَقُومُ ٱلْأَشْهَـٰدُ</a:t>
            </a:r>
          </a:p>
          <a:p>
            <a:pPr>
              <a:lnSpc>
                <a:spcPct val="100000"/>
              </a:lnSpc>
              <a:defRPr sz="2400">
                <a:solidFill>
                  <a:srgbClr val="3E5E5C"/>
                </a:solidFill>
                <a:latin typeface="Calibri"/>
              </a:defRPr>
            </a:pPr>
            <a:r>
              <a:t>Indeed We shall help Our apostles and those who have faith in the life of the world and on the day when the witnesses rise up,</a:t>
            </a:r>
          </a:p>
        </p:txBody>
      </p:sp>
      <p:sp>
        <p:nvSpPr>
          <p:cNvPr id="3" name="Text Placeholder 2"/>
          <p:cNvSpPr>
            <a:spLocks noGrp="1"/>
          </p:cNvSpPr>
          <p:nvPr>
            <p:ph type="body" sz="quarter" idx="11"/>
          </p:nvPr>
        </p:nvSpPr>
        <p:spPr/>
        <p:txBody>
          <a:bodyPr/>
          <a:lstStyle/>
          <a:p>
            <a:r>
              <a:t>Ghafir 40:51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لَا يَنفَعُ ٱلظَّـٰلِمِينَ مَعْذِرَتُهُمْ ۖ وَلَهُمُ ٱللَّعْنَةُ وَلَهُمْ سُوٓءُ ٱلدَّارِ</a:t>
            </a:r>
          </a:p>
          <a:p>
            <a:pPr>
              <a:lnSpc>
                <a:spcPct val="100000"/>
              </a:lnSpc>
              <a:defRPr sz="2400">
                <a:solidFill>
                  <a:srgbClr val="3E5E5C"/>
                </a:solidFill>
                <a:latin typeface="Calibri"/>
              </a:defRPr>
            </a:pPr>
            <a:r>
              <a:t>the day when the excuses of the wrongdoers will not benefit them, the curse will lie on them, and for them will be the ills of the [ultimate] abode.</a:t>
            </a:r>
          </a:p>
        </p:txBody>
      </p:sp>
      <p:sp>
        <p:nvSpPr>
          <p:cNvPr id="3" name="Text Placeholder 2"/>
          <p:cNvSpPr>
            <a:spLocks noGrp="1"/>
          </p:cNvSpPr>
          <p:nvPr>
            <p:ph type="body" sz="quarter" idx="11"/>
          </p:nvPr>
        </p:nvSpPr>
        <p:spPr/>
        <p:txBody>
          <a:bodyPr/>
          <a:lstStyle/>
          <a:p>
            <a:r>
              <a:t>Ghafir 40:52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ٱلْهُدَىٰ وَأَوْرَثْنَا بَنِىٓ إِسْرَٰٓءِيلَ ٱلْكِتَـٰبَ</a:t>
            </a:r>
          </a:p>
          <a:p>
            <a:pPr>
              <a:lnSpc>
                <a:spcPct val="100000"/>
              </a:lnSpc>
              <a:defRPr sz="2400">
                <a:solidFill>
                  <a:srgbClr val="3E5E5C"/>
                </a:solidFill>
                <a:latin typeface="Calibri"/>
              </a:defRPr>
            </a:pPr>
            <a:r>
              <a:t>Certainly We gave guidance to Moses and We gave the Children of Israel the Book as a legacy,</a:t>
            </a:r>
          </a:p>
        </p:txBody>
      </p:sp>
      <p:sp>
        <p:nvSpPr>
          <p:cNvPr id="3" name="Text Placeholder 2"/>
          <p:cNvSpPr>
            <a:spLocks noGrp="1"/>
          </p:cNvSpPr>
          <p:nvPr>
            <p:ph type="body" sz="quarter" idx="11"/>
          </p:nvPr>
        </p:nvSpPr>
        <p:spPr/>
        <p:txBody>
          <a:bodyPr/>
          <a:lstStyle/>
          <a:p>
            <a:r>
              <a:t>Ghafir 40:53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هُدًى وَذِكْرَىٰ لِأُو۟لِى ٱلْأَلْبَـٰبِ</a:t>
            </a:r>
          </a:p>
          <a:p>
            <a:pPr>
              <a:lnSpc>
                <a:spcPct val="100000"/>
              </a:lnSpc>
              <a:defRPr sz="2400">
                <a:solidFill>
                  <a:srgbClr val="3E5E5C"/>
                </a:solidFill>
                <a:latin typeface="Calibri"/>
              </a:defRPr>
            </a:pPr>
            <a:r>
              <a:t>as guidance and admonition for those who possess intellect.</a:t>
            </a:r>
          </a:p>
        </p:txBody>
      </p:sp>
      <p:sp>
        <p:nvSpPr>
          <p:cNvPr id="3" name="Text Placeholder 2"/>
          <p:cNvSpPr>
            <a:spLocks noGrp="1"/>
          </p:cNvSpPr>
          <p:nvPr>
            <p:ph type="body" sz="quarter" idx="11"/>
          </p:nvPr>
        </p:nvSpPr>
        <p:spPr/>
        <p:txBody>
          <a:bodyPr/>
          <a:lstStyle/>
          <a:p>
            <a:r>
              <a:t>Ghafir 40:54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فَٱصْبِرْ إِنَّ وَعْدَ ٱللَّهِ حَقٌّ وَٱسْتَغْفِرْ لِذَنۢبِكَ وَسَبِّحْ بِحَمْدِ رَبِّكَ بِٱلْعَشِىِّ وَٱلْإِبْكَـٰرِ</a:t>
            </a:r>
          </a:p>
          <a:p>
            <a:pPr>
              <a:lnSpc>
                <a:spcPct val="100000"/>
              </a:lnSpc>
              <a:defRPr sz="2400">
                <a:solidFill>
                  <a:srgbClr val="3E5E5C"/>
                </a:solidFill>
                <a:latin typeface="Calibri"/>
              </a:defRPr>
            </a:pPr>
            <a:r>
              <a:t>So be patient! Allah’s promise is indeed true. Plead [Allah] for forgiveness of your sin, and celebrate the praise of your Lord morning and evening.</a:t>
            </a:r>
          </a:p>
        </p:txBody>
      </p:sp>
      <p:sp>
        <p:nvSpPr>
          <p:cNvPr id="3" name="Text Placeholder 2"/>
          <p:cNvSpPr>
            <a:spLocks noGrp="1"/>
          </p:cNvSpPr>
          <p:nvPr>
            <p:ph type="body" sz="quarter" idx="11"/>
          </p:nvPr>
        </p:nvSpPr>
        <p:spPr/>
        <p:txBody>
          <a:bodyPr/>
          <a:lstStyle/>
          <a:p>
            <a:r>
              <a:t>Ghafir 40:55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ٱلَّذِينَ يُجَـٰدِلُونَ فِىٓ ءَايَـٰتِ ٱللَّهِ بِغَيْرِ سُلْطَـٰنٍ أَتَىٰهُمْ ۙ إِن فِى صُدُورِهِمْ إِلَّا كِبْرٌ مَّا هُم بِبَـٰلِغِيهِ ۚ فَٱسْتَعِذْ بِٱللَّهِ ۖ إِنَّهُۥ هُوَ ٱلسَّمِيعُ ٱلْبَصِيرُ</a:t>
            </a:r>
          </a:p>
          <a:p>
            <a:pPr>
              <a:lnSpc>
                <a:spcPct val="100000"/>
              </a:lnSpc>
              <a:defRPr sz="2400">
                <a:solidFill>
                  <a:srgbClr val="3E5E5C"/>
                </a:solidFill>
                <a:latin typeface="Calibri"/>
              </a:defRPr>
            </a:pPr>
            <a:r>
              <a:t>Indeed those who dispute the signs of Allah without any authority that may have come to them—there is [an ambition for] greatness in their breasts, which they will never attain. So seek the protection of Allah; indeed, He is the All-hearing, the All-seeing.</a:t>
            </a:r>
          </a:p>
        </p:txBody>
      </p:sp>
      <p:sp>
        <p:nvSpPr>
          <p:cNvPr id="3" name="Text Placeholder 2"/>
          <p:cNvSpPr>
            <a:spLocks noGrp="1"/>
          </p:cNvSpPr>
          <p:nvPr>
            <p:ph type="body" sz="quarter" idx="11"/>
          </p:nvPr>
        </p:nvSpPr>
        <p:spPr/>
        <p:txBody>
          <a:bodyPr/>
          <a:lstStyle/>
          <a:p>
            <a:r>
              <a:t>Ghafir 40:56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لَخَلْقُ ٱلسَّمَـٰوَٰتِ وَٱلْأَرْضِ أَكْبَرُ مِنْ خَلْقِ ٱلنَّاسِ وَلَـٰكِنَّ أَكْثَرَ ٱلنَّاسِ لَا يَعْلَمُونَ</a:t>
            </a:r>
          </a:p>
          <a:p>
            <a:pPr>
              <a:lnSpc>
                <a:spcPct val="100000"/>
              </a:lnSpc>
              <a:defRPr sz="2400">
                <a:solidFill>
                  <a:srgbClr val="3E5E5C"/>
                </a:solidFill>
                <a:latin typeface="Calibri"/>
              </a:defRPr>
            </a:pPr>
            <a:r>
              <a:t>The creation of the heavens and the earth is surely more prodigious than the creation of mankind, but most people do not know.</a:t>
            </a:r>
          </a:p>
        </p:txBody>
      </p:sp>
      <p:sp>
        <p:nvSpPr>
          <p:cNvPr id="3" name="Text Placeholder 2"/>
          <p:cNvSpPr>
            <a:spLocks noGrp="1"/>
          </p:cNvSpPr>
          <p:nvPr>
            <p:ph type="body" sz="quarter" idx="11"/>
          </p:nvPr>
        </p:nvSpPr>
        <p:spPr/>
        <p:txBody>
          <a:bodyPr/>
          <a:lstStyle/>
          <a:p>
            <a:r>
              <a:t>Ghafir 40:57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يُجَـٰدِلُ فِىٓ ءَايَـٰتِ ٱللَّهِ إِلَّا ٱلَّذِينَ كَفَرُوا۟ فَلَا يَغْرُرْكَ تَقَلُّبُهُمْ فِى ٱلْبِلَـٰدِ</a:t>
            </a:r>
          </a:p>
          <a:p>
            <a:pPr>
              <a:lnSpc>
                <a:spcPct val="100000"/>
              </a:lnSpc>
              <a:defRPr sz="2400">
                <a:solidFill>
                  <a:srgbClr val="3E5E5C"/>
                </a:solidFill>
                <a:latin typeface="Calibri"/>
              </a:defRPr>
            </a:pPr>
            <a:r>
              <a:t>No one disputes the signs of Allah except the faithless. So do not be misled by their bustle in the towns.</a:t>
            </a:r>
          </a:p>
        </p:txBody>
      </p:sp>
      <p:sp>
        <p:nvSpPr>
          <p:cNvPr id="3" name="Text Placeholder 2"/>
          <p:cNvSpPr>
            <a:spLocks noGrp="1"/>
          </p:cNvSpPr>
          <p:nvPr>
            <p:ph type="body" sz="quarter" idx="11"/>
          </p:nvPr>
        </p:nvSpPr>
        <p:spPr/>
        <p:txBody>
          <a:bodyPr/>
          <a:lstStyle/>
          <a:p>
            <a:r>
              <a:t>Ghafir 40:4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يَسْتَوِى ٱلْأَعْمَىٰ وَٱلْبَصِيرُ وَٱلَّذِينَ ءَامَنُوا۟ وَعَمِلُوا۟ ٱلصَّـٰلِحَـٰتِ وَلَا ٱلْمُسِىٓءُ ۚ قَلِيلًا مَّا تَتَذَكَّرُونَ</a:t>
            </a:r>
          </a:p>
          <a:p>
            <a:pPr>
              <a:lnSpc>
                <a:spcPct val="100000"/>
              </a:lnSpc>
              <a:defRPr sz="2400">
                <a:solidFill>
                  <a:srgbClr val="3E5E5C"/>
                </a:solidFill>
                <a:latin typeface="Calibri"/>
              </a:defRPr>
            </a:pPr>
            <a:r>
              <a:t>The blind one and the seer are not equal, neither are the evildoers and those who have faith and do righteous deeds. Little is the admonition that you take!</a:t>
            </a:r>
          </a:p>
        </p:txBody>
      </p:sp>
      <p:sp>
        <p:nvSpPr>
          <p:cNvPr id="3" name="Text Placeholder 2"/>
          <p:cNvSpPr>
            <a:spLocks noGrp="1"/>
          </p:cNvSpPr>
          <p:nvPr>
            <p:ph type="body" sz="quarter" idx="11"/>
          </p:nvPr>
        </p:nvSpPr>
        <p:spPr/>
        <p:txBody>
          <a:bodyPr/>
          <a:lstStyle/>
          <a:p>
            <a:r>
              <a:t>Ghafir 40:58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ٱلسَّاعَةَ لَـَٔاتِيَةٌ لَّا رَيْبَ فِيهَا وَلَـٰكِنَّ أَكْثَرَ ٱلنَّاسِ لَا يُؤْمِنُونَ</a:t>
            </a:r>
          </a:p>
          <a:p>
            <a:pPr>
              <a:lnSpc>
                <a:spcPct val="100000"/>
              </a:lnSpc>
              <a:defRPr sz="2400">
                <a:solidFill>
                  <a:srgbClr val="3E5E5C"/>
                </a:solidFill>
                <a:latin typeface="Calibri"/>
              </a:defRPr>
            </a:pPr>
            <a:r>
              <a:t>Indeed the Hour is bound to come; there is no doubt in it. But most people do not believe.</a:t>
            </a:r>
          </a:p>
        </p:txBody>
      </p:sp>
      <p:sp>
        <p:nvSpPr>
          <p:cNvPr id="3" name="Text Placeholder 2"/>
          <p:cNvSpPr>
            <a:spLocks noGrp="1"/>
          </p:cNvSpPr>
          <p:nvPr>
            <p:ph type="body" sz="quarter" idx="11"/>
          </p:nvPr>
        </p:nvSpPr>
        <p:spPr/>
        <p:txBody>
          <a:bodyPr/>
          <a:lstStyle/>
          <a:p>
            <a:r>
              <a:t>Ghafir 40:59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رَبُّكُمُ ٱدْعُونِىٓ أَسْتَجِبْ لَكُمْ ۚ إِنَّ ٱلَّذِينَ يَسْتَكْبِرُونَ عَنْ عِبَادَتِى سَيَدْخُلُونَ جَهَنَّمَ دَاخِرِينَ</a:t>
            </a:r>
          </a:p>
          <a:p>
            <a:pPr>
              <a:lnSpc>
                <a:spcPct val="100000"/>
              </a:lnSpc>
              <a:defRPr sz="2400">
                <a:solidFill>
                  <a:srgbClr val="3E5E5C"/>
                </a:solidFill>
                <a:latin typeface="Calibri"/>
              </a:defRPr>
            </a:pPr>
            <a:r>
              <a:t>Your Lord has said, ‘Call Me, and I will hear you!’ Indeed those who are disdainful of My worship will enter hell in utter humiliation.</a:t>
            </a:r>
          </a:p>
        </p:txBody>
      </p:sp>
      <p:sp>
        <p:nvSpPr>
          <p:cNvPr id="3" name="Text Placeholder 2"/>
          <p:cNvSpPr>
            <a:spLocks noGrp="1"/>
          </p:cNvSpPr>
          <p:nvPr>
            <p:ph type="body" sz="quarter" idx="11"/>
          </p:nvPr>
        </p:nvSpPr>
        <p:spPr/>
        <p:txBody>
          <a:bodyPr/>
          <a:lstStyle/>
          <a:p>
            <a:r>
              <a:t>Ghafir 40:60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جَعَلَ لَكُمُ ٱلَّيْلَ لِتَسْكُنُوا۟ فِيهِ وَٱلنَّهَارَ مُبْصِرًا ۚ إِنَّ ٱللَّهَ لَذُو فَضْلٍ عَلَى ٱلنَّاسِ وَلَـٰكِنَّ أَكْثَرَ ٱلنَّاسِ لَا يَشْكُرُونَ</a:t>
            </a:r>
          </a:p>
          <a:p>
            <a:pPr>
              <a:lnSpc>
                <a:spcPct val="100000"/>
              </a:lnSpc>
              <a:defRPr sz="2400">
                <a:solidFill>
                  <a:srgbClr val="3E5E5C"/>
                </a:solidFill>
                <a:latin typeface="Calibri"/>
              </a:defRPr>
            </a:pPr>
            <a:r>
              <a:t>It is Allah who made the night for you, that you may rest in it, and the day to provide visibility. Indeed Allah is gracious to mankind, but most people do not give thanks.</a:t>
            </a:r>
          </a:p>
        </p:txBody>
      </p:sp>
      <p:sp>
        <p:nvSpPr>
          <p:cNvPr id="3" name="Text Placeholder 2"/>
          <p:cNvSpPr>
            <a:spLocks noGrp="1"/>
          </p:cNvSpPr>
          <p:nvPr>
            <p:ph type="body" sz="quarter" idx="11"/>
          </p:nvPr>
        </p:nvSpPr>
        <p:spPr/>
        <p:txBody>
          <a:bodyPr/>
          <a:lstStyle/>
          <a:p>
            <a:r>
              <a:t>Ghafir 40:61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ٱللَّهُ رَبُّكُمْ خَـٰلِقُ كُلِّ شَىْءٍ لَّآ إِلَـٰهَ إِلَّا هُوَ ۖ فَأَنَّىٰ تُؤْفَكُونَ</a:t>
            </a:r>
          </a:p>
          <a:p>
            <a:pPr>
              <a:lnSpc>
                <a:spcPct val="100000"/>
              </a:lnSpc>
              <a:defRPr sz="2400">
                <a:solidFill>
                  <a:srgbClr val="3E5E5C"/>
                </a:solidFill>
                <a:latin typeface="Calibri"/>
              </a:defRPr>
            </a:pPr>
            <a:r>
              <a:t>That is Allah, your Lord, the creator of all things, there is no god except Him. Then where do you stray?</a:t>
            </a:r>
          </a:p>
        </p:txBody>
      </p:sp>
      <p:sp>
        <p:nvSpPr>
          <p:cNvPr id="3" name="Text Placeholder 2"/>
          <p:cNvSpPr>
            <a:spLocks noGrp="1"/>
          </p:cNvSpPr>
          <p:nvPr>
            <p:ph type="body" sz="quarter" idx="11"/>
          </p:nvPr>
        </p:nvSpPr>
        <p:spPr/>
        <p:txBody>
          <a:bodyPr/>
          <a:lstStyle/>
          <a:p>
            <a:r>
              <a:t>Ghafir 40:62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يُؤْفَكُ ٱلَّذِينَ كَانُوا۟ بِـَٔايَـٰتِ ٱللَّهِ يَجْحَدُونَ</a:t>
            </a:r>
          </a:p>
          <a:p>
            <a:pPr>
              <a:lnSpc>
                <a:spcPct val="100000"/>
              </a:lnSpc>
              <a:defRPr sz="2400">
                <a:solidFill>
                  <a:srgbClr val="3E5E5C"/>
                </a:solidFill>
                <a:latin typeface="Calibri"/>
              </a:defRPr>
            </a:pPr>
            <a:r>
              <a:t>Those who were used to impugning the signs of Allah are thus made to go astray.</a:t>
            </a:r>
          </a:p>
        </p:txBody>
      </p:sp>
      <p:sp>
        <p:nvSpPr>
          <p:cNvPr id="3" name="Text Placeholder 2"/>
          <p:cNvSpPr>
            <a:spLocks noGrp="1"/>
          </p:cNvSpPr>
          <p:nvPr>
            <p:ph type="body" sz="quarter" idx="11"/>
          </p:nvPr>
        </p:nvSpPr>
        <p:spPr/>
        <p:txBody>
          <a:bodyPr/>
          <a:lstStyle/>
          <a:p>
            <a:r>
              <a:t>Ghafir 40:63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ٱللَّهُ ٱلَّذِى جَعَلَ لَكُمُ ٱلْأَرْضَ قَرَارًا وَٱلسَّمَآءَ بِنَآءً وَصَوَّرَكُمْ فَأَحْسَنَ صُوَرَكُمْ وَرَزَقَكُم مِّنَ ٱلطَّيِّبَـٰتِ ۚ ذَٰلِكُمُ ٱللَّهُ رَبُّكُمْ ۖ فَتَبَارَكَ ٱللَّهُ رَبُّ ٱلْعَـٰلَمِينَ</a:t>
            </a:r>
          </a:p>
          <a:p>
            <a:pPr>
              <a:lnSpc>
                <a:spcPct val="100000"/>
              </a:lnSpc>
              <a:defRPr sz="2400">
                <a:solidFill>
                  <a:srgbClr val="3E5E5C"/>
                </a:solidFill>
                <a:latin typeface="Calibri"/>
              </a:defRPr>
            </a:pPr>
            <a:r>
              <a:t>It is Allah who made for you the earth an abode and the sky a canopy. He formed you and perfected your forms, and provided you with all the good things. That is Allah, your Lord! Blessed is Allah, Lord of all the worlds!</a:t>
            </a:r>
          </a:p>
        </p:txBody>
      </p:sp>
      <p:sp>
        <p:nvSpPr>
          <p:cNvPr id="3" name="Text Placeholder 2"/>
          <p:cNvSpPr>
            <a:spLocks noGrp="1"/>
          </p:cNvSpPr>
          <p:nvPr>
            <p:ph type="body" sz="quarter" idx="11"/>
          </p:nvPr>
        </p:nvSpPr>
        <p:spPr/>
        <p:txBody>
          <a:bodyPr/>
          <a:lstStyle/>
          <a:p>
            <a:r>
              <a:t>Ghafir 40:64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ٱلْحَىُّ لَآ إِلَـٰهَ إِلَّا هُوَ فَٱدْعُوهُ مُخْلِصِينَ لَهُ ٱلدِّينَ ۗ ٱلْحَمْدُ لِلَّهِ رَبِّ ٱلْعَـٰلَمِينَ</a:t>
            </a:r>
          </a:p>
          <a:p>
            <a:pPr>
              <a:lnSpc>
                <a:spcPct val="100000"/>
              </a:lnSpc>
              <a:defRPr sz="2400">
                <a:solidFill>
                  <a:srgbClr val="3E5E5C"/>
                </a:solidFill>
                <a:latin typeface="Calibri"/>
              </a:defRPr>
            </a:pPr>
            <a:r>
              <a:t>He is the Living One, there is no god except Him. So supplicate Him, putting exclusive faith in Him. All praise belongs to Allah, Lord of all the worlds.</a:t>
            </a:r>
          </a:p>
        </p:txBody>
      </p:sp>
      <p:sp>
        <p:nvSpPr>
          <p:cNvPr id="3" name="Text Placeholder 2"/>
          <p:cNvSpPr>
            <a:spLocks noGrp="1"/>
          </p:cNvSpPr>
          <p:nvPr>
            <p:ph type="body" sz="quarter" idx="11"/>
          </p:nvPr>
        </p:nvSpPr>
        <p:spPr/>
        <p:txBody>
          <a:bodyPr/>
          <a:lstStyle/>
          <a:p>
            <a:r>
              <a:t>Ghafir 40:65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إِنِّى نُهِيتُ أَنْ أَعْبُدَ ٱلَّذِينَ تَدْعُونَ مِن دُونِ ٱللَّهِ لَمَّا جَآءَنِىَ ٱلْبَيِّنَـٰتُ مِن رَّبِّى وَأُمِرْتُ أَنْ أُسْلِمَ لِرَبِّ ٱلْعَـٰلَمِينَ</a:t>
            </a:r>
          </a:p>
          <a:p>
            <a:pPr>
              <a:lnSpc>
                <a:spcPct val="100000"/>
              </a:lnSpc>
              <a:defRPr sz="2400">
                <a:solidFill>
                  <a:srgbClr val="3E5E5C"/>
                </a:solidFill>
                <a:latin typeface="Calibri"/>
              </a:defRPr>
            </a:pPr>
            <a:r>
              <a:t>Say, ‘I have been forbidden to worship those whom you invoke besides Allah, as manifest proofs have come to me from my Lord, and I have been commanded to submit to the Lord of all the worlds.’</a:t>
            </a:r>
          </a:p>
        </p:txBody>
      </p:sp>
      <p:sp>
        <p:nvSpPr>
          <p:cNvPr id="3" name="Text Placeholder 2"/>
          <p:cNvSpPr>
            <a:spLocks noGrp="1"/>
          </p:cNvSpPr>
          <p:nvPr>
            <p:ph type="body" sz="quarter" idx="11"/>
          </p:nvPr>
        </p:nvSpPr>
        <p:spPr/>
        <p:txBody>
          <a:bodyPr/>
          <a:lstStyle/>
          <a:p>
            <a:r>
              <a:t>Ghafir 40:66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هُوَ ٱلَّذِى خَلَقَكُم مِّن تُرَابٍ ثُمَّ مِن نُّطْفَةٍ ثُمَّ مِنْ عَلَقَةٍ ثُمَّ يُخْرِجُكُمْ طِفْلًا ثُمَّ لِتَبْلُغُوٓا۟ أَشُدَّكُمْ ثُمَّ لِتَكُونُوا۟ شُيُوخًا ۚ وَمِنكُم مَّن يُتَوَفَّىٰ مِن قَبْلُ ۖ وَلِتَبْلُغُوٓا۟ أَجَلًا مُّسَمًّى وَلَعَلَّكُمْ تَعْقِلُونَ</a:t>
            </a:r>
          </a:p>
          <a:p>
            <a:pPr>
              <a:lnSpc>
                <a:spcPct val="100000"/>
              </a:lnSpc>
              <a:defRPr sz="2400">
                <a:solidFill>
                  <a:srgbClr val="3E5E5C"/>
                </a:solidFill>
                <a:latin typeface="Calibri"/>
              </a:defRPr>
            </a:pPr>
            <a:r>
              <a:t>It is He who created you from dust, then from a drop of [seminal] fluid, then from a clinging mass, then He brings you forth as infants, then [He nurtures you] so that you may come of age, and then that you may become aged—though there are some of you who die earlier—and complete a specified term, and so that you may exercise your reason.</a:t>
            </a:r>
          </a:p>
        </p:txBody>
      </p:sp>
      <p:sp>
        <p:nvSpPr>
          <p:cNvPr id="3" name="Text Placeholder 2"/>
          <p:cNvSpPr>
            <a:spLocks noGrp="1"/>
          </p:cNvSpPr>
          <p:nvPr>
            <p:ph type="body" sz="quarter" idx="11"/>
          </p:nvPr>
        </p:nvSpPr>
        <p:spPr/>
        <p:txBody>
          <a:bodyPr/>
          <a:lstStyle/>
          <a:p>
            <a:r>
              <a:t>Ghafir 40:67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كَذَّبَتْ قَبْلَهُمْ قَوْمُ نُوحٍ وَٱلْأَحْزَابُ مِنۢ بَعْدِهِمْ ۖ وَهَمَّتْ كُلُّ أُمَّةٍۭ بِرَسُولِهِمْ لِيَأْخُذُوهُ ۖ وَجَـٰدَلُوا۟ بِٱلْبَـٰطِلِ لِيُدْحِضُوا۟ بِهِ ٱلْحَقَّ فَأَخَذْتُهُمْ ۖ فَكَيْفَ كَانَ عِقَابِ</a:t>
            </a:r>
          </a:p>
          <a:p>
            <a:pPr>
              <a:lnSpc>
                <a:spcPct val="100000"/>
              </a:lnSpc>
              <a:defRPr sz="2400">
                <a:solidFill>
                  <a:srgbClr val="3E5E5C"/>
                </a:solidFill>
                <a:latin typeface="Calibri"/>
              </a:defRPr>
            </a:pPr>
            <a:r>
              <a:t>The people of Noah denied before them and the [heathen] factions [who came] after them. Every nation attempted to lay hands on their apostle, and disputed erroneously to refute the truth. Then I seized them; so how was My retribution?!</a:t>
            </a:r>
          </a:p>
        </p:txBody>
      </p:sp>
      <p:sp>
        <p:nvSpPr>
          <p:cNvPr id="3" name="Text Placeholder 2"/>
          <p:cNvSpPr>
            <a:spLocks noGrp="1"/>
          </p:cNvSpPr>
          <p:nvPr>
            <p:ph type="body" sz="quarter" idx="11"/>
          </p:nvPr>
        </p:nvSpPr>
        <p:spPr/>
        <p:txBody>
          <a:bodyPr/>
          <a:lstStyle/>
          <a:p>
            <a:r>
              <a:t>Ghafir 40:5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يُحْىِۦ وَيُمِيتُ ۖ فَإِذَا قَضَىٰٓ أَمْرًا فَإِنَّمَا يَقُولُ لَهُۥ كُن فَيَكُونُ</a:t>
            </a:r>
          </a:p>
          <a:p>
            <a:pPr>
              <a:lnSpc>
                <a:spcPct val="100000"/>
              </a:lnSpc>
              <a:defRPr sz="2400">
                <a:solidFill>
                  <a:srgbClr val="3E5E5C"/>
                </a:solidFill>
                <a:latin typeface="Calibri"/>
              </a:defRPr>
            </a:pPr>
            <a:r>
              <a:t>It is He who gives life and brings death. When He decides on a matter, He just says to it, ‘Be!’ and it is.</a:t>
            </a:r>
          </a:p>
        </p:txBody>
      </p:sp>
      <p:sp>
        <p:nvSpPr>
          <p:cNvPr id="3" name="Text Placeholder 2"/>
          <p:cNvSpPr>
            <a:spLocks noGrp="1"/>
          </p:cNvSpPr>
          <p:nvPr>
            <p:ph type="body" sz="quarter" idx="11"/>
          </p:nvPr>
        </p:nvSpPr>
        <p:spPr/>
        <p:txBody>
          <a:bodyPr/>
          <a:lstStyle/>
          <a:p>
            <a:r>
              <a:t>Ghafir 40:68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إِلَى ٱلَّذِينَ يُجَـٰدِلُونَ فِىٓ ءَايَـٰتِ ٱللَّهِ أَنَّىٰ يُصْرَفُونَ</a:t>
            </a:r>
          </a:p>
          <a:p>
            <a:pPr>
              <a:lnSpc>
                <a:spcPct val="100000"/>
              </a:lnSpc>
              <a:defRPr sz="2400">
                <a:solidFill>
                  <a:srgbClr val="3E5E5C"/>
                </a:solidFill>
                <a:latin typeface="Calibri"/>
              </a:defRPr>
            </a:pPr>
            <a:r>
              <a:t>Have you not regarded those who dispute the signs of Allah, where they are being led away [from Allah’s way]?</a:t>
            </a:r>
          </a:p>
        </p:txBody>
      </p:sp>
      <p:sp>
        <p:nvSpPr>
          <p:cNvPr id="3" name="Text Placeholder 2"/>
          <p:cNvSpPr>
            <a:spLocks noGrp="1"/>
          </p:cNvSpPr>
          <p:nvPr>
            <p:ph type="body" sz="quarter" idx="11"/>
          </p:nvPr>
        </p:nvSpPr>
        <p:spPr/>
        <p:txBody>
          <a:bodyPr/>
          <a:lstStyle/>
          <a:p>
            <a:r>
              <a:t>Ghafir 40:69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كَذَّبُوا۟ بِٱلْكِتَـٰبِ وَبِمَآ أَرْسَلْنَا بِهِۦ رُسُلَنَا ۖ فَسَوْفَ يَعْلَمُونَ</a:t>
            </a:r>
          </a:p>
          <a:p>
            <a:pPr>
              <a:lnSpc>
                <a:spcPct val="100000"/>
              </a:lnSpc>
              <a:defRPr sz="2400">
                <a:solidFill>
                  <a:srgbClr val="3E5E5C"/>
                </a:solidFill>
                <a:latin typeface="Calibri"/>
              </a:defRPr>
            </a:pPr>
            <a:r>
              <a:t>—Those who deny the Book and what we have sent with Our apostles. Soon they will know</a:t>
            </a:r>
          </a:p>
        </p:txBody>
      </p:sp>
      <p:sp>
        <p:nvSpPr>
          <p:cNvPr id="3" name="Text Placeholder 2"/>
          <p:cNvSpPr>
            <a:spLocks noGrp="1"/>
          </p:cNvSpPr>
          <p:nvPr>
            <p:ph type="body" sz="quarter" idx="11"/>
          </p:nvPr>
        </p:nvSpPr>
        <p:spPr/>
        <p:txBody>
          <a:bodyPr/>
          <a:lstStyle/>
          <a:p>
            <a:r>
              <a:t>Ghafir 40:70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ٱلْأَغْلَـٰلُ فِىٓ أَعْنَـٰقِهِمْ وَٱلسَّلَـٰسِلُ يُسْحَبُونَ</a:t>
            </a:r>
          </a:p>
          <a:p>
            <a:pPr>
              <a:lnSpc>
                <a:spcPct val="100000"/>
              </a:lnSpc>
              <a:defRPr sz="2400">
                <a:solidFill>
                  <a:srgbClr val="3E5E5C"/>
                </a:solidFill>
                <a:latin typeface="Calibri"/>
              </a:defRPr>
            </a:pPr>
            <a:r>
              <a:t>when they are dragged [with] iron collars and chains around their necks</a:t>
            </a:r>
          </a:p>
        </p:txBody>
      </p:sp>
      <p:sp>
        <p:nvSpPr>
          <p:cNvPr id="3" name="Text Placeholder 2"/>
          <p:cNvSpPr>
            <a:spLocks noGrp="1"/>
          </p:cNvSpPr>
          <p:nvPr>
            <p:ph type="body" sz="quarter" idx="11"/>
          </p:nvPr>
        </p:nvSpPr>
        <p:spPr/>
        <p:txBody>
          <a:bodyPr/>
          <a:lstStyle/>
          <a:p>
            <a:r>
              <a:t>Ghafir 40:71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ٱلْحَمِيمِ ثُمَّ فِى ٱلنَّارِ يُسْجَرُونَ</a:t>
            </a:r>
          </a:p>
          <a:p>
            <a:pPr>
              <a:lnSpc>
                <a:spcPct val="100000"/>
              </a:lnSpc>
              <a:defRPr sz="2400">
                <a:solidFill>
                  <a:srgbClr val="3E5E5C"/>
                </a:solidFill>
                <a:latin typeface="Calibri"/>
              </a:defRPr>
            </a:pPr>
            <a:r>
              <a:t>into scalding waters and then set aflame in the Fire.</a:t>
            </a:r>
          </a:p>
        </p:txBody>
      </p:sp>
      <p:sp>
        <p:nvSpPr>
          <p:cNvPr id="3" name="Text Placeholder 2"/>
          <p:cNvSpPr>
            <a:spLocks noGrp="1"/>
          </p:cNvSpPr>
          <p:nvPr>
            <p:ph type="body" sz="quarter" idx="11"/>
          </p:nvPr>
        </p:nvSpPr>
        <p:spPr/>
        <p:txBody>
          <a:bodyPr/>
          <a:lstStyle/>
          <a:p>
            <a:r>
              <a:t>Ghafir 40:72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قِيلَ لَهُمْ أَيْنَ مَا كُنتُمْ تُشْرِكُونَ</a:t>
            </a:r>
          </a:p>
          <a:p>
            <a:pPr>
              <a:lnSpc>
                <a:spcPct val="100000"/>
              </a:lnSpc>
              <a:defRPr sz="2400">
                <a:solidFill>
                  <a:srgbClr val="3E5E5C"/>
                </a:solidFill>
                <a:latin typeface="Calibri"/>
              </a:defRPr>
            </a:pPr>
            <a:r>
              <a:t>Then they will be told, ‘Where are they whom you used to worship as deities</a:t>
            </a:r>
          </a:p>
        </p:txBody>
      </p:sp>
      <p:sp>
        <p:nvSpPr>
          <p:cNvPr id="3" name="Text Placeholder 2"/>
          <p:cNvSpPr>
            <a:spLocks noGrp="1"/>
          </p:cNvSpPr>
          <p:nvPr>
            <p:ph type="body" sz="quarter" idx="11"/>
          </p:nvPr>
        </p:nvSpPr>
        <p:spPr/>
        <p:txBody>
          <a:bodyPr/>
          <a:lstStyle/>
          <a:p>
            <a:r>
              <a:t>Ghafir 40:73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دُونِ ٱللَّهِ ۖ قَالُوا۟ ضَلُّوا۟ عَنَّا بَل لَّمْ نَكُن نَّدْعُوا۟ مِن قَبْلُ شَيْـًٔا ۚ كَذَٰلِكَ يُضِلُّ ٱللَّهُ ٱلْكَـٰفِرِينَ</a:t>
            </a:r>
          </a:p>
          <a:p>
            <a:pPr>
              <a:lnSpc>
                <a:spcPct val="100000"/>
              </a:lnSpc>
              <a:defRPr sz="2400">
                <a:solidFill>
                  <a:srgbClr val="3E5E5C"/>
                </a:solidFill>
                <a:latin typeface="Calibri"/>
              </a:defRPr>
            </a:pPr>
            <a:r>
              <a:t>besides Allah?’ They will say, ‘They have forsaken us. No, we did not invoke anything before.’ That is how Allah leads the faithless astray.</a:t>
            </a:r>
          </a:p>
        </p:txBody>
      </p:sp>
      <p:sp>
        <p:nvSpPr>
          <p:cNvPr id="3" name="Text Placeholder 2"/>
          <p:cNvSpPr>
            <a:spLocks noGrp="1"/>
          </p:cNvSpPr>
          <p:nvPr>
            <p:ph type="body" sz="quarter" idx="11"/>
          </p:nvPr>
        </p:nvSpPr>
        <p:spPr/>
        <p:txBody>
          <a:bodyPr/>
          <a:lstStyle/>
          <a:p>
            <a:r>
              <a:t>Ghafir 40:74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بِمَا كُنتُمْ تَفْرَحُونَ فِى ٱلْأَرْضِ بِغَيْرِ ٱلْحَقِّ وَبِمَا كُنتُمْ تَمْرَحُونَ</a:t>
            </a:r>
          </a:p>
          <a:p>
            <a:pPr>
              <a:lnSpc>
                <a:spcPct val="100000"/>
              </a:lnSpc>
              <a:defRPr sz="2400">
                <a:solidFill>
                  <a:srgbClr val="3E5E5C"/>
                </a:solidFill>
                <a:latin typeface="Calibri"/>
              </a:defRPr>
            </a:pPr>
            <a:r>
              <a:t>‘That [punishment] is because you used to boast unduly on the earth and because you used to strut.</a:t>
            </a:r>
          </a:p>
        </p:txBody>
      </p:sp>
      <p:sp>
        <p:nvSpPr>
          <p:cNvPr id="3" name="Text Placeholder 2"/>
          <p:cNvSpPr>
            <a:spLocks noGrp="1"/>
          </p:cNvSpPr>
          <p:nvPr>
            <p:ph type="body" sz="quarter" idx="11"/>
          </p:nvPr>
        </p:nvSpPr>
        <p:spPr/>
        <p:txBody>
          <a:bodyPr/>
          <a:lstStyle/>
          <a:p>
            <a:r>
              <a:t>Ghafir 40:75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ٱدْخُلُوٓا۟ أَبْوَٰبَ جَهَنَّمَ خَـٰلِدِينَ فِيهَا ۖ فَبِئْسَ مَثْوَى ٱلْمُتَكَبِّرِينَ</a:t>
            </a:r>
          </a:p>
          <a:p>
            <a:pPr>
              <a:lnSpc>
                <a:spcPct val="100000"/>
              </a:lnSpc>
              <a:defRPr sz="2400">
                <a:solidFill>
                  <a:srgbClr val="3E5E5C"/>
                </a:solidFill>
                <a:latin typeface="Calibri"/>
              </a:defRPr>
            </a:pPr>
            <a:r>
              <a:t>Enter the gates of hell, to remain in it [forever].’ Evil is the [final] abode of the arrogant.</a:t>
            </a:r>
          </a:p>
        </p:txBody>
      </p:sp>
      <p:sp>
        <p:nvSpPr>
          <p:cNvPr id="3" name="Text Placeholder 2"/>
          <p:cNvSpPr>
            <a:spLocks noGrp="1"/>
          </p:cNvSpPr>
          <p:nvPr>
            <p:ph type="body" sz="quarter" idx="11"/>
          </p:nvPr>
        </p:nvSpPr>
        <p:spPr/>
        <p:txBody>
          <a:bodyPr/>
          <a:lstStyle/>
          <a:p>
            <a:r>
              <a:t>Ghafir 40:76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فَٱصْبِرْ إِنَّ وَعْدَ ٱللَّهِ حَقٌّ ۚ فَإِمَّا نُرِيَنَّكَ بَعْضَ ٱلَّذِى نَعِدُهُمْ أَوْ نَتَوَفَّيَنَّكَ فَإِلَيْنَا يُرْجَعُونَ</a:t>
            </a:r>
          </a:p>
          <a:p>
            <a:pPr>
              <a:lnSpc>
                <a:spcPct val="100000"/>
              </a:lnSpc>
              <a:defRPr sz="2400">
                <a:solidFill>
                  <a:srgbClr val="3E5E5C"/>
                </a:solidFill>
                <a:latin typeface="Calibri"/>
              </a:defRPr>
            </a:pPr>
            <a:r>
              <a:t>So be patient! Allah’s promise is indeed true. Whether We show you a part of what We promise them, or take you away [before that], [in any case] they will be brought back to Us.</a:t>
            </a:r>
          </a:p>
        </p:txBody>
      </p:sp>
      <p:sp>
        <p:nvSpPr>
          <p:cNvPr id="3" name="Text Placeholder 2"/>
          <p:cNvSpPr>
            <a:spLocks noGrp="1"/>
          </p:cNvSpPr>
          <p:nvPr>
            <p:ph type="body" sz="quarter" idx="11"/>
          </p:nvPr>
        </p:nvSpPr>
        <p:spPr/>
        <p:txBody>
          <a:bodyPr/>
          <a:lstStyle/>
          <a:p>
            <a:r>
              <a:t>Ghafir 40:77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حَقَّتْ كَلِمَتُ رَبِّكَ عَلَى ٱلَّذِينَ كَفَرُوٓا۟ أَنَّهُمْ أَصْحَـٰبُ ٱلنَّارِ</a:t>
            </a:r>
          </a:p>
          <a:p>
            <a:pPr>
              <a:lnSpc>
                <a:spcPct val="100000"/>
              </a:lnSpc>
              <a:defRPr sz="2400">
                <a:solidFill>
                  <a:srgbClr val="3E5E5C"/>
                </a:solidFill>
                <a:latin typeface="Calibri"/>
              </a:defRPr>
            </a:pPr>
            <a:r>
              <a:t>That is how the word of your Lord became due concerning the faithless, that they shall be inmates of the Fire.</a:t>
            </a:r>
          </a:p>
        </p:txBody>
      </p:sp>
      <p:sp>
        <p:nvSpPr>
          <p:cNvPr id="3" name="Text Placeholder 2"/>
          <p:cNvSpPr>
            <a:spLocks noGrp="1"/>
          </p:cNvSpPr>
          <p:nvPr>
            <p:ph type="body" sz="quarter" idx="11"/>
          </p:nvPr>
        </p:nvSpPr>
        <p:spPr/>
        <p:txBody>
          <a:bodyPr/>
          <a:lstStyle/>
          <a:p>
            <a:r>
              <a:t>Ghafir 40:6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وَلَقَدْ أَرْسَلْنَا رُسُلًا مِّن قَبْلِكَ مِنْهُم مَّن قَصَصْنَا عَلَيْكَ وَمِنْهُم مَّن لَّمْ نَقْصُصْ عَلَيْكَ ۗ وَمَا كَانَ لِرَسُولٍ أَن يَأْتِىَ بِـَٔايَةٍ إِلَّا بِإِذْنِ ٱللَّهِ ۚ فَإِذَا جَآءَ أَمْرُ ٱللَّهِ قُضِىَ بِٱلْحَقِّ وَخَسِرَ هُنَالِكَ ٱلْمُبْطِلُونَ</a:t>
            </a:r>
          </a:p>
          <a:p>
            <a:pPr>
              <a:lnSpc>
                <a:spcPct val="100000"/>
              </a:lnSpc>
              <a:defRPr sz="2400">
                <a:solidFill>
                  <a:srgbClr val="3E5E5C"/>
                </a:solidFill>
                <a:latin typeface="Calibri"/>
              </a:defRPr>
            </a:pPr>
            <a:r>
              <a:t>Certainly We have sent apostles before you. Of them are those We have recounted to you, and of them are those We have not recounted to you. An apostle may not bring any sign except by Allah’s permission. Hence, when Allah’s edict comes, judgment is made with justice, and it is thence that the falsifiers become losers.</a:t>
            </a:r>
          </a:p>
        </p:txBody>
      </p:sp>
      <p:sp>
        <p:nvSpPr>
          <p:cNvPr id="3" name="Text Placeholder 2"/>
          <p:cNvSpPr>
            <a:spLocks noGrp="1"/>
          </p:cNvSpPr>
          <p:nvPr>
            <p:ph type="body" sz="quarter" idx="11"/>
          </p:nvPr>
        </p:nvSpPr>
        <p:spPr/>
        <p:txBody>
          <a:bodyPr/>
          <a:lstStyle/>
          <a:p>
            <a:r>
              <a:t>Ghafir 40:78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جَعَلَ لَكُمُ ٱلْأَنْعَـٰمَ لِتَرْكَبُوا۟ مِنْهَا وَمِنْهَا تَأْكُلُونَ</a:t>
            </a:r>
          </a:p>
          <a:p>
            <a:pPr>
              <a:lnSpc>
                <a:spcPct val="100000"/>
              </a:lnSpc>
              <a:defRPr sz="2400">
                <a:solidFill>
                  <a:srgbClr val="3E5E5C"/>
                </a:solidFill>
                <a:latin typeface="Calibri"/>
              </a:defRPr>
            </a:pPr>
            <a:r>
              <a:t>It is Allah who created the cattle for you that you may ride some of them, and some of them you eat;</a:t>
            </a:r>
          </a:p>
        </p:txBody>
      </p:sp>
      <p:sp>
        <p:nvSpPr>
          <p:cNvPr id="3" name="Text Placeholder 2"/>
          <p:cNvSpPr>
            <a:spLocks noGrp="1"/>
          </p:cNvSpPr>
          <p:nvPr>
            <p:ph type="body" sz="quarter" idx="11"/>
          </p:nvPr>
        </p:nvSpPr>
        <p:spPr/>
        <p:txBody>
          <a:bodyPr/>
          <a:lstStyle/>
          <a:p>
            <a:r>
              <a:t>Ghafir 40:79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وَلَكُمْ فِيهَا مَنَـٰفِعُ وَلِتَبْلُغُوا۟ عَلَيْهَا حَاجَةً فِى صُدُورِكُمْ وَعَلَيْهَا وَعَلَى ٱلْفُلْكِ تُحْمَلُونَ</a:t>
            </a:r>
          </a:p>
          <a:p>
            <a:pPr>
              <a:lnSpc>
                <a:spcPct val="100000"/>
              </a:lnSpc>
              <a:defRPr sz="2400">
                <a:solidFill>
                  <a:srgbClr val="3E5E5C"/>
                </a:solidFill>
                <a:latin typeface="Calibri"/>
              </a:defRPr>
            </a:pPr>
            <a:r>
              <a:t>and there are [numerous] uses in them for you, and that over them you may satisfy any need that is in your breasts, and you are carried on them and on ships.</a:t>
            </a:r>
          </a:p>
        </p:txBody>
      </p:sp>
      <p:sp>
        <p:nvSpPr>
          <p:cNvPr id="3" name="Text Placeholder 2"/>
          <p:cNvSpPr>
            <a:spLocks noGrp="1"/>
          </p:cNvSpPr>
          <p:nvPr>
            <p:ph type="body" sz="quarter" idx="11"/>
          </p:nvPr>
        </p:nvSpPr>
        <p:spPr/>
        <p:txBody>
          <a:bodyPr/>
          <a:lstStyle/>
          <a:p>
            <a:r>
              <a:t>Ghafir 40:80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وَيُرِيكُمْ ءَايَـٰتِهِۦ فَأَىَّ ءَايَـٰتِ ٱللَّهِ تُنكِرُونَ</a:t>
            </a:r>
          </a:p>
          <a:p>
            <a:pPr>
              <a:lnSpc>
                <a:spcPct val="100000"/>
              </a:lnSpc>
              <a:defRPr sz="2400">
                <a:solidFill>
                  <a:srgbClr val="3E5E5C"/>
                </a:solidFill>
                <a:latin typeface="Calibri"/>
              </a:defRPr>
            </a:pPr>
            <a:r>
              <a:t>He shows you His signs. So which of the signs of Allah do you deny?</a:t>
            </a:r>
          </a:p>
        </p:txBody>
      </p:sp>
      <p:sp>
        <p:nvSpPr>
          <p:cNvPr id="3" name="Text Placeholder 2"/>
          <p:cNvSpPr>
            <a:spLocks noGrp="1"/>
          </p:cNvSpPr>
          <p:nvPr>
            <p:ph type="body" sz="quarter" idx="11"/>
          </p:nvPr>
        </p:nvSpPr>
        <p:spPr/>
        <p:txBody>
          <a:bodyPr/>
          <a:lstStyle/>
          <a:p>
            <a:r>
              <a:t>Ghafir 40:81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أَفَلَمْ يَسِيرُوا۟ فِى ٱلْأَرْضِ فَيَنظُرُوا۟ كَيْفَ كَانَ عَـٰقِبَةُ ٱلَّذِينَ مِن قَبْلِهِمْ ۚ كَانُوٓا۟ أَكْثَرَ مِنْهُمْ وَأَشَدَّ قُوَّةً وَءَاثَارًا فِى ٱلْأَرْضِ فَمَآ أَغْنَىٰ عَنْهُم مَّا كَانُوا۟ يَكْسِبُونَ</a:t>
            </a:r>
          </a:p>
          <a:p>
            <a:pPr>
              <a:lnSpc>
                <a:spcPct val="100000"/>
              </a:lnSpc>
              <a:defRPr sz="2400">
                <a:solidFill>
                  <a:srgbClr val="3E5E5C"/>
                </a:solidFill>
                <a:latin typeface="Calibri"/>
              </a:defRPr>
            </a:pPr>
            <a:r>
              <a:t>Have they not travelled over the land so that they may observe how was the fate of those who were before them? They were more numerous than them and were greater [than them] in power and with respect to the effects [they left] in the land. But what they used to earn did not avail them.</a:t>
            </a:r>
          </a:p>
        </p:txBody>
      </p:sp>
      <p:sp>
        <p:nvSpPr>
          <p:cNvPr id="3" name="Text Placeholder 2"/>
          <p:cNvSpPr>
            <a:spLocks noGrp="1"/>
          </p:cNvSpPr>
          <p:nvPr>
            <p:ph type="body" sz="quarter" idx="11"/>
          </p:nvPr>
        </p:nvSpPr>
        <p:spPr/>
        <p:txBody>
          <a:bodyPr/>
          <a:lstStyle/>
          <a:p>
            <a:r>
              <a:t>Ghafir 40:82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جَآءَتْهُمْ رُسُلُهُم بِٱلْبَيِّنَـٰتِ فَرِحُوا۟ بِمَا عِندَهُم مِّنَ ٱلْعِلْمِ وَحَاقَ بِهِم مَّا كَانُوا۟ بِهِۦ يَسْتَهْزِءُونَ</a:t>
            </a:r>
          </a:p>
          <a:p>
            <a:pPr>
              <a:lnSpc>
                <a:spcPct val="100000"/>
              </a:lnSpc>
              <a:defRPr sz="2400">
                <a:solidFill>
                  <a:srgbClr val="3E5E5C"/>
                </a:solidFill>
                <a:latin typeface="Calibri"/>
              </a:defRPr>
            </a:pPr>
            <a:r>
              <a:t>When their apostles brought them manifest proofs, they boasted about the knowledge they possessed, but they were besieged by what they used to deride.</a:t>
            </a:r>
          </a:p>
        </p:txBody>
      </p:sp>
      <p:sp>
        <p:nvSpPr>
          <p:cNvPr id="3" name="Text Placeholder 2"/>
          <p:cNvSpPr>
            <a:spLocks noGrp="1"/>
          </p:cNvSpPr>
          <p:nvPr>
            <p:ph type="body" sz="quarter" idx="11"/>
          </p:nvPr>
        </p:nvSpPr>
        <p:spPr/>
        <p:txBody>
          <a:bodyPr/>
          <a:lstStyle/>
          <a:p>
            <a:r>
              <a:t>Ghafir 40:83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رَأَوْا۟ بَأْسَنَا قَالُوٓا۟ ءَامَنَّا بِٱللَّهِ وَحْدَهُۥ وَكَفَرْنَا بِمَا كُنَّا بِهِۦ مُشْرِكِينَ</a:t>
            </a:r>
          </a:p>
          <a:p>
            <a:pPr>
              <a:lnSpc>
                <a:spcPct val="100000"/>
              </a:lnSpc>
              <a:defRPr sz="2400">
                <a:solidFill>
                  <a:srgbClr val="3E5E5C"/>
                </a:solidFill>
                <a:latin typeface="Calibri"/>
              </a:defRPr>
            </a:pPr>
            <a:r>
              <a:t>Then, when they sighted Our punishment, they said, ‘We believe in Allah alone, and disavow what we used to take as His partners.’</a:t>
            </a:r>
          </a:p>
        </p:txBody>
      </p:sp>
      <p:sp>
        <p:nvSpPr>
          <p:cNvPr id="3" name="Text Placeholder 2"/>
          <p:cNvSpPr>
            <a:spLocks noGrp="1"/>
          </p:cNvSpPr>
          <p:nvPr>
            <p:ph type="body" sz="quarter" idx="11"/>
          </p:nvPr>
        </p:nvSpPr>
        <p:spPr/>
        <p:txBody>
          <a:bodyPr/>
          <a:lstStyle/>
          <a:p>
            <a:r>
              <a:t>Ghafir 40:84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 يَكُ يَنفَعُهُمْ إِيمَـٰنُهُمْ لَمَّا رَأَوْا۟ بَأْسَنَا ۖ سُنَّتَ ٱللَّهِ ٱلَّتِى قَدْ خَلَتْ فِى عِبَادِهِۦ ۖ وَخَسِرَ هُنَالِكَ ٱلْكَـٰفِرُونَ</a:t>
            </a:r>
          </a:p>
          <a:p>
            <a:pPr>
              <a:lnSpc>
                <a:spcPct val="100000"/>
              </a:lnSpc>
              <a:defRPr sz="2400">
                <a:solidFill>
                  <a:srgbClr val="3E5E5C"/>
                </a:solidFill>
                <a:latin typeface="Calibri"/>
              </a:defRPr>
            </a:pPr>
            <a:r>
              <a:t>But their faith was of no benefit to them when they sighted Our punishment—Allah’s precedent, which has passed among His servants, and it is thence that the faithless will be losers.</a:t>
            </a:r>
          </a:p>
        </p:txBody>
      </p:sp>
      <p:sp>
        <p:nvSpPr>
          <p:cNvPr id="3" name="Text Placeholder 2"/>
          <p:cNvSpPr>
            <a:spLocks noGrp="1"/>
          </p:cNvSpPr>
          <p:nvPr>
            <p:ph type="body" sz="quarter" idx="11"/>
          </p:nvPr>
        </p:nvSpPr>
        <p:spPr/>
        <p:txBody>
          <a:bodyPr/>
          <a:lstStyle/>
          <a:p>
            <a:r>
              <a:t>Ghafir 40:85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ٱلَّذِينَ يَحْمِلُونَ ٱلْعَرْشَ وَمَنْ حَوْلَهُۥ يُسَبِّحُونَ بِحَمْدِ رَبِّهِمْ وَيُؤْمِنُونَ بِهِۦ وَيَسْتَغْفِرُونَ لِلَّذِينَ ءَامَنُوا۟ رَبَّنَا وَسِعْتَ كُلَّ شَىْءٍ رَّحْمَةً وَعِلْمًا فَٱغْفِرْ لِلَّذِينَ تَابُوا۟ وَٱتَّبَعُوا۟ سَبِيلَكَ وَقِهِمْ عَذَابَ ٱلْجَحِيمِ</a:t>
            </a:r>
          </a:p>
          <a:p>
            <a:pPr>
              <a:lnSpc>
                <a:spcPct val="100000"/>
              </a:lnSpc>
              <a:defRPr sz="2400">
                <a:solidFill>
                  <a:srgbClr val="3E5E5C"/>
                </a:solidFill>
                <a:latin typeface="Calibri"/>
              </a:defRPr>
            </a:pPr>
            <a:r>
              <a:t>Those who bear the Throne, and those who are around it, celebrate the praise of their Lord and have faith in Him, and they plead for forgiveness for the faithful: ‘Our Lord! You embrace all things in mercy and knowledge. So forgive those who repent and follow Your way and save them from the punishment of hell.</a:t>
            </a:r>
          </a:p>
        </p:txBody>
      </p:sp>
      <p:sp>
        <p:nvSpPr>
          <p:cNvPr id="3" name="Text Placeholder 2"/>
          <p:cNvSpPr>
            <a:spLocks noGrp="1"/>
          </p:cNvSpPr>
          <p:nvPr>
            <p:ph type="body" sz="quarter" idx="11"/>
          </p:nvPr>
        </p:nvSpPr>
        <p:spPr/>
        <p:txBody>
          <a:bodyPr/>
          <a:lstStyle/>
          <a:p>
            <a:r>
              <a:t>Ghafir 40:7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4289</Words>
  <Application>Microsoft Macintosh PowerPoint</Application>
  <PresentationFormat>On-screen Show (4:3)</PresentationFormat>
  <Paragraphs>262</Paragraphs>
  <Slides>87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87</vt:i4>
      </vt:variant>
    </vt:vector>
  </HeadingPairs>
  <TitlesOfParts>
    <vt:vector size="91"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2025-03-05T16:30:34Z</dcterms:modified>
  <cp:category/>
</cp:coreProperties>
</file>