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Sad (38)</a:t>
            </a:r>
          </a:p>
        </p:txBody>
      </p:sp>
      <p:sp>
        <p:nvSpPr>
          <p:cNvPr id="3" name="Text Placeholder 2"/>
          <p:cNvSpPr>
            <a:spLocks noGrp="1"/>
          </p:cNvSpPr>
          <p:nvPr>
            <p:ph type="body" sz="quarter" idx="11"/>
          </p:nvPr>
        </p:nvSpPr>
        <p:spPr/>
        <p:txBody>
          <a:bodyPr/>
          <a:lstStyle/>
          <a:p>
            <a:r>
              <a:t>ص</a:t>
            </a:r>
          </a:p>
        </p:txBody>
      </p:sp>
      <p:sp>
        <p:nvSpPr>
          <p:cNvPr id="4" name="Text Placeholder 3"/>
          <p:cNvSpPr>
            <a:spLocks noGrp="1"/>
          </p:cNvSpPr>
          <p:nvPr>
            <p:ph type="body" sz="quarter" idx="12"/>
          </p:nvPr>
        </p:nvSpPr>
        <p:spPr/>
        <p:txBody>
          <a:bodyPr/>
          <a:lstStyle/>
          <a:p>
            <a:r>
              <a:t>(Sad)</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أَءُنزِلَ عَلَيْهِ ٱلذِّكْرُ مِنۢ بَيْنِنَا ۚ بَلْ هُمْ فِى شَكٍّ مِّن ذِكْرِى ۖ بَل لَّمَّا يَذُوقُوا۟ عَذَابِ</a:t>
            </a:r>
          </a:p>
          <a:p>
            <a:pPr>
              <a:lnSpc>
                <a:spcPct val="100000"/>
              </a:lnSpc>
              <a:defRPr sz="2400">
                <a:solidFill>
                  <a:srgbClr val="3E5E5C"/>
                </a:solidFill>
                <a:latin typeface="Calibri"/>
              </a:defRPr>
            </a:pPr>
            <a:r>
              <a:t>Has the Reminder been sent down to him out of [all of] us?’ Indeed, they are in doubt concerning My Reminder. Indeed, they have not yet tasted My punishment.</a:t>
            </a:r>
          </a:p>
        </p:txBody>
      </p:sp>
      <p:sp>
        <p:nvSpPr>
          <p:cNvPr id="3" name="Text Placeholder 2"/>
          <p:cNvSpPr>
            <a:spLocks noGrp="1"/>
          </p:cNvSpPr>
          <p:nvPr>
            <p:ph type="body" sz="quarter" idx="11"/>
          </p:nvPr>
        </p:nvSpPr>
        <p:spPr/>
        <p:txBody>
          <a:bodyPr/>
          <a:lstStyle/>
          <a:p>
            <a:r>
              <a:t>Sad 38:8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عِندَهُمْ خَزَآئِنُ رَحْمَةِ رَبِّكَ ٱلْعَزِيزِ ٱلْوَهَّابِ</a:t>
            </a:r>
          </a:p>
          <a:p>
            <a:pPr>
              <a:lnSpc>
                <a:spcPct val="100000"/>
              </a:lnSpc>
              <a:defRPr sz="2400">
                <a:solidFill>
                  <a:srgbClr val="3E5E5C"/>
                </a:solidFill>
                <a:latin typeface="Calibri"/>
              </a:defRPr>
            </a:pPr>
            <a:r>
              <a:t>Do they possess the treasuries of the mercy of your Lord, the All-mighty, the All-munificent?</a:t>
            </a:r>
          </a:p>
        </p:txBody>
      </p:sp>
      <p:sp>
        <p:nvSpPr>
          <p:cNvPr id="3" name="Text Placeholder 2"/>
          <p:cNvSpPr>
            <a:spLocks noGrp="1"/>
          </p:cNvSpPr>
          <p:nvPr>
            <p:ph type="body" sz="quarter" idx="11"/>
          </p:nvPr>
        </p:nvSpPr>
        <p:spPr/>
        <p:txBody>
          <a:bodyPr/>
          <a:lstStyle/>
          <a:p>
            <a:r>
              <a:t>Sad 38:9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لَهُم مُّلْكُ ٱلسَّمَـٰوَٰتِ وَٱلْأَرْضِ وَمَا بَيْنَهُمَا ۖ فَلْيَرْتَقُوا۟ فِى ٱلْأَسْبَـٰبِ</a:t>
            </a:r>
          </a:p>
          <a:p>
            <a:pPr>
              <a:lnSpc>
                <a:spcPct val="100000"/>
              </a:lnSpc>
              <a:defRPr sz="2400">
                <a:solidFill>
                  <a:srgbClr val="3E5E5C"/>
                </a:solidFill>
                <a:latin typeface="Calibri"/>
              </a:defRPr>
            </a:pPr>
            <a:r>
              <a:t>Do they own the kingdom of the heavens and the earth and whatever is between them? [If so,] let them ascend [to the higher spheres] by the means [of ascension].</a:t>
            </a:r>
          </a:p>
        </p:txBody>
      </p:sp>
      <p:sp>
        <p:nvSpPr>
          <p:cNvPr id="3" name="Text Placeholder 2"/>
          <p:cNvSpPr>
            <a:spLocks noGrp="1"/>
          </p:cNvSpPr>
          <p:nvPr>
            <p:ph type="body" sz="quarter" idx="11"/>
          </p:nvPr>
        </p:nvSpPr>
        <p:spPr/>
        <p:txBody>
          <a:bodyPr/>
          <a:lstStyle/>
          <a:p>
            <a:r>
              <a:t>Sad 38:10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جُندٌ مَّا هُنَالِكَ مَهْزُومٌ مِّنَ ٱلْأَحْزَابِ</a:t>
            </a:r>
          </a:p>
          <a:p>
            <a:pPr>
              <a:lnSpc>
                <a:spcPct val="100000"/>
              </a:lnSpc>
              <a:defRPr sz="2400">
                <a:solidFill>
                  <a:srgbClr val="3E5E5C"/>
                </a:solidFill>
                <a:latin typeface="Calibri"/>
              </a:defRPr>
            </a:pPr>
            <a:r>
              <a:t>[They are but] a host routed out there of the factions.</a:t>
            </a:r>
          </a:p>
        </p:txBody>
      </p:sp>
      <p:sp>
        <p:nvSpPr>
          <p:cNvPr id="3" name="Text Placeholder 2"/>
          <p:cNvSpPr>
            <a:spLocks noGrp="1"/>
          </p:cNvSpPr>
          <p:nvPr>
            <p:ph type="body" sz="quarter" idx="11"/>
          </p:nvPr>
        </p:nvSpPr>
        <p:spPr/>
        <p:txBody>
          <a:bodyPr/>
          <a:lstStyle/>
          <a:p>
            <a:r>
              <a:t>Sad 38:11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كَذَّبَتْ قَبْلَهُمْ قَوْمُ نُوحٍ وَعَادٌ وَفِرْعَوْنُ ذُو ٱلْأَوْتَادِ</a:t>
            </a:r>
          </a:p>
          <a:p>
            <a:pPr>
              <a:lnSpc>
                <a:spcPct val="100000"/>
              </a:lnSpc>
              <a:defRPr sz="2400">
                <a:solidFill>
                  <a:srgbClr val="3E5E5C"/>
                </a:solidFill>
                <a:latin typeface="Calibri"/>
              </a:defRPr>
            </a:pPr>
            <a:r>
              <a:t>Before them Noah’s people impugned [their apostle] and [so did the people of] ‘Ad, and Pharaoh, the Impaler [of his victims],</a:t>
            </a:r>
          </a:p>
        </p:txBody>
      </p:sp>
      <p:sp>
        <p:nvSpPr>
          <p:cNvPr id="3" name="Text Placeholder 2"/>
          <p:cNvSpPr>
            <a:spLocks noGrp="1"/>
          </p:cNvSpPr>
          <p:nvPr>
            <p:ph type="body" sz="quarter" idx="11"/>
          </p:nvPr>
        </p:nvSpPr>
        <p:spPr/>
        <p:txBody>
          <a:bodyPr/>
          <a:lstStyle/>
          <a:p>
            <a:r>
              <a:t>Sad 38:12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وَثَمُودُ وَقَوْمُ لُوطٍ وَأَصْحَـٰبُ لْـَٔيْكَةِ ۚ أُو۟لَـٰٓئِكَ ٱلْأَحْزَابُ</a:t>
            </a:r>
          </a:p>
          <a:p>
            <a:pPr>
              <a:lnSpc>
                <a:spcPct val="100000"/>
              </a:lnSpc>
              <a:defRPr sz="2400">
                <a:solidFill>
                  <a:srgbClr val="3E5E5C"/>
                </a:solidFill>
                <a:latin typeface="Calibri"/>
              </a:defRPr>
            </a:pPr>
            <a:r>
              <a:t>and Thamud, and the people of Lot, and the inhabitants of Aykah: those were the factions.</a:t>
            </a:r>
          </a:p>
        </p:txBody>
      </p:sp>
      <p:sp>
        <p:nvSpPr>
          <p:cNvPr id="3" name="Text Placeholder 2"/>
          <p:cNvSpPr>
            <a:spLocks noGrp="1"/>
          </p:cNvSpPr>
          <p:nvPr>
            <p:ph type="body" sz="quarter" idx="11"/>
          </p:nvPr>
        </p:nvSpPr>
        <p:spPr/>
        <p:txBody>
          <a:bodyPr/>
          <a:lstStyle/>
          <a:p>
            <a:r>
              <a:t>Sad 38:13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كُلٌّ إِلَّا كَذَّبَ ٱلرُّسُلَ فَحَقَّ عِقَابِ</a:t>
            </a:r>
          </a:p>
          <a:p>
            <a:pPr>
              <a:lnSpc>
                <a:spcPct val="100000"/>
              </a:lnSpc>
              <a:defRPr sz="2400">
                <a:solidFill>
                  <a:srgbClr val="3E5E5C"/>
                </a:solidFill>
                <a:latin typeface="Calibri"/>
              </a:defRPr>
            </a:pPr>
            <a:r>
              <a:t>There was not any one but such as impugned the apostles; so My retribution became due [against them].</a:t>
            </a:r>
          </a:p>
        </p:txBody>
      </p:sp>
      <p:sp>
        <p:nvSpPr>
          <p:cNvPr id="3" name="Text Placeholder 2"/>
          <p:cNvSpPr>
            <a:spLocks noGrp="1"/>
          </p:cNvSpPr>
          <p:nvPr>
            <p:ph type="body" sz="quarter" idx="11"/>
          </p:nvPr>
        </p:nvSpPr>
        <p:spPr/>
        <p:txBody>
          <a:bodyPr/>
          <a:lstStyle/>
          <a:p>
            <a:r>
              <a:t>Sad 38:14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يَنظُرُ هَـٰٓؤُلَآءِ إِلَّا صَيْحَةً وَٰحِدَةً مَّا لَهَا مِن فَوَاقٍ</a:t>
            </a:r>
          </a:p>
          <a:p>
            <a:pPr>
              <a:lnSpc>
                <a:spcPct val="100000"/>
              </a:lnSpc>
              <a:defRPr sz="2400">
                <a:solidFill>
                  <a:srgbClr val="3E5E5C"/>
                </a:solidFill>
                <a:latin typeface="Calibri"/>
              </a:defRPr>
            </a:pPr>
            <a:r>
              <a:t>These [too] do not await but a single Cry, which will not grant [them] any respite.</a:t>
            </a:r>
          </a:p>
        </p:txBody>
      </p:sp>
      <p:sp>
        <p:nvSpPr>
          <p:cNvPr id="3" name="Text Placeholder 2"/>
          <p:cNvSpPr>
            <a:spLocks noGrp="1"/>
          </p:cNvSpPr>
          <p:nvPr>
            <p:ph type="body" sz="quarter" idx="11"/>
          </p:nvPr>
        </p:nvSpPr>
        <p:spPr/>
        <p:txBody>
          <a:bodyPr/>
          <a:lstStyle/>
          <a:p>
            <a:r>
              <a:t>Sad 38:15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رَبَّنَا عَجِّل لَّنَا قِطَّنَا قَبْلَ يَوْمِ ٱلْحِسَابِ</a:t>
            </a:r>
          </a:p>
          <a:p>
            <a:pPr>
              <a:lnSpc>
                <a:spcPct val="100000"/>
              </a:lnSpc>
              <a:defRPr sz="2400">
                <a:solidFill>
                  <a:srgbClr val="3E5E5C"/>
                </a:solidFill>
                <a:latin typeface="Calibri"/>
              </a:defRPr>
            </a:pPr>
            <a:r>
              <a:t>They say, ‘Our Lord! Hasten on for us our share before the Day of Reckoning.’</a:t>
            </a:r>
          </a:p>
        </p:txBody>
      </p:sp>
      <p:sp>
        <p:nvSpPr>
          <p:cNvPr id="3" name="Text Placeholder 2"/>
          <p:cNvSpPr>
            <a:spLocks noGrp="1"/>
          </p:cNvSpPr>
          <p:nvPr>
            <p:ph type="body" sz="quarter" idx="11"/>
          </p:nvPr>
        </p:nvSpPr>
        <p:spPr/>
        <p:txBody>
          <a:bodyPr/>
          <a:lstStyle/>
          <a:p>
            <a:r>
              <a:t>Sad 38:16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ٱصْبِرْ عَلَىٰ مَا يَقُولُونَ وَٱذْكُرْ عَبْدَنَا دَاوُۥدَ ذَا ٱلْأَيْدِ ۖ إِنَّهُۥٓ أَوَّابٌ</a:t>
            </a:r>
          </a:p>
          <a:p>
            <a:pPr>
              <a:lnSpc>
                <a:spcPct val="100000"/>
              </a:lnSpc>
              <a:defRPr sz="2400">
                <a:solidFill>
                  <a:srgbClr val="3E5E5C"/>
                </a:solidFill>
                <a:latin typeface="Calibri"/>
              </a:defRPr>
            </a:pPr>
            <a:r>
              <a:t>Be patient over what they say, and remember Our servant, David, [the man] of strength. Indeed he was a penitent [soul].</a:t>
            </a:r>
          </a:p>
        </p:txBody>
      </p:sp>
      <p:sp>
        <p:nvSpPr>
          <p:cNvPr id="3" name="Text Placeholder 2"/>
          <p:cNvSpPr>
            <a:spLocks noGrp="1"/>
          </p:cNvSpPr>
          <p:nvPr>
            <p:ph type="body" sz="quarter" idx="11"/>
          </p:nvPr>
        </p:nvSpPr>
        <p:spPr/>
        <p:txBody>
          <a:bodyPr/>
          <a:lstStyle/>
          <a:p>
            <a:r>
              <a:t>Sad 38:17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Sad 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سَخَّرْنَا ٱلْجِبَالَ مَعَهُۥ يُسَبِّحْنَ بِٱلْعَشِىِّ وَٱلْإِشْرَاقِ</a:t>
            </a:r>
          </a:p>
          <a:p>
            <a:pPr>
              <a:lnSpc>
                <a:spcPct val="100000"/>
              </a:lnSpc>
              <a:defRPr sz="2400">
                <a:solidFill>
                  <a:srgbClr val="3E5E5C"/>
                </a:solidFill>
                <a:latin typeface="Calibri"/>
              </a:defRPr>
            </a:pPr>
            <a:r>
              <a:t>We disposed the mountains to glorify [Allah] with him at evening and dawn,</a:t>
            </a:r>
          </a:p>
        </p:txBody>
      </p:sp>
      <p:sp>
        <p:nvSpPr>
          <p:cNvPr id="3" name="Text Placeholder 2"/>
          <p:cNvSpPr>
            <a:spLocks noGrp="1"/>
          </p:cNvSpPr>
          <p:nvPr>
            <p:ph type="body" sz="quarter" idx="11"/>
          </p:nvPr>
        </p:nvSpPr>
        <p:spPr/>
        <p:txBody>
          <a:bodyPr/>
          <a:lstStyle/>
          <a:p>
            <a:r>
              <a:t>Sad 38:18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وَٱلطَّيْرَ مَحْشُورَةً ۖ كُلٌّ لَّهُۥٓ أَوَّابٌ</a:t>
            </a:r>
          </a:p>
          <a:p>
            <a:pPr>
              <a:lnSpc>
                <a:spcPct val="100000"/>
              </a:lnSpc>
              <a:defRPr sz="2400">
                <a:solidFill>
                  <a:srgbClr val="3E5E5C"/>
                </a:solidFill>
                <a:latin typeface="Calibri"/>
              </a:defRPr>
            </a:pPr>
            <a:r>
              <a:t>and the birds [as well], mustered [in flocks]; all echoing him [in a chorus].</a:t>
            </a:r>
          </a:p>
        </p:txBody>
      </p:sp>
      <p:sp>
        <p:nvSpPr>
          <p:cNvPr id="3" name="Text Placeholder 2"/>
          <p:cNvSpPr>
            <a:spLocks noGrp="1"/>
          </p:cNvSpPr>
          <p:nvPr>
            <p:ph type="body" sz="quarter" idx="11"/>
          </p:nvPr>
        </p:nvSpPr>
        <p:spPr/>
        <p:txBody>
          <a:bodyPr/>
          <a:lstStyle/>
          <a:p>
            <a:r>
              <a:t>Sad 38:19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وَشَدَدْنَا مُلْكَهُۥ وَءَاتَيْنَـٰهُ ٱلْحِكْمَةَ وَفَصْلَ ٱلْخِطَابِ</a:t>
            </a:r>
          </a:p>
          <a:p>
            <a:pPr>
              <a:lnSpc>
                <a:spcPct val="100000"/>
              </a:lnSpc>
              <a:defRPr sz="2400">
                <a:solidFill>
                  <a:srgbClr val="3E5E5C"/>
                </a:solidFill>
                <a:latin typeface="Calibri"/>
              </a:defRPr>
            </a:pPr>
            <a:r>
              <a:t>We consolidated his kingdom and gave him wisdom and conclusive speech.</a:t>
            </a:r>
          </a:p>
        </p:txBody>
      </p:sp>
      <p:sp>
        <p:nvSpPr>
          <p:cNvPr id="3" name="Text Placeholder 2"/>
          <p:cNvSpPr>
            <a:spLocks noGrp="1"/>
          </p:cNvSpPr>
          <p:nvPr>
            <p:ph type="body" sz="quarter" idx="11"/>
          </p:nvPr>
        </p:nvSpPr>
        <p:spPr/>
        <p:txBody>
          <a:bodyPr/>
          <a:lstStyle/>
          <a:p>
            <a:r>
              <a:t>Sad 38:20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وَهَلْ أَتَىٰكَ نَبَؤُا۟ ٱلْخَصْمِ إِذْ تَسَوَّرُوا۟ ٱلْمِحْرَابَ</a:t>
            </a:r>
          </a:p>
          <a:p>
            <a:pPr>
              <a:lnSpc>
                <a:spcPct val="100000"/>
              </a:lnSpc>
              <a:defRPr sz="2400">
                <a:solidFill>
                  <a:srgbClr val="3E5E5C"/>
                </a:solidFill>
                <a:latin typeface="Calibri"/>
              </a:defRPr>
            </a:pPr>
            <a:r>
              <a:t>Has there not come to you the account of the contenders, when they scaled the wall into the sanctuary?</a:t>
            </a:r>
          </a:p>
        </p:txBody>
      </p:sp>
      <p:sp>
        <p:nvSpPr>
          <p:cNvPr id="3" name="Text Placeholder 2"/>
          <p:cNvSpPr>
            <a:spLocks noGrp="1"/>
          </p:cNvSpPr>
          <p:nvPr>
            <p:ph type="body" sz="quarter" idx="11"/>
          </p:nvPr>
        </p:nvSpPr>
        <p:spPr/>
        <p:txBody>
          <a:bodyPr/>
          <a:lstStyle/>
          <a:p>
            <a:r>
              <a:t>Sad 38:21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إِذْ دَخَلُوا۟ عَلَىٰ دَاوُۥدَ فَفَزِعَ مِنْهُمْ ۖ قَالُوا۟ لَا تَخَفْ ۖ خَصْمَانِ بَغَىٰ بَعْضُنَا عَلَىٰ بَعْضٍ فَٱحْكُم بَيْنَنَا بِٱلْحَقِّ وَلَا تُشْطِطْ وَٱهْدِنَآ إِلَىٰ سَوَآءِ ٱلصِّرَٰطِ</a:t>
            </a:r>
          </a:p>
          <a:p>
            <a:pPr>
              <a:lnSpc>
                <a:spcPct val="100000"/>
              </a:lnSpc>
              <a:defRPr sz="2400">
                <a:solidFill>
                  <a:srgbClr val="3E5E5C"/>
                </a:solidFill>
                <a:latin typeface="Calibri"/>
              </a:defRPr>
            </a:pPr>
            <a:r>
              <a:t>When they entered into the presence of David, he was alarmed by them. They said, ‘Do not be afraid. [We are only] two contenders: one of us has bullied the other. So judge justly between us, and do not exceed [the bounds of justice], and show us the right path.’</a:t>
            </a:r>
          </a:p>
        </p:txBody>
      </p:sp>
      <p:sp>
        <p:nvSpPr>
          <p:cNvPr id="3" name="Text Placeholder 2"/>
          <p:cNvSpPr>
            <a:spLocks noGrp="1"/>
          </p:cNvSpPr>
          <p:nvPr>
            <p:ph type="body" sz="quarter" idx="11"/>
          </p:nvPr>
        </p:nvSpPr>
        <p:spPr/>
        <p:txBody>
          <a:bodyPr/>
          <a:lstStyle/>
          <a:p>
            <a:r>
              <a:t>Sad 38:22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هَـٰذَآ أَخِى لَهُۥ تِسْعٌ وَتِسْعُونَ نَعْجَةً وَلِىَ نَعْجَةٌ وَٰحِدَةٌ فَقَالَ أَكْفِلْنِيهَا وَعَزَّنِى فِى ٱلْخِطَابِ</a:t>
            </a:r>
          </a:p>
          <a:p>
            <a:pPr>
              <a:lnSpc>
                <a:spcPct val="100000"/>
              </a:lnSpc>
              <a:defRPr sz="2400">
                <a:solidFill>
                  <a:srgbClr val="3E5E5C"/>
                </a:solidFill>
                <a:latin typeface="Calibri"/>
              </a:defRPr>
            </a:pPr>
            <a:r>
              <a:t>‘This brother of mine has ninety-nine ewes, while I have only a single ewe, and [yet] he says, ‘Commit it to my care,’ and he browbeats me in speech.’</a:t>
            </a:r>
          </a:p>
        </p:txBody>
      </p:sp>
      <p:sp>
        <p:nvSpPr>
          <p:cNvPr id="3" name="Text Placeholder 2"/>
          <p:cNvSpPr>
            <a:spLocks noGrp="1"/>
          </p:cNvSpPr>
          <p:nvPr>
            <p:ph type="body" sz="quarter" idx="11"/>
          </p:nvPr>
        </p:nvSpPr>
        <p:spPr/>
        <p:txBody>
          <a:bodyPr/>
          <a:lstStyle/>
          <a:p>
            <a:r>
              <a:t>Sad 38:23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قَالَ لَقَدْ ظَلَمَكَ بِسُؤَالِ نَعْجَتِكَ إِلَىٰ نِعَاجِهِۦ ۖ وَإِنَّ كَثِيرًا مِّنَ ٱلْخُلَطَآءِ لَيَبْغِى بَعْضُهُمْ عَلَىٰ بَعْضٍ إِلَّا ٱلَّذِينَ ءَامَنُوا۟ وَعَمِلُوا۟ ٱلصَّـٰلِحَـٰتِ وَقَلِيلٌ مَّا هُمْ ۗ وَظَنَّ دَاوُۥدُ أَنَّمَا فَتَنَّـٰهُ فَٱسْتَغْفَرَ رَبَّهُۥ وَخَرَّ رَاكِعًا وَأَنَابَ </a:t>
            </a:r>
          </a:p>
          <a:p>
            <a:pPr>
              <a:lnSpc>
                <a:spcPct val="100000"/>
              </a:lnSpc>
              <a:defRPr sz="2400">
                <a:solidFill>
                  <a:srgbClr val="3E5E5C"/>
                </a:solidFill>
                <a:latin typeface="Calibri"/>
              </a:defRPr>
            </a:pPr>
            <a:r>
              <a:t>He said, ‘He has certainly wronged you by asking your ewe in addition to his own ewes, and indeed many partners bully one another, except such as have faith and do righteous deeds, and few are they.’ Then David knew that We had tested him, whereat he pleaded with his Lord for forgiveness, and fell down in prostration and repented.</a:t>
            </a:r>
          </a:p>
        </p:txBody>
      </p:sp>
      <p:sp>
        <p:nvSpPr>
          <p:cNvPr id="3" name="Text Placeholder 2"/>
          <p:cNvSpPr>
            <a:spLocks noGrp="1"/>
          </p:cNvSpPr>
          <p:nvPr>
            <p:ph type="body" sz="quarter" idx="11"/>
          </p:nvPr>
        </p:nvSpPr>
        <p:spPr/>
        <p:txBody>
          <a:bodyPr/>
          <a:lstStyle/>
          <a:p>
            <a:r>
              <a:t>Sad 38:24</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3E5E5C"/>
                </a:solidFill>
              </a:defRPr>
            </a:pPr>
            <a:r>
              <a:t>MUSTAHAB</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فَغَفَرْنَا لَهُۥ ذَٰلِكَ ۖ وَإِنَّ لَهُۥ عِندَنَا لَزُلْفَىٰ وَحُسْنَ مَـَٔابٍ</a:t>
            </a:r>
          </a:p>
          <a:p>
            <a:pPr>
              <a:lnSpc>
                <a:spcPct val="100000"/>
              </a:lnSpc>
              <a:defRPr sz="2400">
                <a:solidFill>
                  <a:srgbClr val="3E5E5C"/>
                </a:solidFill>
                <a:latin typeface="Calibri"/>
              </a:defRPr>
            </a:pPr>
            <a:r>
              <a:t>So We forgave him that, and indeed he has [a station of] nearness with Us and a good destination.</a:t>
            </a:r>
          </a:p>
        </p:txBody>
      </p:sp>
      <p:sp>
        <p:nvSpPr>
          <p:cNvPr id="3" name="Text Placeholder 2"/>
          <p:cNvSpPr>
            <a:spLocks noGrp="1"/>
          </p:cNvSpPr>
          <p:nvPr>
            <p:ph type="body" sz="quarter" idx="11"/>
          </p:nvPr>
        </p:nvSpPr>
        <p:spPr/>
        <p:txBody>
          <a:bodyPr/>
          <a:lstStyle/>
          <a:p>
            <a:r>
              <a:t>Sad 38:25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يَـٰدَاوُۥدُ إِنَّا جَعَلْنَـٰكَ خَلِيفَةً فِى ٱلْأَرْضِ فَٱحْكُم بَيْنَ ٱلنَّاسِ بِٱلْحَقِّ وَلَا تَتَّبِعِ ٱلْهَوَىٰ فَيُضِلَّكَ عَن سَبِيلِ ٱللَّهِ ۚ إِنَّ ٱلَّذِينَ يَضِلُّونَ عَن سَبِيلِ ٱللَّهِ لَهُمْ عَذَابٌ شَدِيدٌۢ بِمَا نَسُوا۟ يَوْمَ ٱلْحِسَابِ</a:t>
            </a:r>
          </a:p>
          <a:p>
            <a:pPr>
              <a:lnSpc>
                <a:spcPct val="100000"/>
              </a:lnSpc>
              <a:defRPr sz="2400">
                <a:solidFill>
                  <a:srgbClr val="3E5E5C"/>
                </a:solidFill>
                <a:latin typeface="Calibri"/>
              </a:defRPr>
            </a:pPr>
            <a:r>
              <a:t>‘O David! Indeed, We have made you a vicegerent on the earth. So judge between people with justice, and do not follow your desires, or they will lead you astray from the way of Allah. Indeed there is a severe punishment for those who stray from the way of Allah, because of their forgetting the Day of Reckoning.’</a:t>
            </a:r>
          </a:p>
        </p:txBody>
      </p:sp>
      <p:sp>
        <p:nvSpPr>
          <p:cNvPr id="3" name="Text Placeholder 2"/>
          <p:cNvSpPr>
            <a:spLocks noGrp="1"/>
          </p:cNvSpPr>
          <p:nvPr>
            <p:ph type="body" sz="quarter" idx="11"/>
          </p:nvPr>
        </p:nvSpPr>
        <p:spPr/>
        <p:txBody>
          <a:bodyPr/>
          <a:lstStyle/>
          <a:p>
            <a:r>
              <a:t>Sad 38:26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خَلَقْنَا ٱلسَّمَآءَ وَٱلْأَرْضَ وَمَا بَيْنَهُمَا بَـٰطِلًا ۚ ذَٰلِكَ ظَنُّ ٱلَّذِينَ كَفَرُوا۟ ۚ فَوَيْلٌ لِّلَّذِينَ كَفَرُوا۟ مِنَ ٱلنَّارِ</a:t>
            </a:r>
          </a:p>
          <a:p>
            <a:pPr>
              <a:lnSpc>
                <a:spcPct val="100000"/>
              </a:lnSpc>
              <a:defRPr sz="2400">
                <a:solidFill>
                  <a:srgbClr val="3E5E5C"/>
                </a:solidFill>
                <a:latin typeface="Calibri"/>
              </a:defRPr>
            </a:pPr>
            <a:r>
              <a:t>We did not create the sky and the earth and whatever is between them in vain. That is a conjecture of the faithless. So woe to the faithless for the Fire!</a:t>
            </a:r>
          </a:p>
        </p:txBody>
      </p:sp>
      <p:sp>
        <p:nvSpPr>
          <p:cNvPr id="3" name="Text Placeholder 2"/>
          <p:cNvSpPr>
            <a:spLocks noGrp="1"/>
          </p:cNvSpPr>
          <p:nvPr>
            <p:ph type="body" sz="quarter" idx="11"/>
          </p:nvPr>
        </p:nvSpPr>
        <p:spPr/>
        <p:txBody>
          <a:bodyPr/>
          <a:lstStyle/>
          <a:p>
            <a:r>
              <a:t>Sad 38:27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صٓ ۚ وَٱلْقُرْءَانِ ذِى ٱلذِّكْرِ</a:t>
            </a:r>
          </a:p>
          <a:p>
            <a:pPr>
              <a:lnSpc>
                <a:spcPct val="100000"/>
              </a:lnSpc>
              <a:defRPr sz="2400">
                <a:solidFill>
                  <a:srgbClr val="3E5E5C"/>
                </a:solidFill>
                <a:latin typeface="Calibri"/>
              </a:defRPr>
            </a:pPr>
            <a:r>
              <a:t>Suad. By the Quran bearing the Reminder,</a:t>
            </a:r>
          </a:p>
        </p:txBody>
      </p:sp>
      <p:sp>
        <p:nvSpPr>
          <p:cNvPr id="3" name="Text Placeholder 2"/>
          <p:cNvSpPr>
            <a:spLocks noGrp="1"/>
          </p:cNvSpPr>
          <p:nvPr>
            <p:ph type="body" sz="quarter" idx="11"/>
          </p:nvPr>
        </p:nvSpPr>
        <p:spPr/>
        <p:txBody>
          <a:bodyPr/>
          <a:lstStyle/>
          <a:p>
            <a:r>
              <a:t>Sad 38:1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نَجْعَلُ ٱلَّذِينَ ءَامَنُوا۟ وَعَمِلُوا۟ ٱلصَّـٰلِحَـٰتِ كَٱلْمُفْسِدِينَ فِى ٱلْأَرْضِ أَمْ نَجْعَلُ ٱلْمُتَّقِينَ كَٱلْفُجَّارِ</a:t>
            </a:r>
          </a:p>
          <a:p>
            <a:pPr>
              <a:lnSpc>
                <a:spcPct val="100000"/>
              </a:lnSpc>
              <a:defRPr sz="2400">
                <a:solidFill>
                  <a:srgbClr val="3E5E5C"/>
                </a:solidFill>
                <a:latin typeface="Calibri"/>
              </a:defRPr>
            </a:pPr>
            <a:r>
              <a:t>Shall We treat those who have faith and do righteous deeds like those who cause corruption on the earth? Shall We treat the Godwary like the vicious?</a:t>
            </a:r>
          </a:p>
        </p:txBody>
      </p:sp>
      <p:sp>
        <p:nvSpPr>
          <p:cNvPr id="3" name="Text Placeholder 2"/>
          <p:cNvSpPr>
            <a:spLocks noGrp="1"/>
          </p:cNvSpPr>
          <p:nvPr>
            <p:ph type="body" sz="quarter" idx="11"/>
          </p:nvPr>
        </p:nvSpPr>
        <p:spPr/>
        <p:txBody>
          <a:bodyPr/>
          <a:lstStyle/>
          <a:p>
            <a:r>
              <a:t>Sad 38:28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كِتَـٰبٌ أَنزَلْنَـٰهُ إِلَيْكَ مُبَـٰرَكٌ لِّيَدَّبَّرُوٓا۟ ءَايَـٰتِهِۦ وَلِيَتَذَكَّرَ أُو۟لُوا۟ ٱلْأَلْبَـٰبِ</a:t>
            </a:r>
          </a:p>
          <a:p>
            <a:pPr>
              <a:lnSpc>
                <a:spcPct val="100000"/>
              </a:lnSpc>
              <a:defRPr sz="2400">
                <a:solidFill>
                  <a:srgbClr val="3E5E5C"/>
                </a:solidFill>
                <a:latin typeface="Calibri"/>
              </a:defRPr>
            </a:pPr>
            <a:r>
              <a:t>[This is] a blessed Book that We have sent down to you, so that they may contemplate its signs, and that those who possess intellect may take admonition.</a:t>
            </a:r>
          </a:p>
        </p:txBody>
      </p:sp>
      <p:sp>
        <p:nvSpPr>
          <p:cNvPr id="3" name="Text Placeholder 2"/>
          <p:cNvSpPr>
            <a:spLocks noGrp="1"/>
          </p:cNvSpPr>
          <p:nvPr>
            <p:ph type="body" sz="quarter" idx="11"/>
          </p:nvPr>
        </p:nvSpPr>
        <p:spPr/>
        <p:txBody>
          <a:bodyPr/>
          <a:lstStyle/>
          <a:p>
            <a:r>
              <a:t>Sad 38:29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وَوَهَبْنَا لِدَاوُۥدَ سُلَيْمَـٰنَ ۚ نِعْمَ ٱلْعَبْدُ ۖ إِنَّهُۥٓ أَوَّابٌ</a:t>
            </a:r>
          </a:p>
          <a:p>
            <a:pPr>
              <a:lnSpc>
                <a:spcPct val="100000"/>
              </a:lnSpc>
              <a:defRPr sz="2400">
                <a:solidFill>
                  <a:srgbClr val="3E5E5C"/>
                </a:solidFill>
                <a:latin typeface="Calibri"/>
              </a:defRPr>
            </a:pPr>
            <a:r>
              <a:t>And to David We gave Solomon—what an excellent servant he was! Indeed, he was a penitent [soul].</a:t>
            </a:r>
          </a:p>
        </p:txBody>
      </p:sp>
      <p:sp>
        <p:nvSpPr>
          <p:cNvPr id="3" name="Text Placeholder 2"/>
          <p:cNvSpPr>
            <a:spLocks noGrp="1"/>
          </p:cNvSpPr>
          <p:nvPr>
            <p:ph type="body" sz="quarter" idx="11"/>
          </p:nvPr>
        </p:nvSpPr>
        <p:spPr/>
        <p:txBody>
          <a:bodyPr/>
          <a:lstStyle/>
          <a:p>
            <a:r>
              <a:t>Sad 38:30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عُرِضَ عَلَيْهِ بِٱلْعَشِىِّ ٱلصَّـٰفِنَـٰتُ ٱلْجِيَادُ</a:t>
            </a:r>
          </a:p>
          <a:p>
            <a:pPr>
              <a:lnSpc>
                <a:spcPct val="100000"/>
              </a:lnSpc>
              <a:defRPr sz="2400">
                <a:solidFill>
                  <a:srgbClr val="3E5E5C"/>
                </a:solidFill>
                <a:latin typeface="Calibri"/>
              </a:defRPr>
            </a:pPr>
            <a:r>
              <a:t>One evening when there were displayed before him prancing steeds,</a:t>
            </a:r>
          </a:p>
        </p:txBody>
      </p:sp>
      <p:sp>
        <p:nvSpPr>
          <p:cNvPr id="3" name="Text Placeholder 2"/>
          <p:cNvSpPr>
            <a:spLocks noGrp="1"/>
          </p:cNvSpPr>
          <p:nvPr>
            <p:ph type="body" sz="quarter" idx="11"/>
          </p:nvPr>
        </p:nvSpPr>
        <p:spPr/>
        <p:txBody>
          <a:bodyPr/>
          <a:lstStyle/>
          <a:p>
            <a:r>
              <a:t>Sad 38:31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فَقَالَ إِنِّىٓ أَحْبَبْتُ حُبَّ ٱلْخَيْرِ عَن ذِكْرِ رَبِّى حَتَّىٰ تَوَارَتْ بِٱلْحِجَابِ</a:t>
            </a:r>
          </a:p>
          <a:p>
            <a:pPr>
              <a:lnSpc>
                <a:spcPct val="100000"/>
              </a:lnSpc>
              <a:defRPr sz="2400">
                <a:solidFill>
                  <a:srgbClr val="3E5E5C"/>
                </a:solidFill>
                <a:latin typeface="Calibri"/>
              </a:defRPr>
            </a:pPr>
            <a:r>
              <a:t>he said, ‘Indeed I have preferred the love of [worldly] niceties to the remembrance of my Lord until [the sun] disappeared behind the [night’s] veil.’</a:t>
            </a:r>
          </a:p>
        </p:txBody>
      </p:sp>
      <p:sp>
        <p:nvSpPr>
          <p:cNvPr id="3" name="Text Placeholder 2"/>
          <p:cNvSpPr>
            <a:spLocks noGrp="1"/>
          </p:cNvSpPr>
          <p:nvPr>
            <p:ph type="body" sz="quarter" idx="11"/>
          </p:nvPr>
        </p:nvSpPr>
        <p:spPr/>
        <p:txBody>
          <a:bodyPr/>
          <a:lstStyle/>
          <a:p>
            <a:r>
              <a:t>Sad 38:32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رُدُّوهَا عَلَىَّ ۖ فَطَفِقَ مَسْحًۢا بِٱلسُّوقِ وَٱلْأَعْنَاقِ</a:t>
            </a:r>
          </a:p>
          <a:p>
            <a:pPr>
              <a:lnSpc>
                <a:spcPct val="100000"/>
              </a:lnSpc>
              <a:defRPr sz="2400">
                <a:solidFill>
                  <a:srgbClr val="3E5E5C"/>
                </a:solidFill>
                <a:latin typeface="Calibri"/>
              </a:defRPr>
            </a:pPr>
            <a:r>
              <a:t>‘Bring it back for me!’ Then he [and others] began to wipe [their] legs and necks.</a:t>
            </a:r>
          </a:p>
        </p:txBody>
      </p:sp>
      <p:sp>
        <p:nvSpPr>
          <p:cNvPr id="3" name="Text Placeholder 2"/>
          <p:cNvSpPr>
            <a:spLocks noGrp="1"/>
          </p:cNvSpPr>
          <p:nvPr>
            <p:ph type="body" sz="quarter" idx="11"/>
          </p:nvPr>
        </p:nvSpPr>
        <p:spPr/>
        <p:txBody>
          <a:bodyPr/>
          <a:lstStyle/>
          <a:p>
            <a:r>
              <a:t>Sad 38:33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فَتَنَّا سُلَيْمَـٰنَ وَأَلْقَيْنَا عَلَىٰ كُرْسِيِّهِۦ جَسَدًا ثُمَّ أَنَابَ</a:t>
            </a:r>
          </a:p>
          <a:p>
            <a:pPr>
              <a:lnSpc>
                <a:spcPct val="100000"/>
              </a:lnSpc>
              <a:defRPr sz="2400">
                <a:solidFill>
                  <a:srgbClr val="3E5E5C"/>
                </a:solidFill>
                <a:latin typeface="Calibri"/>
              </a:defRPr>
            </a:pPr>
            <a:r>
              <a:t>Certainly We tried Solomon, and cast a [lifeless] body on his throne. Thereupon he was penitent.</a:t>
            </a:r>
          </a:p>
        </p:txBody>
      </p:sp>
      <p:sp>
        <p:nvSpPr>
          <p:cNvPr id="3" name="Text Placeholder 2"/>
          <p:cNvSpPr>
            <a:spLocks noGrp="1"/>
          </p:cNvSpPr>
          <p:nvPr>
            <p:ph type="body" sz="quarter" idx="11"/>
          </p:nvPr>
        </p:nvSpPr>
        <p:spPr/>
        <p:txBody>
          <a:bodyPr/>
          <a:lstStyle/>
          <a:p>
            <a:r>
              <a:t>Sad 38:34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ٱغْفِرْ لِى وَهَبْ لِى مُلْكًا لَّا يَنۢبَغِى لِأَحَدٍ مِّنۢ بَعْدِىٓ ۖ إِنَّكَ أَنتَ ٱلْوَهَّابُ</a:t>
            </a:r>
          </a:p>
          <a:p>
            <a:pPr>
              <a:lnSpc>
                <a:spcPct val="100000"/>
              </a:lnSpc>
              <a:defRPr sz="2400">
                <a:solidFill>
                  <a:srgbClr val="3E5E5C"/>
                </a:solidFill>
                <a:latin typeface="Calibri"/>
              </a:defRPr>
            </a:pPr>
            <a:r>
              <a:t>He said, ‘My Lord! Forgive me, and grant me a kingdom that will not befit anyone except me. Indeed You are the All-munificent.’</a:t>
            </a:r>
          </a:p>
        </p:txBody>
      </p:sp>
      <p:sp>
        <p:nvSpPr>
          <p:cNvPr id="3" name="Text Placeholder 2"/>
          <p:cNvSpPr>
            <a:spLocks noGrp="1"/>
          </p:cNvSpPr>
          <p:nvPr>
            <p:ph type="body" sz="quarter" idx="11"/>
          </p:nvPr>
        </p:nvSpPr>
        <p:spPr/>
        <p:txBody>
          <a:bodyPr/>
          <a:lstStyle/>
          <a:p>
            <a:r>
              <a:t>Sad 38:35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فَسَخَّرْنَا لَهُ ٱلرِّيحَ تَجْرِى بِأَمْرِهِۦ رُخَآءً حَيْثُ أَصَابَ</a:t>
            </a:r>
          </a:p>
          <a:p>
            <a:pPr>
              <a:lnSpc>
                <a:spcPct val="100000"/>
              </a:lnSpc>
              <a:defRPr sz="2400">
                <a:solidFill>
                  <a:srgbClr val="3E5E5C"/>
                </a:solidFill>
                <a:latin typeface="Calibri"/>
              </a:defRPr>
            </a:pPr>
            <a:r>
              <a:t>So We disposed the wind for him, blowing softly wherever he intended by his command,</a:t>
            </a:r>
          </a:p>
        </p:txBody>
      </p:sp>
      <p:sp>
        <p:nvSpPr>
          <p:cNvPr id="3" name="Text Placeholder 2"/>
          <p:cNvSpPr>
            <a:spLocks noGrp="1"/>
          </p:cNvSpPr>
          <p:nvPr>
            <p:ph type="body" sz="quarter" idx="11"/>
          </p:nvPr>
        </p:nvSpPr>
        <p:spPr/>
        <p:txBody>
          <a:bodyPr/>
          <a:lstStyle/>
          <a:p>
            <a:r>
              <a:t>Sad 38:36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وَٱلشَّيَـٰطِينَ كُلَّ بَنَّآءٍ وَغَوَّاصٍ</a:t>
            </a:r>
          </a:p>
          <a:p>
            <a:pPr>
              <a:lnSpc>
                <a:spcPct val="100000"/>
              </a:lnSpc>
              <a:defRPr sz="2400">
                <a:solidFill>
                  <a:srgbClr val="3E5E5C"/>
                </a:solidFill>
                <a:latin typeface="Calibri"/>
              </a:defRPr>
            </a:pPr>
            <a:r>
              <a:t>and every builder and diver from the demons,</a:t>
            </a:r>
          </a:p>
        </p:txBody>
      </p:sp>
      <p:sp>
        <p:nvSpPr>
          <p:cNvPr id="3" name="Text Placeholder 2"/>
          <p:cNvSpPr>
            <a:spLocks noGrp="1"/>
          </p:cNvSpPr>
          <p:nvPr>
            <p:ph type="body" sz="quarter" idx="11"/>
          </p:nvPr>
        </p:nvSpPr>
        <p:spPr/>
        <p:txBody>
          <a:bodyPr/>
          <a:lstStyle/>
          <a:p>
            <a:r>
              <a:t>Sad 38:37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ٱلَّذِينَ كَفَرُوا۟ فِى عِزَّةٍ وَشِقَاقٍ</a:t>
            </a:r>
          </a:p>
          <a:p>
            <a:pPr>
              <a:lnSpc>
                <a:spcPct val="100000"/>
              </a:lnSpc>
              <a:defRPr sz="2400">
                <a:solidFill>
                  <a:srgbClr val="3E5E5C"/>
                </a:solidFill>
                <a:latin typeface="Calibri"/>
              </a:defRPr>
            </a:pPr>
            <a:r>
              <a:t>the faithless indeed dwell in conceit and defiance.</a:t>
            </a:r>
          </a:p>
        </p:txBody>
      </p:sp>
      <p:sp>
        <p:nvSpPr>
          <p:cNvPr id="3" name="Text Placeholder 2"/>
          <p:cNvSpPr>
            <a:spLocks noGrp="1"/>
          </p:cNvSpPr>
          <p:nvPr>
            <p:ph type="body" sz="quarter" idx="11"/>
          </p:nvPr>
        </p:nvSpPr>
        <p:spPr/>
        <p:txBody>
          <a:bodyPr/>
          <a:lstStyle/>
          <a:p>
            <a:r>
              <a:t>Sad 38:2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وَءَاخَرِينَ مُقَرَّنِينَ فِى ٱلْأَصْفَادِ</a:t>
            </a:r>
          </a:p>
          <a:p>
            <a:pPr>
              <a:lnSpc>
                <a:spcPct val="100000"/>
              </a:lnSpc>
              <a:defRPr sz="2400">
                <a:solidFill>
                  <a:srgbClr val="3E5E5C"/>
                </a:solidFill>
                <a:latin typeface="Calibri"/>
              </a:defRPr>
            </a:pPr>
            <a:r>
              <a:t>and others [too] bound together in chains.</a:t>
            </a:r>
          </a:p>
        </p:txBody>
      </p:sp>
      <p:sp>
        <p:nvSpPr>
          <p:cNvPr id="3" name="Text Placeholder 2"/>
          <p:cNvSpPr>
            <a:spLocks noGrp="1"/>
          </p:cNvSpPr>
          <p:nvPr>
            <p:ph type="body" sz="quarter" idx="11"/>
          </p:nvPr>
        </p:nvSpPr>
        <p:spPr/>
        <p:txBody>
          <a:bodyPr/>
          <a:lstStyle/>
          <a:p>
            <a:r>
              <a:t>Sad 38:38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عَطَآؤُنَا فَٱمْنُنْ أَوْ أَمْسِكْ بِغَيْرِ حِسَابٍ</a:t>
            </a:r>
          </a:p>
          <a:p>
            <a:pPr>
              <a:lnSpc>
                <a:spcPct val="100000"/>
              </a:lnSpc>
              <a:defRPr sz="2400">
                <a:solidFill>
                  <a:srgbClr val="3E5E5C"/>
                </a:solidFill>
                <a:latin typeface="Calibri"/>
              </a:defRPr>
            </a:pPr>
            <a:r>
              <a:t>‘This is Our bounty: so withhold or bestow without any reckoning.’</a:t>
            </a:r>
          </a:p>
        </p:txBody>
      </p:sp>
      <p:sp>
        <p:nvSpPr>
          <p:cNvPr id="3" name="Text Placeholder 2"/>
          <p:cNvSpPr>
            <a:spLocks noGrp="1"/>
          </p:cNvSpPr>
          <p:nvPr>
            <p:ph type="body" sz="quarter" idx="11"/>
          </p:nvPr>
        </p:nvSpPr>
        <p:spPr/>
        <p:txBody>
          <a:bodyPr/>
          <a:lstStyle/>
          <a:p>
            <a:r>
              <a:t>Sad 38:39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لَهُۥ عِندَنَا لَزُلْفَىٰ وَحُسْنَ مَـَٔابٍ</a:t>
            </a:r>
          </a:p>
          <a:p>
            <a:pPr>
              <a:lnSpc>
                <a:spcPct val="100000"/>
              </a:lnSpc>
              <a:defRPr sz="2400">
                <a:solidFill>
                  <a:srgbClr val="3E5E5C"/>
                </a:solidFill>
                <a:latin typeface="Calibri"/>
              </a:defRPr>
            </a:pPr>
            <a:r>
              <a:t>Indeed he has [a station of] nearness with Us and a good destination.</a:t>
            </a:r>
          </a:p>
        </p:txBody>
      </p:sp>
      <p:sp>
        <p:nvSpPr>
          <p:cNvPr id="3" name="Text Placeholder 2"/>
          <p:cNvSpPr>
            <a:spLocks noGrp="1"/>
          </p:cNvSpPr>
          <p:nvPr>
            <p:ph type="body" sz="quarter" idx="11"/>
          </p:nvPr>
        </p:nvSpPr>
        <p:spPr/>
        <p:txBody>
          <a:bodyPr/>
          <a:lstStyle/>
          <a:p>
            <a:r>
              <a:t>Sad 38:40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عَبْدَنَآ أَيُّوبَ إِذْ نَادَىٰ رَبَّهُۥٓ أَنِّى مَسَّنِىَ ٱلشَّيْطَـٰنُ بِنُصْبٍ وَعَذَابٍ</a:t>
            </a:r>
          </a:p>
          <a:p>
            <a:pPr>
              <a:lnSpc>
                <a:spcPct val="100000"/>
              </a:lnSpc>
              <a:defRPr sz="2400">
                <a:solidFill>
                  <a:srgbClr val="3E5E5C"/>
                </a:solidFill>
                <a:latin typeface="Calibri"/>
              </a:defRPr>
            </a:pPr>
            <a:r>
              <a:t>And remember Our servant Job [in the Quran]. When he called out to his Lord, ‘The devil has visited on me hardship and torment,’</a:t>
            </a:r>
          </a:p>
        </p:txBody>
      </p:sp>
      <p:sp>
        <p:nvSpPr>
          <p:cNvPr id="3" name="Text Placeholder 2"/>
          <p:cNvSpPr>
            <a:spLocks noGrp="1"/>
          </p:cNvSpPr>
          <p:nvPr>
            <p:ph type="body" sz="quarter" idx="11"/>
          </p:nvPr>
        </p:nvSpPr>
        <p:spPr/>
        <p:txBody>
          <a:bodyPr/>
          <a:lstStyle/>
          <a:p>
            <a:r>
              <a:t>Sad 38:41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ٱرْكُضْ بِرِجْلِكَ ۖ هَـٰذَا مُغْتَسَلٌۢ بَارِدٌ وَشَرَابٌ</a:t>
            </a:r>
          </a:p>
          <a:p>
            <a:pPr>
              <a:lnSpc>
                <a:spcPct val="100000"/>
              </a:lnSpc>
              <a:defRPr sz="2400">
                <a:solidFill>
                  <a:srgbClr val="3E5E5C"/>
                </a:solidFill>
                <a:latin typeface="Calibri"/>
              </a:defRPr>
            </a:pPr>
            <a:r>
              <a:t>[We told him:] ‘Stamp your foot on the ground; this [ensuing spring] will be a cooling bath and drink.’</a:t>
            </a:r>
          </a:p>
        </p:txBody>
      </p:sp>
      <p:sp>
        <p:nvSpPr>
          <p:cNvPr id="3" name="Text Placeholder 2"/>
          <p:cNvSpPr>
            <a:spLocks noGrp="1"/>
          </p:cNvSpPr>
          <p:nvPr>
            <p:ph type="body" sz="quarter" idx="11"/>
          </p:nvPr>
        </p:nvSpPr>
        <p:spPr/>
        <p:txBody>
          <a:bodyPr/>
          <a:lstStyle/>
          <a:p>
            <a:r>
              <a:t>Sad 38:42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وَوَهَبْنَا لَهُۥٓ أَهْلَهُۥ وَمِثْلَهُم مَّعَهُمْ رَحْمَةً مِّنَّا وَذِكْرَىٰ لِأُو۟لِى ٱلْأَلْبَـٰبِ</a:t>
            </a:r>
          </a:p>
          <a:p>
            <a:pPr>
              <a:lnSpc>
                <a:spcPct val="100000"/>
              </a:lnSpc>
              <a:defRPr sz="2400">
                <a:solidFill>
                  <a:srgbClr val="3E5E5C"/>
                </a:solidFill>
                <a:latin typeface="Calibri"/>
              </a:defRPr>
            </a:pPr>
            <a:r>
              <a:t>We gave [back] his family to him along with others like them, as a mercy from Us and an admonition for those who possess intellect.</a:t>
            </a:r>
          </a:p>
        </p:txBody>
      </p:sp>
      <p:sp>
        <p:nvSpPr>
          <p:cNvPr id="3" name="Text Placeholder 2"/>
          <p:cNvSpPr>
            <a:spLocks noGrp="1"/>
          </p:cNvSpPr>
          <p:nvPr>
            <p:ph type="body" sz="quarter" idx="11"/>
          </p:nvPr>
        </p:nvSpPr>
        <p:spPr/>
        <p:txBody>
          <a:bodyPr/>
          <a:lstStyle/>
          <a:p>
            <a:r>
              <a:t>Sad 38:43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وَخُذْ بِيَدِكَ ضِغْثًا فَٱضْرِب بِّهِۦ وَلَا تَحْنَثْ ۗ إِنَّا وَجَدْنَـٰهُ صَابِرًا ۚ نِّعْمَ ٱلْعَبْدُ ۖ إِنَّهُۥٓ أَوَّابٌ</a:t>
            </a:r>
          </a:p>
          <a:p>
            <a:pPr>
              <a:lnSpc>
                <a:spcPct val="100000"/>
              </a:lnSpc>
              <a:defRPr sz="2400">
                <a:solidFill>
                  <a:srgbClr val="3E5E5C"/>
                </a:solidFill>
                <a:latin typeface="Calibri"/>
              </a:defRPr>
            </a:pPr>
            <a:r>
              <a:t>[We told him:] ‘Take a faggot in your hand and then strike [your wife] with it, but do not break [your] oath.’ Indeed, We found him to be patient. What an excellent servant! Indeed he was a penitent [soul].</a:t>
            </a:r>
          </a:p>
        </p:txBody>
      </p:sp>
      <p:sp>
        <p:nvSpPr>
          <p:cNvPr id="3" name="Text Placeholder 2"/>
          <p:cNvSpPr>
            <a:spLocks noGrp="1"/>
          </p:cNvSpPr>
          <p:nvPr>
            <p:ph type="body" sz="quarter" idx="11"/>
          </p:nvPr>
        </p:nvSpPr>
        <p:spPr/>
        <p:txBody>
          <a:bodyPr/>
          <a:lstStyle/>
          <a:p>
            <a:r>
              <a:t>Sad 38:44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عِبَـٰدَنَآ إِبْرَٰهِيمَ وَإِسْحَـٰقَ وَيَعْقُوبَ أُو۟لِى ٱلْأَيْدِى وَٱلْأَبْصَـٰرِ</a:t>
            </a:r>
          </a:p>
          <a:p>
            <a:pPr>
              <a:lnSpc>
                <a:spcPct val="100000"/>
              </a:lnSpc>
              <a:defRPr sz="2400">
                <a:solidFill>
                  <a:srgbClr val="3E5E5C"/>
                </a:solidFill>
                <a:latin typeface="Calibri"/>
              </a:defRPr>
            </a:pPr>
            <a:r>
              <a:t>And remember Our servants, Abraham, Isaac and Jacob, men of strength and insight.</a:t>
            </a:r>
          </a:p>
        </p:txBody>
      </p:sp>
      <p:sp>
        <p:nvSpPr>
          <p:cNvPr id="3" name="Text Placeholder 2"/>
          <p:cNvSpPr>
            <a:spLocks noGrp="1"/>
          </p:cNvSpPr>
          <p:nvPr>
            <p:ph type="body" sz="quarter" idx="11"/>
          </p:nvPr>
        </p:nvSpPr>
        <p:spPr/>
        <p:txBody>
          <a:bodyPr/>
          <a:lstStyle/>
          <a:p>
            <a:r>
              <a:t>Sad 38:45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أَخْلَصْنَـٰهُم بِخَالِصَةٍ ذِكْرَى ٱلدَّارِ</a:t>
            </a:r>
          </a:p>
          <a:p>
            <a:pPr>
              <a:lnSpc>
                <a:spcPct val="100000"/>
              </a:lnSpc>
              <a:defRPr sz="2400">
                <a:solidFill>
                  <a:srgbClr val="3E5E5C"/>
                </a:solidFill>
                <a:latin typeface="Calibri"/>
              </a:defRPr>
            </a:pPr>
            <a:r>
              <a:t>Indeed We purified them with exclusive remembrance of the abode [of the Hereafter].</a:t>
            </a:r>
          </a:p>
        </p:txBody>
      </p:sp>
      <p:sp>
        <p:nvSpPr>
          <p:cNvPr id="3" name="Text Placeholder 2"/>
          <p:cNvSpPr>
            <a:spLocks noGrp="1"/>
          </p:cNvSpPr>
          <p:nvPr>
            <p:ph type="body" sz="quarter" idx="11"/>
          </p:nvPr>
        </p:nvSpPr>
        <p:spPr/>
        <p:txBody>
          <a:bodyPr/>
          <a:lstStyle/>
          <a:p>
            <a:r>
              <a:t>Sad 38:46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وَإِنَّهُمْ عِندَنَا لَمِنَ ٱلْمُصْطَفَيْنَ ٱلْأَخْيَارِ</a:t>
            </a:r>
          </a:p>
          <a:p>
            <a:pPr>
              <a:lnSpc>
                <a:spcPct val="100000"/>
              </a:lnSpc>
              <a:defRPr sz="2400">
                <a:solidFill>
                  <a:srgbClr val="3E5E5C"/>
                </a:solidFill>
                <a:latin typeface="Calibri"/>
              </a:defRPr>
            </a:pPr>
            <a:r>
              <a:t>Indeed they are surely with Us among the elect of the best.</a:t>
            </a:r>
          </a:p>
        </p:txBody>
      </p:sp>
      <p:sp>
        <p:nvSpPr>
          <p:cNvPr id="3" name="Text Placeholder 2"/>
          <p:cNvSpPr>
            <a:spLocks noGrp="1"/>
          </p:cNvSpPr>
          <p:nvPr>
            <p:ph type="body" sz="quarter" idx="11"/>
          </p:nvPr>
        </p:nvSpPr>
        <p:spPr/>
        <p:txBody>
          <a:bodyPr/>
          <a:lstStyle/>
          <a:p>
            <a:r>
              <a:t>Sad 38:47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كَمْ أَهْلَكْنَا مِن قَبْلِهِم مِّن قَرْنٍ فَنَادَوا۟ وَّلَاتَ حِينَ مَنَاصٍ</a:t>
            </a:r>
          </a:p>
          <a:p>
            <a:pPr>
              <a:lnSpc>
                <a:spcPct val="100000"/>
              </a:lnSpc>
              <a:defRPr sz="2400">
                <a:solidFill>
                  <a:srgbClr val="3E5E5C"/>
                </a:solidFill>
                <a:latin typeface="Calibri"/>
              </a:defRPr>
            </a:pPr>
            <a:r>
              <a:t>How many a generation We have destroyed before them! They cried out [for help], but gone was the time for escape.</a:t>
            </a:r>
          </a:p>
        </p:txBody>
      </p:sp>
      <p:sp>
        <p:nvSpPr>
          <p:cNvPr id="3" name="Text Placeholder 2"/>
          <p:cNvSpPr>
            <a:spLocks noGrp="1"/>
          </p:cNvSpPr>
          <p:nvPr>
            <p:ph type="body" sz="quarter" idx="11"/>
          </p:nvPr>
        </p:nvSpPr>
        <p:spPr/>
        <p:txBody>
          <a:bodyPr/>
          <a:lstStyle/>
          <a:p>
            <a:r>
              <a:t>Sad 38:3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إِسْمَـٰعِيلَ وَٱلْيَسَعَ وَذَا ٱلْكِفْلِ ۖ وَكُلٌّ مِّنَ ٱلْأَخْيَارِ</a:t>
            </a:r>
          </a:p>
          <a:p>
            <a:pPr>
              <a:lnSpc>
                <a:spcPct val="100000"/>
              </a:lnSpc>
              <a:defRPr sz="2400">
                <a:solidFill>
                  <a:srgbClr val="3E5E5C"/>
                </a:solidFill>
                <a:latin typeface="Calibri"/>
              </a:defRPr>
            </a:pPr>
            <a:r>
              <a:t>And remember Ishmael, Elisha and Dhu’l-Kifl—each [of whom was] among the elect.</a:t>
            </a:r>
          </a:p>
        </p:txBody>
      </p:sp>
      <p:sp>
        <p:nvSpPr>
          <p:cNvPr id="3" name="Text Placeholder 2"/>
          <p:cNvSpPr>
            <a:spLocks noGrp="1"/>
          </p:cNvSpPr>
          <p:nvPr>
            <p:ph type="body" sz="quarter" idx="11"/>
          </p:nvPr>
        </p:nvSpPr>
        <p:spPr/>
        <p:txBody>
          <a:bodyPr/>
          <a:lstStyle/>
          <a:p>
            <a:r>
              <a:t>Sad 38:48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ذِكْرٌ ۚ وَإِنَّ لِلْمُتَّقِينَ لَحُسْنَ مَـَٔابٍ</a:t>
            </a:r>
          </a:p>
          <a:p>
            <a:pPr>
              <a:lnSpc>
                <a:spcPct val="100000"/>
              </a:lnSpc>
              <a:defRPr sz="2400">
                <a:solidFill>
                  <a:srgbClr val="3E5E5C"/>
                </a:solidFill>
                <a:latin typeface="Calibri"/>
              </a:defRPr>
            </a:pPr>
            <a:r>
              <a:t>This is a Reminder, and indeed the Godwary have a good destination:</a:t>
            </a:r>
          </a:p>
        </p:txBody>
      </p:sp>
      <p:sp>
        <p:nvSpPr>
          <p:cNvPr id="3" name="Text Placeholder 2"/>
          <p:cNvSpPr>
            <a:spLocks noGrp="1"/>
          </p:cNvSpPr>
          <p:nvPr>
            <p:ph type="body" sz="quarter" idx="11"/>
          </p:nvPr>
        </p:nvSpPr>
        <p:spPr/>
        <p:txBody>
          <a:bodyPr/>
          <a:lstStyle/>
          <a:p>
            <a:r>
              <a:t>Sad 38:49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جَنَّـٰتِ عَدْنٍ مُّفَتَّحَةً لَّهُمُ ٱلْأَبْوَٰبُ</a:t>
            </a:r>
          </a:p>
          <a:p>
            <a:pPr>
              <a:lnSpc>
                <a:spcPct val="100000"/>
              </a:lnSpc>
              <a:defRPr sz="2400">
                <a:solidFill>
                  <a:srgbClr val="3E5E5C"/>
                </a:solidFill>
                <a:latin typeface="Calibri"/>
              </a:defRPr>
            </a:pPr>
            <a:r>
              <a:t>the Gardens of Eden, whose gates will be flung open for them.</a:t>
            </a:r>
          </a:p>
        </p:txBody>
      </p:sp>
      <p:sp>
        <p:nvSpPr>
          <p:cNvPr id="3" name="Text Placeholder 2"/>
          <p:cNvSpPr>
            <a:spLocks noGrp="1"/>
          </p:cNvSpPr>
          <p:nvPr>
            <p:ph type="body" sz="quarter" idx="11"/>
          </p:nvPr>
        </p:nvSpPr>
        <p:spPr/>
        <p:txBody>
          <a:bodyPr/>
          <a:lstStyle/>
          <a:p>
            <a:r>
              <a:t>Sad 38:50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مُتَّكِـِٔينَ فِيهَا يَدْعُونَ فِيهَا بِفَـٰكِهَةٍ كَثِيرَةٍ وَشَرَابٍ</a:t>
            </a:r>
          </a:p>
          <a:p>
            <a:pPr>
              <a:lnSpc>
                <a:spcPct val="100000"/>
              </a:lnSpc>
              <a:defRPr sz="2400">
                <a:solidFill>
                  <a:srgbClr val="3E5E5C"/>
                </a:solidFill>
                <a:latin typeface="Calibri"/>
              </a:defRPr>
            </a:pPr>
            <a:r>
              <a:t>Reclining therein [on couches], they will call for abundant fruits and drinks,</a:t>
            </a:r>
          </a:p>
        </p:txBody>
      </p:sp>
      <p:sp>
        <p:nvSpPr>
          <p:cNvPr id="3" name="Text Placeholder 2"/>
          <p:cNvSpPr>
            <a:spLocks noGrp="1"/>
          </p:cNvSpPr>
          <p:nvPr>
            <p:ph type="body" sz="quarter" idx="11"/>
          </p:nvPr>
        </p:nvSpPr>
        <p:spPr/>
        <p:txBody>
          <a:bodyPr/>
          <a:lstStyle/>
          <a:p>
            <a:r>
              <a:t>Sad 38:51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وَعِندَهُمْ قَـٰصِرَٰتُ ٱلطَّرْفِ أَتْرَابٌ</a:t>
            </a:r>
          </a:p>
          <a:p>
            <a:pPr>
              <a:lnSpc>
                <a:spcPct val="100000"/>
              </a:lnSpc>
              <a:defRPr sz="2400">
                <a:solidFill>
                  <a:srgbClr val="3E5E5C"/>
                </a:solidFill>
                <a:latin typeface="Calibri"/>
              </a:defRPr>
            </a:pPr>
            <a:r>
              <a:t>and there will be with them maidens of restrained glances, of a like age.</a:t>
            </a:r>
          </a:p>
        </p:txBody>
      </p:sp>
      <p:sp>
        <p:nvSpPr>
          <p:cNvPr id="3" name="Text Placeholder 2"/>
          <p:cNvSpPr>
            <a:spLocks noGrp="1"/>
          </p:cNvSpPr>
          <p:nvPr>
            <p:ph type="body" sz="quarter" idx="11"/>
          </p:nvPr>
        </p:nvSpPr>
        <p:spPr/>
        <p:txBody>
          <a:bodyPr/>
          <a:lstStyle/>
          <a:p>
            <a:r>
              <a:t>Sad 38:52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مَا تُوعَدُونَ لِيَوْمِ ٱلْحِسَابِ</a:t>
            </a:r>
          </a:p>
          <a:p>
            <a:pPr>
              <a:lnSpc>
                <a:spcPct val="100000"/>
              </a:lnSpc>
              <a:defRPr sz="2400">
                <a:solidFill>
                  <a:srgbClr val="3E5E5C"/>
                </a:solidFill>
                <a:latin typeface="Calibri"/>
              </a:defRPr>
            </a:pPr>
            <a:r>
              <a:t>This is what you are promised on the Day of Reckoning.</a:t>
            </a:r>
          </a:p>
        </p:txBody>
      </p:sp>
      <p:sp>
        <p:nvSpPr>
          <p:cNvPr id="3" name="Text Placeholder 2"/>
          <p:cNvSpPr>
            <a:spLocks noGrp="1"/>
          </p:cNvSpPr>
          <p:nvPr>
            <p:ph type="body" sz="quarter" idx="11"/>
          </p:nvPr>
        </p:nvSpPr>
        <p:spPr/>
        <p:txBody>
          <a:bodyPr/>
          <a:lstStyle/>
          <a:p>
            <a:r>
              <a:t>Sad 38:53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هَـٰذَا لَرِزْقُنَا مَا لَهُۥ مِن نَّفَادٍ</a:t>
            </a:r>
          </a:p>
          <a:p>
            <a:pPr>
              <a:lnSpc>
                <a:spcPct val="100000"/>
              </a:lnSpc>
              <a:defRPr sz="2400">
                <a:solidFill>
                  <a:srgbClr val="3E5E5C"/>
                </a:solidFill>
                <a:latin typeface="Calibri"/>
              </a:defRPr>
            </a:pPr>
            <a:r>
              <a:t>This is Our provision, which will never be exhausted.</a:t>
            </a:r>
          </a:p>
        </p:txBody>
      </p:sp>
      <p:sp>
        <p:nvSpPr>
          <p:cNvPr id="3" name="Text Placeholder 2"/>
          <p:cNvSpPr>
            <a:spLocks noGrp="1"/>
          </p:cNvSpPr>
          <p:nvPr>
            <p:ph type="body" sz="quarter" idx="11"/>
          </p:nvPr>
        </p:nvSpPr>
        <p:spPr/>
        <p:txBody>
          <a:bodyPr/>
          <a:lstStyle/>
          <a:p>
            <a:r>
              <a:t>Sad 38:54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 وَإِنَّ لِلطَّـٰغِينَ لَشَرَّ مَـَٔابٍ</a:t>
            </a:r>
          </a:p>
          <a:p>
            <a:pPr>
              <a:lnSpc>
                <a:spcPct val="100000"/>
              </a:lnSpc>
              <a:defRPr sz="2400">
                <a:solidFill>
                  <a:srgbClr val="3E5E5C"/>
                </a:solidFill>
                <a:latin typeface="Calibri"/>
              </a:defRPr>
            </a:pPr>
            <a:r>
              <a:t>This [will be for the righteous], and as for the rebellious there will surely be a bad destination:</a:t>
            </a:r>
          </a:p>
        </p:txBody>
      </p:sp>
      <p:sp>
        <p:nvSpPr>
          <p:cNvPr id="3" name="Text Placeholder 2"/>
          <p:cNvSpPr>
            <a:spLocks noGrp="1"/>
          </p:cNvSpPr>
          <p:nvPr>
            <p:ph type="body" sz="quarter" idx="11"/>
          </p:nvPr>
        </p:nvSpPr>
        <p:spPr/>
        <p:txBody>
          <a:bodyPr/>
          <a:lstStyle/>
          <a:p>
            <a:r>
              <a:t>Sad 38:55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جَهَنَّمَ يَصْلَوْنَهَا فَبِئْسَ ٱلْمِهَادُ</a:t>
            </a:r>
          </a:p>
          <a:p>
            <a:pPr>
              <a:lnSpc>
                <a:spcPct val="100000"/>
              </a:lnSpc>
              <a:defRPr sz="2400">
                <a:solidFill>
                  <a:srgbClr val="3E5E5C"/>
                </a:solidFill>
                <a:latin typeface="Calibri"/>
              </a:defRPr>
            </a:pPr>
            <a:r>
              <a:t>hell, which they shall enter, an evil resting place.</a:t>
            </a:r>
          </a:p>
        </p:txBody>
      </p:sp>
      <p:sp>
        <p:nvSpPr>
          <p:cNvPr id="3" name="Text Placeholder 2"/>
          <p:cNvSpPr>
            <a:spLocks noGrp="1"/>
          </p:cNvSpPr>
          <p:nvPr>
            <p:ph type="body" sz="quarter" idx="11"/>
          </p:nvPr>
        </p:nvSpPr>
        <p:spPr/>
        <p:txBody>
          <a:bodyPr/>
          <a:lstStyle/>
          <a:p>
            <a:r>
              <a:t>Sad 38:56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فَلْيَذُوقُوهُ حَمِيمٌ وَغَسَّاقٌ</a:t>
            </a:r>
          </a:p>
          <a:p>
            <a:pPr>
              <a:lnSpc>
                <a:spcPct val="100000"/>
              </a:lnSpc>
              <a:defRPr sz="2400">
                <a:solidFill>
                  <a:srgbClr val="3E5E5C"/>
                </a:solidFill>
                <a:latin typeface="Calibri"/>
              </a:defRPr>
            </a:pPr>
            <a:r>
              <a:t>[They will be told, ‘This is scalding water and pus; let them taste it,</a:t>
            </a:r>
          </a:p>
        </p:txBody>
      </p:sp>
      <p:sp>
        <p:nvSpPr>
          <p:cNvPr id="3" name="Text Placeholder 2"/>
          <p:cNvSpPr>
            <a:spLocks noGrp="1"/>
          </p:cNvSpPr>
          <p:nvPr>
            <p:ph type="body" sz="quarter" idx="11"/>
          </p:nvPr>
        </p:nvSpPr>
        <p:spPr/>
        <p:txBody>
          <a:bodyPr/>
          <a:lstStyle/>
          <a:p>
            <a:r>
              <a:t>Sad 38:57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وَعَجِبُوٓا۟ أَن جَآءَهُم مُّنذِرٌ مِّنْهُمْ ۖ وَقَالَ ٱلْكَـٰفِرُونَ هَـٰذَا سَـٰحِرٌ كَذَّابٌ</a:t>
            </a:r>
          </a:p>
          <a:p>
            <a:pPr>
              <a:lnSpc>
                <a:spcPct val="100000"/>
              </a:lnSpc>
              <a:defRPr sz="2400">
                <a:solidFill>
                  <a:srgbClr val="3E5E5C"/>
                </a:solidFill>
                <a:latin typeface="Calibri"/>
              </a:defRPr>
            </a:pPr>
            <a:r>
              <a:t>They consider it odd that there should come to them a warner from among themselves, and the faithless say, ‘This is a magician, a mendacious liar.’</a:t>
            </a:r>
          </a:p>
        </p:txBody>
      </p:sp>
      <p:sp>
        <p:nvSpPr>
          <p:cNvPr id="3" name="Text Placeholder 2"/>
          <p:cNvSpPr>
            <a:spLocks noGrp="1"/>
          </p:cNvSpPr>
          <p:nvPr>
            <p:ph type="body" sz="quarter" idx="11"/>
          </p:nvPr>
        </p:nvSpPr>
        <p:spPr/>
        <p:txBody>
          <a:bodyPr/>
          <a:lstStyle/>
          <a:p>
            <a:r>
              <a:t>Sad 38:4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وَءَاخَرُ مِن شَكْلِهِۦٓ أَزْوَٰجٌ</a:t>
            </a:r>
          </a:p>
          <a:p>
            <a:pPr>
              <a:lnSpc>
                <a:spcPct val="100000"/>
              </a:lnSpc>
              <a:defRPr sz="2400">
                <a:solidFill>
                  <a:srgbClr val="3E5E5C"/>
                </a:solidFill>
                <a:latin typeface="Calibri"/>
              </a:defRPr>
            </a:pPr>
            <a:r>
              <a:t>and other kinds [of torments] resembling it.’</a:t>
            </a:r>
          </a:p>
        </p:txBody>
      </p:sp>
      <p:sp>
        <p:nvSpPr>
          <p:cNvPr id="3" name="Text Placeholder 2"/>
          <p:cNvSpPr>
            <a:spLocks noGrp="1"/>
          </p:cNvSpPr>
          <p:nvPr>
            <p:ph type="body" sz="quarter" idx="11"/>
          </p:nvPr>
        </p:nvSpPr>
        <p:spPr/>
        <p:txBody>
          <a:bodyPr/>
          <a:lstStyle/>
          <a:p>
            <a:r>
              <a:t>Sad 38:58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فَوْجٌ مُّقْتَحِمٌ مَّعَكُمْ ۖ لَا مَرْحَبًۢا بِهِمْ ۚ إِنَّهُمْ صَالُوا۟ ٱلنَّارِ</a:t>
            </a:r>
          </a:p>
          <a:p>
            <a:pPr>
              <a:lnSpc>
                <a:spcPct val="100000"/>
              </a:lnSpc>
              <a:defRPr sz="2400">
                <a:solidFill>
                  <a:srgbClr val="3E5E5C"/>
                </a:solidFill>
                <a:latin typeface="Calibri"/>
              </a:defRPr>
            </a:pPr>
            <a:r>
              <a:t>[The leaders of the faithless will be told,] ‘This is a group [of your followers] plunging [into hell] along with you.’ [They will repond,] ‘May wretchedness be their lot! For they will enter the Fire.’</a:t>
            </a:r>
          </a:p>
        </p:txBody>
      </p:sp>
      <p:sp>
        <p:nvSpPr>
          <p:cNvPr id="3" name="Text Placeholder 2"/>
          <p:cNvSpPr>
            <a:spLocks noGrp="1"/>
          </p:cNvSpPr>
          <p:nvPr>
            <p:ph type="body" sz="quarter" idx="11"/>
          </p:nvPr>
        </p:nvSpPr>
        <p:spPr/>
        <p:txBody>
          <a:bodyPr/>
          <a:lstStyle/>
          <a:p>
            <a:r>
              <a:t>Sad 38:59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بَلْ أَنتُمْ لَا مَرْحَبًۢا بِكُمْ ۖ أَنتُمْ قَدَّمْتُمُوهُ لَنَا ۖ فَبِئْسَ ٱلْقَرَارُ</a:t>
            </a:r>
          </a:p>
          <a:p>
            <a:pPr>
              <a:lnSpc>
                <a:spcPct val="100000"/>
              </a:lnSpc>
              <a:defRPr sz="2400">
                <a:solidFill>
                  <a:srgbClr val="3E5E5C"/>
                </a:solidFill>
                <a:latin typeface="Calibri"/>
              </a:defRPr>
            </a:pPr>
            <a:r>
              <a:t>They will say, ‘No, may wretchedness be your lot! You prepared this [hell] for us. What an evil abode!’</a:t>
            </a:r>
          </a:p>
        </p:txBody>
      </p:sp>
      <p:sp>
        <p:nvSpPr>
          <p:cNvPr id="3" name="Text Placeholder 2"/>
          <p:cNvSpPr>
            <a:spLocks noGrp="1"/>
          </p:cNvSpPr>
          <p:nvPr>
            <p:ph type="body" sz="quarter" idx="11"/>
          </p:nvPr>
        </p:nvSpPr>
        <p:spPr/>
        <p:txBody>
          <a:bodyPr/>
          <a:lstStyle/>
          <a:p>
            <a:r>
              <a:t>Sad 38:60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رَبَّنَا مَن قَدَّمَ لَنَا هَـٰذَا فَزِدْهُ عَذَابًا ضِعْفًا فِى ٱلنَّارِ</a:t>
            </a:r>
          </a:p>
          <a:p>
            <a:pPr>
              <a:lnSpc>
                <a:spcPct val="100000"/>
              </a:lnSpc>
              <a:defRPr sz="2400">
                <a:solidFill>
                  <a:srgbClr val="3E5E5C"/>
                </a:solidFill>
                <a:latin typeface="Calibri"/>
              </a:defRPr>
            </a:pPr>
            <a:r>
              <a:t>They will say, ‘Our Lord! Whoever has prepared this for us, double his punishment in the Fire!’</a:t>
            </a:r>
          </a:p>
        </p:txBody>
      </p:sp>
      <p:sp>
        <p:nvSpPr>
          <p:cNvPr id="3" name="Text Placeholder 2"/>
          <p:cNvSpPr>
            <a:spLocks noGrp="1"/>
          </p:cNvSpPr>
          <p:nvPr>
            <p:ph type="body" sz="quarter" idx="11"/>
          </p:nvPr>
        </p:nvSpPr>
        <p:spPr/>
        <p:txBody>
          <a:bodyPr/>
          <a:lstStyle/>
          <a:p>
            <a:r>
              <a:t>Sad 38:61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مَا لَنَا لَا نَرَىٰ رِجَالًا كُنَّا نَعُدُّهُم مِّنَ ٱلْأَشْرَارِ</a:t>
            </a:r>
          </a:p>
          <a:p>
            <a:pPr>
              <a:lnSpc>
                <a:spcPct val="100000"/>
              </a:lnSpc>
              <a:defRPr sz="2400">
                <a:solidFill>
                  <a:srgbClr val="3E5E5C"/>
                </a:solidFill>
                <a:latin typeface="Calibri"/>
              </a:defRPr>
            </a:pPr>
            <a:r>
              <a:t>And they will say, ‘Why is it that we do not see [here] men whom we used to count among the bad ones,</a:t>
            </a:r>
          </a:p>
        </p:txBody>
      </p:sp>
      <p:sp>
        <p:nvSpPr>
          <p:cNvPr id="3" name="Text Placeholder 2"/>
          <p:cNvSpPr>
            <a:spLocks noGrp="1"/>
          </p:cNvSpPr>
          <p:nvPr>
            <p:ph type="body" sz="quarter" idx="11"/>
          </p:nvPr>
        </p:nvSpPr>
        <p:spPr/>
        <p:txBody>
          <a:bodyPr/>
          <a:lstStyle/>
          <a:p>
            <a:r>
              <a:t>Sad 38:62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أَتَّخَذْنَـٰهُمْ سِخْرِيًّا أَمْ زَاغَتْ عَنْهُمُ ٱلْأَبْصَـٰرُ</a:t>
            </a:r>
          </a:p>
          <a:p>
            <a:pPr>
              <a:lnSpc>
                <a:spcPct val="100000"/>
              </a:lnSpc>
              <a:defRPr sz="2400">
                <a:solidFill>
                  <a:srgbClr val="3E5E5C"/>
                </a:solidFill>
                <a:latin typeface="Calibri"/>
              </a:defRPr>
            </a:pPr>
            <a:r>
              <a:t>ridiculing them, or do [our] eyes miss them [here]?’</a:t>
            </a:r>
          </a:p>
        </p:txBody>
      </p:sp>
      <p:sp>
        <p:nvSpPr>
          <p:cNvPr id="3" name="Text Placeholder 2"/>
          <p:cNvSpPr>
            <a:spLocks noGrp="1"/>
          </p:cNvSpPr>
          <p:nvPr>
            <p:ph type="body" sz="quarter" idx="11"/>
          </p:nvPr>
        </p:nvSpPr>
        <p:spPr/>
        <p:txBody>
          <a:bodyPr/>
          <a:lstStyle/>
          <a:p>
            <a:r>
              <a:t>Sad 38:63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ذَٰلِكَ لَحَقٌّ تَخَاصُمُ أَهْلِ ٱلنَّارِ</a:t>
            </a:r>
          </a:p>
          <a:p>
            <a:pPr>
              <a:lnSpc>
                <a:spcPct val="100000"/>
              </a:lnSpc>
              <a:defRPr sz="2400">
                <a:solidFill>
                  <a:srgbClr val="3E5E5C"/>
                </a:solidFill>
                <a:latin typeface="Calibri"/>
              </a:defRPr>
            </a:pPr>
            <a:r>
              <a:t>That is indeed a true account of the contentions of the inmates of the Fire.</a:t>
            </a:r>
          </a:p>
        </p:txBody>
      </p:sp>
      <p:sp>
        <p:nvSpPr>
          <p:cNvPr id="3" name="Text Placeholder 2"/>
          <p:cNvSpPr>
            <a:spLocks noGrp="1"/>
          </p:cNvSpPr>
          <p:nvPr>
            <p:ph type="body" sz="quarter" idx="11"/>
          </p:nvPr>
        </p:nvSpPr>
        <p:spPr/>
        <p:txBody>
          <a:bodyPr/>
          <a:lstStyle/>
          <a:p>
            <a:r>
              <a:t>Sad 38:64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إِنَّمَآ أَنَا۠ مُنذِرٌ ۖ وَمَا مِنْ إِلَـٰهٍ إِلَّا ٱللَّهُ ٱلْوَٰحِدُ ٱلْقَهَّارُ</a:t>
            </a:r>
          </a:p>
          <a:p>
            <a:pPr>
              <a:lnSpc>
                <a:spcPct val="100000"/>
              </a:lnSpc>
              <a:defRPr sz="2400">
                <a:solidFill>
                  <a:srgbClr val="3E5E5C"/>
                </a:solidFill>
                <a:latin typeface="Calibri"/>
              </a:defRPr>
            </a:pPr>
            <a:r>
              <a:t>Say, ‘I am just a warner, and there is no god except Allah, the One, the All-paramount,</a:t>
            </a:r>
          </a:p>
        </p:txBody>
      </p:sp>
      <p:sp>
        <p:nvSpPr>
          <p:cNvPr id="3" name="Text Placeholder 2"/>
          <p:cNvSpPr>
            <a:spLocks noGrp="1"/>
          </p:cNvSpPr>
          <p:nvPr>
            <p:ph type="body" sz="quarter" idx="11"/>
          </p:nvPr>
        </p:nvSpPr>
        <p:spPr/>
        <p:txBody>
          <a:bodyPr/>
          <a:lstStyle/>
          <a:p>
            <a:r>
              <a:t>Sad 38:65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ٱلسَّمَـٰوَٰتِ وَٱلْأَرْضِ وَمَا بَيْنَهُمَا ٱلْعَزِيزُ ٱلْغَفَّـٰرُ</a:t>
            </a:r>
          </a:p>
          <a:p>
            <a:pPr>
              <a:lnSpc>
                <a:spcPct val="100000"/>
              </a:lnSpc>
              <a:defRPr sz="2400">
                <a:solidFill>
                  <a:srgbClr val="3E5E5C"/>
                </a:solidFill>
                <a:latin typeface="Calibri"/>
              </a:defRPr>
            </a:pPr>
            <a:r>
              <a:t>the Lord of the heavens and the earth and whatever is between them, the All-mighty, the All-forgiver.’</a:t>
            </a:r>
          </a:p>
        </p:txBody>
      </p:sp>
      <p:sp>
        <p:nvSpPr>
          <p:cNvPr id="3" name="Text Placeholder 2"/>
          <p:cNvSpPr>
            <a:spLocks noGrp="1"/>
          </p:cNvSpPr>
          <p:nvPr>
            <p:ph type="body" sz="quarter" idx="11"/>
          </p:nvPr>
        </p:nvSpPr>
        <p:spPr/>
        <p:txBody>
          <a:bodyPr/>
          <a:lstStyle/>
          <a:p>
            <a:r>
              <a:t>Sad 38:66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هُوَ نَبَؤٌا۟ عَظِيمٌ</a:t>
            </a:r>
          </a:p>
          <a:p>
            <a:pPr>
              <a:lnSpc>
                <a:spcPct val="100000"/>
              </a:lnSpc>
              <a:defRPr sz="2400">
                <a:solidFill>
                  <a:srgbClr val="3E5E5C"/>
                </a:solidFill>
                <a:latin typeface="Calibri"/>
              </a:defRPr>
            </a:pPr>
            <a:r>
              <a:t>Say, ‘It is a great prophesy,</a:t>
            </a:r>
          </a:p>
        </p:txBody>
      </p:sp>
      <p:sp>
        <p:nvSpPr>
          <p:cNvPr id="3" name="Text Placeholder 2"/>
          <p:cNvSpPr>
            <a:spLocks noGrp="1"/>
          </p:cNvSpPr>
          <p:nvPr>
            <p:ph type="body" sz="quarter" idx="11"/>
          </p:nvPr>
        </p:nvSpPr>
        <p:spPr/>
        <p:txBody>
          <a:bodyPr/>
          <a:lstStyle/>
          <a:p>
            <a:r>
              <a:t>Sad 38:67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أَجَعَلَ ٱلْـَٔالِهَةَ إِلَـٰهًا وَٰحِدًا ۖ إِنَّ هَـٰذَا لَشَىْءٌ عُجَابٌ</a:t>
            </a:r>
          </a:p>
          <a:p>
            <a:pPr>
              <a:lnSpc>
                <a:spcPct val="100000"/>
              </a:lnSpc>
              <a:defRPr sz="2400">
                <a:solidFill>
                  <a:srgbClr val="3E5E5C"/>
                </a:solidFill>
                <a:latin typeface="Calibri"/>
              </a:defRPr>
            </a:pPr>
            <a:r>
              <a:t>‘Has he reduced the gods to one god? This is indeed an odd thing!’</a:t>
            </a:r>
          </a:p>
        </p:txBody>
      </p:sp>
      <p:sp>
        <p:nvSpPr>
          <p:cNvPr id="3" name="Text Placeholder 2"/>
          <p:cNvSpPr>
            <a:spLocks noGrp="1"/>
          </p:cNvSpPr>
          <p:nvPr>
            <p:ph type="body" sz="quarter" idx="11"/>
          </p:nvPr>
        </p:nvSpPr>
        <p:spPr/>
        <p:txBody>
          <a:bodyPr/>
          <a:lstStyle/>
          <a:p>
            <a:r>
              <a:t>Sad 38:5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أَنتُمْ عَنْهُ مُعْرِضُونَ</a:t>
            </a:r>
          </a:p>
          <a:p>
            <a:pPr>
              <a:lnSpc>
                <a:spcPct val="100000"/>
              </a:lnSpc>
              <a:defRPr sz="2400">
                <a:solidFill>
                  <a:srgbClr val="3E5E5C"/>
                </a:solidFill>
                <a:latin typeface="Calibri"/>
              </a:defRPr>
            </a:pPr>
            <a:r>
              <a:t>of which you are disregardful.</a:t>
            </a:r>
          </a:p>
        </p:txBody>
      </p:sp>
      <p:sp>
        <p:nvSpPr>
          <p:cNvPr id="3" name="Text Placeholder 2"/>
          <p:cNvSpPr>
            <a:spLocks noGrp="1"/>
          </p:cNvSpPr>
          <p:nvPr>
            <p:ph type="body" sz="quarter" idx="11"/>
          </p:nvPr>
        </p:nvSpPr>
        <p:spPr/>
        <p:txBody>
          <a:bodyPr/>
          <a:lstStyle/>
          <a:p>
            <a:r>
              <a:t>Sad 38:68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كَانَ لِىَ مِنْ عِلْمٍۭ بِٱلْمَلَإِ ٱلْأَعْلَىٰٓ إِذْ يَخْتَصِمُونَ</a:t>
            </a:r>
          </a:p>
          <a:p>
            <a:pPr>
              <a:lnSpc>
                <a:spcPct val="100000"/>
              </a:lnSpc>
              <a:defRPr sz="2400">
                <a:solidFill>
                  <a:srgbClr val="3E5E5C"/>
                </a:solidFill>
                <a:latin typeface="Calibri"/>
              </a:defRPr>
            </a:pPr>
            <a:r>
              <a:t>I have no knowledge of the Supernal Elite when they contend.</a:t>
            </a:r>
          </a:p>
        </p:txBody>
      </p:sp>
      <p:sp>
        <p:nvSpPr>
          <p:cNvPr id="3" name="Text Placeholder 2"/>
          <p:cNvSpPr>
            <a:spLocks noGrp="1"/>
          </p:cNvSpPr>
          <p:nvPr>
            <p:ph type="body" sz="quarter" idx="11"/>
          </p:nvPr>
        </p:nvSpPr>
        <p:spPr/>
        <p:txBody>
          <a:bodyPr/>
          <a:lstStyle/>
          <a:p>
            <a:r>
              <a:t>Sad 38:69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يُوحَىٰٓ إِلَىَّ إِلَّآ أَنَّمَآ أَنَا۠ نَذِيرٌ مُّبِينٌ</a:t>
            </a:r>
          </a:p>
          <a:p>
            <a:pPr>
              <a:lnSpc>
                <a:spcPct val="100000"/>
              </a:lnSpc>
              <a:defRPr sz="2400">
                <a:solidFill>
                  <a:srgbClr val="3E5E5C"/>
                </a:solidFill>
                <a:latin typeface="Calibri"/>
              </a:defRPr>
            </a:pPr>
            <a:r>
              <a:t>All that is revealed to me is that I am just a manifest warner.’</a:t>
            </a:r>
          </a:p>
        </p:txBody>
      </p:sp>
      <p:sp>
        <p:nvSpPr>
          <p:cNvPr id="3" name="Text Placeholder 2"/>
          <p:cNvSpPr>
            <a:spLocks noGrp="1"/>
          </p:cNvSpPr>
          <p:nvPr>
            <p:ph type="body" sz="quarter" idx="11"/>
          </p:nvPr>
        </p:nvSpPr>
        <p:spPr/>
        <p:txBody>
          <a:bodyPr/>
          <a:lstStyle/>
          <a:p>
            <a:r>
              <a:t>Sad 38:70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رَبُّكَ لِلْمَلَـٰٓئِكَةِ إِنِّى خَـٰلِقٌۢ بَشَرًا مِّن طِينٍ</a:t>
            </a:r>
          </a:p>
          <a:p>
            <a:pPr>
              <a:lnSpc>
                <a:spcPct val="100000"/>
              </a:lnSpc>
              <a:defRPr sz="2400">
                <a:solidFill>
                  <a:srgbClr val="3E5E5C"/>
                </a:solidFill>
                <a:latin typeface="Calibri"/>
              </a:defRPr>
            </a:pPr>
            <a:r>
              <a:t>When your Lord said to the angels, ‘Indeed I am about to create a human being out of clay.</a:t>
            </a:r>
          </a:p>
        </p:txBody>
      </p:sp>
      <p:sp>
        <p:nvSpPr>
          <p:cNvPr id="3" name="Text Placeholder 2"/>
          <p:cNvSpPr>
            <a:spLocks noGrp="1"/>
          </p:cNvSpPr>
          <p:nvPr>
            <p:ph type="body" sz="quarter" idx="11"/>
          </p:nvPr>
        </p:nvSpPr>
        <p:spPr/>
        <p:txBody>
          <a:bodyPr/>
          <a:lstStyle/>
          <a:p>
            <a:r>
              <a:t>Sad 38:71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سَوَّيْتُهُۥ وَنَفَخْتُ فِيهِ مِن رُّوحِى فَقَعُوا۟ لَهُۥ سَـٰجِدِينَ</a:t>
            </a:r>
          </a:p>
          <a:p>
            <a:pPr>
              <a:lnSpc>
                <a:spcPct val="100000"/>
              </a:lnSpc>
              <a:defRPr sz="2400">
                <a:solidFill>
                  <a:srgbClr val="3E5E5C"/>
                </a:solidFill>
                <a:latin typeface="Calibri"/>
              </a:defRPr>
            </a:pPr>
            <a:r>
              <a:t>So when I have proportioned him and breathed into him of My spirit, then fall down in prostration before him.’</a:t>
            </a:r>
          </a:p>
        </p:txBody>
      </p:sp>
      <p:sp>
        <p:nvSpPr>
          <p:cNvPr id="3" name="Text Placeholder 2"/>
          <p:cNvSpPr>
            <a:spLocks noGrp="1"/>
          </p:cNvSpPr>
          <p:nvPr>
            <p:ph type="body" sz="quarter" idx="11"/>
          </p:nvPr>
        </p:nvSpPr>
        <p:spPr/>
        <p:txBody>
          <a:bodyPr/>
          <a:lstStyle/>
          <a:p>
            <a:r>
              <a:t>Sad 38:72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فَسَجَدَ ٱلْمَلَـٰٓئِكَةُ كُلُّهُمْ أَجْمَعُونَ</a:t>
            </a:r>
          </a:p>
          <a:p>
            <a:pPr>
              <a:lnSpc>
                <a:spcPct val="100000"/>
              </a:lnSpc>
              <a:defRPr sz="2400">
                <a:solidFill>
                  <a:srgbClr val="3E5E5C"/>
                </a:solidFill>
                <a:latin typeface="Calibri"/>
              </a:defRPr>
            </a:pPr>
            <a:r>
              <a:t>Thereat the angels prostrated, all of them together,</a:t>
            </a:r>
          </a:p>
        </p:txBody>
      </p:sp>
      <p:sp>
        <p:nvSpPr>
          <p:cNvPr id="3" name="Text Placeholder 2"/>
          <p:cNvSpPr>
            <a:spLocks noGrp="1"/>
          </p:cNvSpPr>
          <p:nvPr>
            <p:ph type="body" sz="quarter" idx="11"/>
          </p:nvPr>
        </p:nvSpPr>
        <p:spPr/>
        <p:txBody>
          <a:bodyPr/>
          <a:lstStyle/>
          <a:p>
            <a:r>
              <a:t>Sad 38:73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إِبْلِيسَ ٱسْتَكْبَرَ وَكَانَ مِنَ ٱلْكَـٰفِرِينَ</a:t>
            </a:r>
          </a:p>
          <a:p>
            <a:pPr>
              <a:lnSpc>
                <a:spcPct val="100000"/>
              </a:lnSpc>
              <a:defRPr sz="2400">
                <a:solidFill>
                  <a:srgbClr val="3E5E5C"/>
                </a:solidFill>
                <a:latin typeface="Calibri"/>
              </a:defRPr>
            </a:pPr>
            <a:r>
              <a:t>but not Iblis; he acted arrogantly and he was one of the faithless.</a:t>
            </a:r>
          </a:p>
        </p:txBody>
      </p:sp>
      <p:sp>
        <p:nvSpPr>
          <p:cNvPr id="3" name="Text Placeholder 2"/>
          <p:cNvSpPr>
            <a:spLocks noGrp="1"/>
          </p:cNvSpPr>
          <p:nvPr>
            <p:ph type="body" sz="quarter" idx="11"/>
          </p:nvPr>
        </p:nvSpPr>
        <p:spPr/>
        <p:txBody>
          <a:bodyPr/>
          <a:lstStyle/>
          <a:p>
            <a:r>
              <a:t>Sad 38:74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يَـٰٓإِبْلِيسُ مَا مَنَعَكَ أَن تَسْجُدَ لِمَا خَلَقْتُ بِيَدَىَّ ۖ أَسْتَكْبَرْتَ أَمْ كُنتَ مِنَ ٱلْعَالِينَ</a:t>
            </a:r>
          </a:p>
          <a:p>
            <a:pPr>
              <a:lnSpc>
                <a:spcPct val="100000"/>
              </a:lnSpc>
              <a:defRPr sz="2400">
                <a:solidFill>
                  <a:srgbClr val="3E5E5C"/>
                </a:solidFill>
                <a:latin typeface="Calibri"/>
              </a:defRPr>
            </a:pPr>
            <a:r>
              <a:t>He said, ‘O Iblis! What keeps you from prostrating before that which I have created with My [own] two hands? Are you arrogant, or are you one of the exalted ones?’</a:t>
            </a:r>
          </a:p>
        </p:txBody>
      </p:sp>
      <p:sp>
        <p:nvSpPr>
          <p:cNvPr id="3" name="Text Placeholder 2"/>
          <p:cNvSpPr>
            <a:spLocks noGrp="1"/>
          </p:cNvSpPr>
          <p:nvPr>
            <p:ph type="body" sz="quarter" idx="11"/>
          </p:nvPr>
        </p:nvSpPr>
        <p:spPr/>
        <p:txBody>
          <a:bodyPr/>
          <a:lstStyle/>
          <a:p>
            <a:r>
              <a:t>Sad 38:75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أَنَا۠ خَيْرٌ مِّنْهُ ۖ خَلَقْتَنِى مِن نَّارٍ وَخَلَقْتَهُۥ مِن طِينٍ</a:t>
            </a:r>
          </a:p>
          <a:p>
            <a:pPr>
              <a:lnSpc>
                <a:spcPct val="100000"/>
              </a:lnSpc>
              <a:defRPr sz="2400">
                <a:solidFill>
                  <a:srgbClr val="3E5E5C"/>
                </a:solidFill>
                <a:latin typeface="Calibri"/>
              </a:defRPr>
            </a:pPr>
            <a:r>
              <a:t>‘I am better than him,’ he said. ‘You created me from fire and You created him from clay.’</a:t>
            </a:r>
          </a:p>
        </p:txBody>
      </p:sp>
      <p:sp>
        <p:nvSpPr>
          <p:cNvPr id="3" name="Text Placeholder 2"/>
          <p:cNvSpPr>
            <a:spLocks noGrp="1"/>
          </p:cNvSpPr>
          <p:nvPr>
            <p:ph type="body" sz="quarter" idx="11"/>
          </p:nvPr>
        </p:nvSpPr>
        <p:spPr/>
        <p:txBody>
          <a:bodyPr/>
          <a:lstStyle/>
          <a:p>
            <a:r>
              <a:t>Sad 38:76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فَٱخْرُجْ مِنْهَا فَإِنَّكَ رَجِيمٌ</a:t>
            </a:r>
          </a:p>
          <a:p>
            <a:pPr>
              <a:lnSpc>
                <a:spcPct val="100000"/>
              </a:lnSpc>
              <a:defRPr sz="2400">
                <a:solidFill>
                  <a:srgbClr val="3E5E5C"/>
                </a:solidFill>
                <a:latin typeface="Calibri"/>
              </a:defRPr>
            </a:pPr>
            <a:r>
              <a:t>He said, ‘Begone hence, for you are indeed an outcast,</a:t>
            </a:r>
          </a:p>
        </p:txBody>
      </p:sp>
      <p:sp>
        <p:nvSpPr>
          <p:cNvPr id="3" name="Text Placeholder 2"/>
          <p:cNvSpPr>
            <a:spLocks noGrp="1"/>
          </p:cNvSpPr>
          <p:nvPr>
            <p:ph type="body" sz="quarter" idx="11"/>
          </p:nvPr>
        </p:nvSpPr>
        <p:spPr/>
        <p:txBody>
          <a:bodyPr/>
          <a:lstStyle/>
          <a:p>
            <a:r>
              <a:t>Sad 38:77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وَٱنطَلَقَ ٱلْمَلَأُ مِنْهُمْ أَنِ ٱمْشُوا۟ وَٱصْبِرُوا۟ عَلَىٰٓ ءَالِهَتِكُمْ ۖ إِنَّ هَـٰذَا لَشَىْءٌ يُرَادُ</a:t>
            </a:r>
          </a:p>
          <a:p>
            <a:pPr>
              <a:lnSpc>
                <a:spcPct val="100000"/>
              </a:lnSpc>
              <a:defRPr sz="2400">
                <a:solidFill>
                  <a:srgbClr val="3E5E5C"/>
                </a:solidFill>
                <a:latin typeface="Calibri"/>
              </a:defRPr>
            </a:pPr>
            <a:r>
              <a:t>Their elite go about [urging others]: ‘Go and stand by your gods! This is indeed the desirable thing [to do].</a:t>
            </a:r>
          </a:p>
        </p:txBody>
      </p:sp>
      <p:sp>
        <p:nvSpPr>
          <p:cNvPr id="3" name="Text Placeholder 2"/>
          <p:cNvSpPr>
            <a:spLocks noGrp="1"/>
          </p:cNvSpPr>
          <p:nvPr>
            <p:ph type="body" sz="quarter" idx="11"/>
          </p:nvPr>
        </p:nvSpPr>
        <p:spPr/>
        <p:txBody>
          <a:bodyPr/>
          <a:lstStyle/>
          <a:p>
            <a:r>
              <a:t>Sad 38:6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عَلَيْكَ لَعْنَتِىٓ إِلَىٰ يَوْمِ ٱلدِّينِ</a:t>
            </a:r>
          </a:p>
          <a:p>
            <a:pPr>
              <a:lnSpc>
                <a:spcPct val="100000"/>
              </a:lnSpc>
              <a:defRPr sz="2400">
                <a:solidFill>
                  <a:srgbClr val="3E5E5C"/>
                </a:solidFill>
                <a:latin typeface="Calibri"/>
              </a:defRPr>
            </a:pPr>
            <a:r>
              <a:t>and indeed My curse will be on you till the Day of Retribution.’</a:t>
            </a:r>
          </a:p>
        </p:txBody>
      </p:sp>
      <p:sp>
        <p:nvSpPr>
          <p:cNvPr id="3" name="Text Placeholder 2"/>
          <p:cNvSpPr>
            <a:spLocks noGrp="1"/>
          </p:cNvSpPr>
          <p:nvPr>
            <p:ph type="body" sz="quarter" idx="11"/>
          </p:nvPr>
        </p:nvSpPr>
        <p:spPr/>
        <p:txBody>
          <a:bodyPr/>
          <a:lstStyle/>
          <a:p>
            <a:r>
              <a:t>Sad 38:78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فَأَنظِرْنِىٓ إِلَىٰ يَوْمِ يُبْعَثُونَ</a:t>
            </a:r>
          </a:p>
          <a:p>
            <a:pPr>
              <a:lnSpc>
                <a:spcPct val="100000"/>
              </a:lnSpc>
              <a:defRPr sz="2400">
                <a:solidFill>
                  <a:srgbClr val="3E5E5C"/>
                </a:solidFill>
                <a:latin typeface="Calibri"/>
              </a:defRPr>
            </a:pPr>
            <a:r>
              <a:t>He said, ‘My Lord! Respite me till the day they will be resurrected.’</a:t>
            </a:r>
          </a:p>
        </p:txBody>
      </p:sp>
      <p:sp>
        <p:nvSpPr>
          <p:cNvPr id="3" name="Text Placeholder 2"/>
          <p:cNvSpPr>
            <a:spLocks noGrp="1"/>
          </p:cNvSpPr>
          <p:nvPr>
            <p:ph type="body" sz="quarter" idx="11"/>
          </p:nvPr>
        </p:nvSpPr>
        <p:spPr/>
        <p:txBody>
          <a:bodyPr/>
          <a:lstStyle/>
          <a:p>
            <a:r>
              <a:t>Sad 38:79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فَإِنَّكَ مِنَ ٱلْمُنظَرِينَ</a:t>
            </a:r>
          </a:p>
          <a:p>
            <a:pPr>
              <a:lnSpc>
                <a:spcPct val="100000"/>
              </a:lnSpc>
              <a:defRPr sz="2400">
                <a:solidFill>
                  <a:srgbClr val="3E5E5C"/>
                </a:solidFill>
                <a:latin typeface="Calibri"/>
              </a:defRPr>
            </a:pPr>
            <a:r>
              <a:t>Said He, ‘You are indeed among the reprieved</a:t>
            </a:r>
          </a:p>
        </p:txBody>
      </p:sp>
      <p:sp>
        <p:nvSpPr>
          <p:cNvPr id="3" name="Text Placeholder 2"/>
          <p:cNvSpPr>
            <a:spLocks noGrp="1"/>
          </p:cNvSpPr>
          <p:nvPr>
            <p:ph type="body" sz="quarter" idx="11"/>
          </p:nvPr>
        </p:nvSpPr>
        <p:spPr/>
        <p:txBody>
          <a:bodyPr/>
          <a:lstStyle/>
          <a:p>
            <a:r>
              <a:t>Sad 38:80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إِلَىٰ يَوْمِ ٱلْوَقْتِ ٱلْمَعْلُومِ</a:t>
            </a:r>
          </a:p>
          <a:p>
            <a:pPr>
              <a:lnSpc>
                <a:spcPct val="100000"/>
              </a:lnSpc>
              <a:defRPr sz="2400">
                <a:solidFill>
                  <a:srgbClr val="3E5E5C"/>
                </a:solidFill>
                <a:latin typeface="Calibri"/>
              </a:defRPr>
            </a:pPr>
            <a:r>
              <a:t>until the day of the known time.’</a:t>
            </a:r>
          </a:p>
        </p:txBody>
      </p:sp>
      <p:sp>
        <p:nvSpPr>
          <p:cNvPr id="3" name="Text Placeholder 2"/>
          <p:cNvSpPr>
            <a:spLocks noGrp="1"/>
          </p:cNvSpPr>
          <p:nvPr>
            <p:ph type="body" sz="quarter" idx="11"/>
          </p:nvPr>
        </p:nvSpPr>
        <p:spPr/>
        <p:txBody>
          <a:bodyPr/>
          <a:lstStyle/>
          <a:p>
            <a:r>
              <a:t>Sad 38:81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فَبِعِزَّتِكَ لَأُغْوِيَنَّهُمْ أَجْمَعِينَ</a:t>
            </a:r>
          </a:p>
          <a:p>
            <a:pPr>
              <a:lnSpc>
                <a:spcPct val="100000"/>
              </a:lnSpc>
              <a:defRPr sz="2400">
                <a:solidFill>
                  <a:srgbClr val="3E5E5C"/>
                </a:solidFill>
                <a:latin typeface="Calibri"/>
              </a:defRPr>
            </a:pPr>
            <a:r>
              <a:t>He said, ‘By Your might, I will surely pervert them,</a:t>
            </a:r>
          </a:p>
        </p:txBody>
      </p:sp>
      <p:sp>
        <p:nvSpPr>
          <p:cNvPr id="3" name="Text Placeholder 2"/>
          <p:cNvSpPr>
            <a:spLocks noGrp="1"/>
          </p:cNvSpPr>
          <p:nvPr>
            <p:ph type="body" sz="quarter" idx="11"/>
          </p:nvPr>
        </p:nvSpPr>
        <p:spPr/>
        <p:txBody>
          <a:bodyPr/>
          <a:lstStyle/>
          <a:p>
            <a:r>
              <a:t>Sad 38:82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عِبَادَكَ مِنْهُمُ ٱلْمُخْلَصِينَ</a:t>
            </a:r>
          </a:p>
          <a:p>
            <a:pPr>
              <a:lnSpc>
                <a:spcPct val="100000"/>
              </a:lnSpc>
              <a:defRPr sz="2400">
                <a:solidFill>
                  <a:srgbClr val="3E5E5C"/>
                </a:solidFill>
                <a:latin typeface="Calibri"/>
              </a:defRPr>
            </a:pPr>
            <a:r>
              <a:t>except Your exclusive servants among them.’</a:t>
            </a:r>
          </a:p>
        </p:txBody>
      </p:sp>
      <p:sp>
        <p:nvSpPr>
          <p:cNvPr id="3" name="Text Placeholder 2"/>
          <p:cNvSpPr>
            <a:spLocks noGrp="1"/>
          </p:cNvSpPr>
          <p:nvPr>
            <p:ph type="body" sz="quarter" idx="11"/>
          </p:nvPr>
        </p:nvSpPr>
        <p:spPr/>
        <p:txBody>
          <a:bodyPr/>
          <a:lstStyle/>
          <a:p>
            <a:r>
              <a:t>Sad 38:83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فَٱلْحَقُّ وَٱلْحَقَّ أَقُولُ</a:t>
            </a:r>
          </a:p>
          <a:p>
            <a:pPr>
              <a:lnSpc>
                <a:spcPct val="100000"/>
              </a:lnSpc>
              <a:defRPr sz="2400">
                <a:solidFill>
                  <a:srgbClr val="3E5E5C"/>
                </a:solidFill>
                <a:latin typeface="Calibri"/>
              </a:defRPr>
            </a:pPr>
            <a:r>
              <a:t>Said He, ‘The truth is that—and I speak the truth—</a:t>
            </a:r>
          </a:p>
        </p:txBody>
      </p:sp>
      <p:sp>
        <p:nvSpPr>
          <p:cNvPr id="3" name="Text Placeholder 2"/>
          <p:cNvSpPr>
            <a:spLocks noGrp="1"/>
          </p:cNvSpPr>
          <p:nvPr>
            <p:ph type="body" sz="quarter" idx="11"/>
          </p:nvPr>
        </p:nvSpPr>
        <p:spPr/>
        <p:txBody>
          <a:bodyPr/>
          <a:lstStyle/>
          <a:p>
            <a:r>
              <a:t>Sad 38:84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لَأَمْلَأَنَّ جَهَنَّمَ مِنكَ وَمِمَّن تَبِعَكَ مِنْهُمْ أَجْمَعِينَ</a:t>
            </a:r>
          </a:p>
          <a:p>
            <a:pPr>
              <a:lnSpc>
                <a:spcPct val="100000"/>
              </a:lnSpc>
              <a:defRPr sz="2400">
                <a:solidFill>
                  <a:srgbClr val="3E5E5C"/>
                </a:solidFill>
                <a:latin typeface="Calibri"/>
              </a:defRPr>
            </a:pPr>
            <a:r>
              <a:t>I will surely fill hell with you and all those who follow you.’</a:t>
            </a:r>
          </a:p>
        </p:txBody>
      </p:sp>
      <p:sp>
        <p:nvSpPr>
          <p:cNvPr id="3" name="Text Placeholder 2"/>
          <p:cNvSpPr>
            <a:spLocks noGrp="1"/>
          </p:cNvSpPr>
          <p:nvPr>
            <p:ph type="body" sz="quarter" idx="11"/>
          </p:nvPr>
        </p:nvSpPr>
        <p:spPr/>
        <p:txBody>
          <a:bodyPr/>
          <a:lstStyle/>
          <a:p>
            <a:r>
              <a:t>Sad 38:85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مَآ أَسْـَٔلُكُمْ عَلَيْهِ مِنْ أَجْرٍ وَمَآ أَنَا۠ مِنَ ٱلْمُتَكَلِّفِينَ</a:t>
            </a:r>
          </a:p>
          <a:p>
            <a:pPr>
              <a:lnSpc>
                <a:spcPct val="100000"/>
              </a:lnSpc>
              <a:defRPr sz="2400">
                <a:solidFill>
                  <a:srgbClr val="3E5E5C"/>
                </a:solidFill>
                <a:latin typeface="Calibri"/>
              </a:defRPr>
            </a:pPr>
            <a:r>
              <a:t>Say, ‘I do not ask you any reward for it, and I am no impostor.</a:t>
            </a:r>
          </a:p>
        </p:txBody>
      </p:sp>
      <p:sp>
        <p:nvSpPr>
          <p:cNvPr id="3" name="Text Placeholder 2"/>
          <p:cNvSpPr>
            <a:spLocks noGrp="1"/>
          </p:cNvSpPr>
          <p:nvPr>
            <p:ph type="body" sz="quarter" idx="11"/>
          </p:nvPr>
        </p:nvSpPr>
        <p:spPr/>
        <p:txBody>
          <a:bodyPr/>
          <a:lstStyle/>
          <a:p>
            <a:r>
              <a:t>Sad 38:86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هُوَ إِلَّا ذِكْرٌ لِّلْعَـٰلَمِينَ</a:t>
            </a:r>
          </a:p>
          <a:p>
            <a:pPr>
              <a:lnSpc>
                <a:spcPct val="100000"/>
              </a:lnSpc>
              <a:defRPr sz="2400">
                <a:solidFill>
                  <a:srgbClr val="3E5E5C"/>
                </a:solidFill>
                <a:latin typeface="Calibri"/>
              </a:defRPr>
            </a:pPr>
            <a:r>
              <a:t>It is just a reminder for all the nations,</a:t>
            </a:r>
          </a:p>
        </p:txBody>
      </p:sp>
      <p:sp>
        <p:nvSpPr>
          <p:cNvPr id="3" name="Text Placeholder 2"/>
          <p:cNvSpPr>
            <a:spLocks noGrp="1"/>
          </p:cNvSpPr>
          <p:nvPr>
            <p:ph type="body" sz="quarter" idx="11"/>
          </p:nvPr>
        </p:nvSpPr>
        <p:spPr/>
        <p:txBody>
          <a:bodyPr/>
          <a:lstStyle/>
          <a:p>
            <a:r>
              <a:t>Sad 38:87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سَمِعْنَا بِهَـٰذَا فِى ٱلْمِلَّةِ ٱلْـَٔاخِرَةِ إِنْ هَـٰذَآ إِلَّا ٱخْتِلَـٰقٌ</a:t>
            </a:r>
          </a:p>
          <a:p>
            <a:pPr>
              <a:lnSpc>
                <a:spcPct val="100000"/>
              </a:lnSpc>
              <a:defRPr sz="2400">
                <a:solidFill>
                  <a:srgbClr val="3E5E5C"/>
                </a:solidFill>
                <a:latin typeface="Calibri"/>
              </a:defRPr>
            </a:pPr>
            <a:r>
              <a:t>We did not hear of this in the latter-day creed. This is nothing but a fabrication.</a:t>
            </a:r>
          </a:p>
        </p:txBody>
      </p:sp>
      <p:sp>
        <p:nvSpPr>
          <p:cNvPr id="3" name="Text Placeholder 2"/>
          <p:cNvSpPr>
            <a:spLocks noGrp="1"/>
          </p:cNvSpPr>
          <p:nvPr>
            <p:ph type="body" sz="quarter" idx="11"/>
          </p:nvPr>
        </p:nvSpPr>
        <p:spPr/>
        <p:txBody>
          <a:bodyPr/>
          <a:lstStyle/>
          <a:p>
            <a:r>
              <a:t>Sad 38:7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وَلَتَعْلَمُنَّ نَبَأَهُۥ بَعْدَ حِينٍۭ</a:t>
            </a:r>
          </a:p>
          <a:p>
            <a:pPr>
              <a:lnSpc>
                <a:spcPct val="100000"/>
              </a:lnSpc>
              <a:defRPr sz="2400">
                <a:solidFill>
                  <a:srgbClr val="3E5E5C"/>
                </a:solidFill>
                <a:latin typeface="Calibri"/>
              </a:defRPr>
            </a:pPr>
            <a:r>
              <a:t>and you will surely learn its tidings in due time.’</a:t>
            </a:r>
          </a:p>
        </p:txBody>
      </p:sp>
      <p:sp>
        <p:nvSpPr>
          <p:cNvPr id="3" name="Text Placeholder 2"/>
          <p:cNvSpPr>
            <a:spLocks noGrp="1"/>
          </p:cNvSpPr>
          <p:nvPr>
            <p:ph type="body" sz="quarter" idx="11"/>
          </p:nvPr>
        </p:nvSpPr>
        <p:spPr/>
        <p:txBody>
          <a:bodyPr/>
          <a:lstStyle/>
          <a:p>
            <a:r>
              <a:t>Sad 38:88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2860</Words>
  <Application>Microsoft Macintosh PowerPoint</Application>
  <PresentationFormat>On-screen Show (4:3)</PresentationFormat>
  <Paragraphs>273</Paragraphs>
  <Slides>90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90</vt:i4>
      </vt:variant>
    </vt:vector>
  </HeadingPairs>
  <TitlesOfParts>
    <vt:vector size="94"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2025-03-05T16:30:00Z</dcterms:modified>
  <cp:category/>
</cp:coreProperties>
</file>