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As-Sajdah (32)</a:t>
            </a:r>
          </a:p>
        </p:txBody>
      </p:sp>
      <p:sp>
        <p:nvSpPr>
          <p:cNvPr id="3" name="Text Placeholder 2"/>
          <p:cNvSpPr>
            <a:spLocks noGrp="1"/>
          </p:cNvSpPr>
          <p:nvPr>
            <p:ph type="body" sz="quarter" idx="11"/>
          </p:nvPr>
        </p:nvSpPr>
        <p:spPr/>
        <p:txBody>
          <a:bodyPr/>
          <a:lstStyle/>
          <a:p>
            <a:r>
              <a:t>ٱلسَّجْدَة</a:t>
            </a:r>
          </a:p>
        </p:txBody>
      </p:sp>
      <p:sp>
        <p:nvSpPr>
          <p:cNvPr id="4" name="Text Placeholder 3"/>
          <p:cNvSpPr>
            <a:spLocks noGrp="1"/>
          </p:cNvSpPr>
          <p:nvPr>
            <p:ph type="body" sz="quarter" idx="12"/>
          </p:nvPr>
        </p:nvSpPr>
        <p:spPr/>
        <p:txBody>
          <a:bodyPr/>
          <a:lstStyle/>
          <a:p>
            <a:r>
              <a:t>(The Prostration)</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جَعَلَ نَسْلَهُۥ مِن سُلَـٰلَةٍ مِّن مَّآءٍ مَّهِينٍ</a:t>
            </a:r>
          </a:p>
          <a:p>
            <a:pPr>
              <a:lnSpc>
                <a:spcPct val="100000"/>
              </a:lnSpc>
              <a:defRPr sz="2400">
                <a:solidFill>
                  <a:srgbClr val="3E5E5C"/>
                </a:solidFill>
                <a:latin typeface="Calibri"/>
              </a:defRPr>
            </a:pPr>
            <a:r>
              <a:t>Then He made his progeny from an extract of a base fluid.</a:t>
            </a:r>
          </a:p>
        </p:txBody>
      </p:sp>
      <p:sp>
        <p:nvSpPr>
          <p:cNvPr id="3" name="Text Placeholder 2"/>
          <p:cNvSpPr>
            <a:spLocks noGrp="1"/>
          </p:cNvSpPr>
          <p:nvPr>
            <p:ph type="body" sz="quarter" idx="11"/>
          </p:nvPr>
        </p:nvSpPr>
        <p:spPr/>
        <p:txBody>
          <a:bodyPr/>
          <a:lstStyle/>
          <a:p>
            <a:r>
              <a:t>As-Sajdah 32:8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سَوَّىٰهُ وَنَفَخَ فِيهِ مِن رُّوحِهِۦ ۖ وَجَعَلَ لَكُمُ ٱلسَّمْعَ وَٱلْأَبْصَـٰرَ وَٱلْأَفْـِٔدَةَ ۚ قَلِيلًا مَّا تَشْكُرُونَ</a:t>
            </a:r>
          </a:p>
          <a:p>
            <a:pPr>
              <a:lnSpc>
                <a:spcPct val="100000"/>
              </a:lnSpc>
              <a:defRPr sz="2400">
                <a:solidFill>
                  <a:srgbClr val="3E5E5C"/>
                </a:solidFill>
                <a:latin typeface="Calibri"/>
              </a:defRPr>
            </a:pPr>
            <a:r>
              <a:t>Then He proportioned him and breathed into him of His Spirit, and made for you hearing, sight, and hearts. Little do you thank.</a:t>
            </a:r>
          </a:p>
        </p:txBody>
      </p:sp>
      <p:sp>
        <p:nvSpPr>
          <p:cNvPr id="3" name="Text Placeholder 2"/>
          <p:cNvSpPr>
            <a:spLocks noGrp="1"/>
          </p:cNvSpPr>
          <p:nvPr>
            <p:ph type="body" sz="quarter" idx="11"/>
          </p:nvPr>
        </p:nvSpPr>
        <p:spPr/>
        <p:txBody>
          <a:bodyPr/>
          <a:lstStyle/>
          <a:p>
            <a:r>
              <a:t>As-Sajdah 32:9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أَءِذَا ضَلَلْنَا فِى ٱلْأَرْضِ أَءِنَّا لَفِى خَلْقٍ جَدِيدٍۭ ۚ بَلْ هُم بِلِقَآءِ رَبِّهِمْ كَـٰفِرُونَ</a:t>
            </a:r>
          </a:p>
          <a:p>
            <a:pPr>
              <a:lnSpc>
                <a:spcPct val="100000"/>
              </a:lnSpc>
              <a:defRPr sz="2400">
                <a:solidFill>
                  <a:srgbClr val="3E5E5C"/>
                </a:solidFill>
                <a:latin typeface="Calibri"/>
              </a:defRPr>
            </a:pPr>
            <a:r>
              <a:t>They say, ‘When we have been lost in the dust, shall we be indeed created anew?’ Indeed, they disbelieve in the encounter with their Lord.</a:t>
            </a:r>
          </a:p>
        </p:txBody>
      </p:sp>
      <p:sp>
        <p:nvSpPr>
          <p:cNvPr id="3" name="Text Placeholder 2"/>
          <p:cNvSpPr>
            <a:spLocks noGrp="1"/>
          </p:cNvSpPr>
          <p:nvPr>
            <p:ph type="body" sz="quarter" idx="11"/>
          </p:nvPr>
        </p:nvSpPr>
        <p:spPr/>
        <p:txBody>
          <a:bodyPr/>
          <a:lstStyle/>
          <a:p>
            <a:r>
              <a:t>As-Sajdah 32:10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يَتَوَفَّىٰكُم مَّلَكُ ٱلْمَوْتِ ٱلَّذِى وُكِّلَ بِكُمْ ثُمَّ إِلَىٰ رَبِّكُمْ تُرْجَعُونَ</a:t>
            </a:r>
          </a:p>
          <a:p>
            <a:pPr>
              <a:lnSpc>
                <a:spcPct val="100000"/>
              </a:lnSpc>
              <a:defRPr sz="2400">
                <a:solidFill>
                  <a:srgbClr val="3E5E5C"/>
                </a:solidFill>
                <a:latin typeface="Calibri"/>
              </a:defRPr>
            </a:pPr>
            <a:r>
              <a:t>Say, ‘You will be taken away by the angel of death, who has been charged with you. Then you will be brought back to your Lord.’</a:t>
            </a:r>
          </a:p>
        </p:txBody>
      </p:sp>
      <p:sp>
        <p:nvSpPr>
          <p:cNvPr id="3" name="Text Placeholder 2"/>
          <p:cNvSpPr>
            <a:spLocks noGrp="1"/>
          </p:cNvSpPr>
          <p:nvPr>
            <p:ph type="body" sz="quarter" idx="11"/>
          </p:nvPr>
        </p:nvSpPr>
        <p:spPr/>
        <p:txBody>
          <a:bodyPr/>
          <a:lstStyle/>
          <a:p>
            <a:r>
              <a:t>As-Sajdah 32:11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تَرَىٰٓ إِذِ ٱلْمُجْرِمُونَ نَاكِسُوا۟ رُءُوسِهِمْ عِندَ رَبِّهِمْ رَبَّنَآ أَبْصَرْنَا وَسَمِعْنَا فَٱرْجِعْنَا نَعْمَلْ صَـٰلِحًا إِنَّا مُوقِنُونَ</a:t>
            </a:r>
          </a:p>
          <a:p>
            <a:pPr>
              <a:lnSpc>
                <a:spcPct val="100000"/>
              </a:lnSpc>
              <a:defRPr sz="2400">
                <a:solidFill>
                  <a:srgbClr val="3E5E5C"/>
                </a:solidFill>
                <a:latin typeface="Calibri"/>
              </a:defRPr>
            </a:pPr>
            <a:r>
              <a:t>Were you to see when the guilty hang their heads before their Lord [confessing], ‘Our Lord! We have seen and heard. Send us back so that we may act righteously. Indeed we are [now] convinced.’</a:t>
            </a:r>
          </a:p>
        </p:txBody>
      </p:sp>
      <p:sp>
        <p:nvSpPr>
          <p:cNvPr id="3" name="Text Placeholder 2"/>
          <p:cNvSpPr>
            <a:spLocks noGrp="1"/>
          </p:cNvSpPr>
          <p:nvPr>
            <p:ph type="body" sz="quarter" idx="11"/>
          </p:nvPr>
        </p:nvSpPr>
        <p:spPr/>
        <p:txBody>
          <a:bodyPr/>
          <a:lstStyle/>
          <a:p>
            <a:r>
              <a:t>As-Sajdah 32:12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شِئْنَا لَـَٔاتَيْنَا كُلَّ نَفْسٍ هُدَىٰهَا وَلَـٰكِنْ حَقَّ ٱلْقَوْلُ مِنِّى لَأَمْلَأَنَّ جَهَنَّمَ مِنَ ٱلْجِنَّةِ وَٱلنَّاسِ أَجْمَعِينَ</a:t>
            </a:r>
          </a:p>
          <a:p>
            <a:pPr>
              <a:lnSpc>
                <a:spcPct val="100000"/>
              </a:lnSpc>
              <a:defRPr sz="2400">
                <a:solidFill>
                  <a:srgbClr val="3E5E5C"/>
                </a:solidFill>
                <a:latin typeface="Calibri"/>
              </a:defRPr>
            </a:pPr>
            <a:r>
              <a:t>Had We wished We would have given every soul its guidance, but My word became due [against the faithless]: ‘Surely I will fill hell with all the [guilty] jinn and humans.’</a:t>
            </a:r>
          </a:p>
        </p:txBody>
      </p:sp>
      <p:sp>
        <p:nvSpPr>
          <p:cNvPr id="3" name="Text Placeholder 2"/>
          <p:cNvSpPr>
            <a:spLocks noGrp="1"/>
          </p:cNvSpPr>
          <p:nvPr>
            <p:ph type="body" sz="quarter" idx="11"/>
          </p:nvPr>
        </p:nvSpPr>
        <p:spPr/>
        <p:txBody>
          <a:bodyPr/>
          <a:lstStyle/>
          <a:p>
            <a:r>
              <a:t>As-Sajdah 32:13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فَذُوقُوا۟ بِمَا نَسِيتُمْ لِقَآءَ يَوْمِكُمْ هَـٰذَآ إِنَّا نَسِينَـٰكُمْ ۖ وَذُوقُوا۟ عَذَابَ ٱلْخُلْدِ بِمَا كُنتُمْ تَعْمَلُونَ</a:t>
            </a:r>
          </a:p>
          <a:p>
            <a:pPr>
              <a:lnSpc>
                <a:spcPct val="100000"/>
              </a:lnSpc>
              <a:defRPr sz="2400">
                <a:solidFill>
                  <a:srgbClr val="3E5E5C"/>
                </a:solidFill>
                <a:latin typeface="Calibri"/>
              </a:defRPr>
            </a:pPr>
            <a:r>
              <a:t>So taste [the punishment] for your having forgotten the encounter of this day of yours. We [too] have forgotten you. Taste the everlasting punishment because of what you used to do.</a:t>
            </a:r>
          </a:p>
        </p:txBody>
      </p:sp>
      <p:sp>
        <p:nvSpPr>
          <p:cNvPr id="3" name="Text Placeholder 2"/>
          <p:cNvSpPr>
            <a:spLocks noGrp="1"/>
          </p:cNvSpPr>
          <p:nvPr>
            <p:ph type="body" sz="quarter" idx="11"/>
          </p:nvPr>
        </p:nvSpPr>
        <p:spPr/>
        <p:txBody>
          <a:bodyPr/>
          <a:lstStyle/>
          <a:p>
            <a:r>
              <a:t>As-Sajdah 32:14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يُؤْمِنُ بِـَٔايَـٰتِنَا ٱلَّذِينَ إِذَا ذُكِّرُوا۟ بِهَا خَرُّوا۟ سُجَّدًا وَسَبَّحُوا۟ بِحَمْدِ رَبِّهِمْ وَهُمْ لَا يَسْتَكْبِرُونَ </a:t>
            </a:r>
          </a:p>
          <a:p>
            <a:pPr>
              <a:lnSpc>
                <a:spcPct val="100000"/>
              </a:lnSpc>
              <a:defRPr sz="2400">
                <a:solidFill>
                  <a:srgbClr val="3E5E5C"/>
                </a:solidFill>
                <a:latin typeface="Calibri"/>
              </a:defRPr>
            </a:pPr>
            <a:r>
              <a:t>Only those believe in Our signs who, when they are reminded of them, fall down in prostration and celebrate the praise of their Lord, and they are not arrogant.</a:t>
            </a:r>
          </a:p>
        </p:txBody>
      </p:sp>
      <p:sp>
        <p:nvSpPr>
          <p:cNvPr id="3" name="Text Placeholder 2"/>
          <p:cNvSpPr>
            <a:spLocks noGrp="1"/>
          </p:cNvSpPr>
          <p:nvPr>
            <p:ph type="body" sz="quarter" idx="11"/>
          </p:nvPr>
        </p:nvSpPr>
        <p:spPr/>
        <p:txBody>
          <a:bodyPr/>
          <a:lstStyle/>
          <a:p>
            <a:r>
              <a:t>As-Sajdah 32:15</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2F4858"/>
                </a:solidFill>
              </a:defRPr>
            </a:pPr>
            <a:r>
              <a:t>WAJIB</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تَتَجَافَىٰ جُنُوبُهُمْ عَنِ ٱلْمَضَاجِعِ يَدْعُونَ رَبَّهُمْ خَوْفًا وَطَمَعًا وَمِمَّا رَزَقْنَـٰهُمْ يُنفِقُونَ</a:t>
            </a:r>
          </a:p>
          <a:p>
            <a:pPr>
              <a:lnSpc>
                <a:spcPct val="100000"/>
              </a:lnSpc>
              <a:defRPr sz="2400">
                <a:solidFill>
                  <a:srgbClr val="3E5E5C"/>
                </a:solidFill>
                <a:latin typeface="Calibri"/>
              </a:defRPr>
            </a:pPr>
            <a:r>
              <a:t>Their sides vacate their beds to supplicate their Lord in fear and hope, and they spend out of what We have provided them.</a:t>
            </a:r>
          </a:p>
        </p:txBody>
      </p:sp>
      <p:sp>
        <p:nvSpPr>
          <p:cNvPr id="3" name="Text Placeholder 2"/>
          <p:cNvSpPr>
            <a:spLocks noGrp="1"/>
          </p:cNvSpPr>
          <p:nvPr>
            <p:ph type="body" sz="quarter" idx="11"/>
          </p:nvPr>
        </p:nvSpPr>
        <p:spPr/>
        <p:txBody>
          <a:bodyPr/>
          <a:lstStyle/>
          <a:p>
            <a:r>
              <a:t>As-Sajdah 32:16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فَلَا تَعْلَمُ نَفْسٌ مَّآ أُخْفِىَ لَهُم مِّن قُرَّةِ أَعْيُنٍ جَزَآءًۢ بِمَا كَانُوا۟ يَعْمَلُونَ</a:t>
            </a:r>
          </a:p>
          <a:p>
            <a:pPr>
              <a:lnSpc>
                <a:spcPct val="100000"/>
              </a:lnSpc>
              <a:defRPr sz="2400">
                <a:solidFill>
                  <a:srgbClr val="3E5E5C"/>
                </a:solidFill>
                <a:latin typeface="Calibri"/>
              </a:defRPr>
            </a:pPr>
            <a:r>
              <a:t>No one knows what delights have been kept hidden for them [in the Hereafter] as a reward for what they used to do.</a:t>
            </a:r>
          </a:p>
        </p:txBody>
      </p:sp>
      <p:sp>
        <p:nvSpPr>
          <p:cNvPr id="3" name="Text Placeholder 2"/>
          <p:cNvSpPr>
            <a:spLocks noGrp="1"/>
          </p:cNvSpPr>
          <p:nvPr>
            <p:ph type="body" sz="quarter" idx="11"/>
          </p:nvPr>
        </p:nvSpPr>
        <p:spPr/>
        <p:txBody>
          <a:bodyPr/>
          <a:lstStyle/>
          <a:p>
            <a:r>
              <a:t>As-Sajdah 32:17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As-Sajdah 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أَفَمَن كَانَ مُؤْمِنًا كَمَن كَانَ فَاسِقًا ۚ لَّا يَسْتَوُۥنَ</a:t>
            </a:r>
          </a:p>
          <a:p>
            <a:pPr>
              <a:lnSpc>
                <a:spcPct val="100000"/>
              </a:lnSpc>
              <a:defRPr sz="2400">
                <a:solidFill>
                  <a:srgbClr val="3E5E5C"/>
                </a:solidFill>
                <a:latin typeface="Calibri"/>
              </a:defRPr>
            </a:pPr>
            <a:r>
              <a:t>Is someone who is faithful like someone who is a transgressor? They are not equal.</a:t>
            </a:r>
          </a:p>
        </p:txBody>
      </p:sp>
      <p:sp>
        <p:nvSpPr>
          <p:cNvPr id="3" name="Text Placeholder 2"/>
          <p:cNvSpPr>
            <a:spLocks noGrp="1"/>
          </p:cNvSpPr>
          <p:nvPr>
            <p:ph type="body" sz="quarter" idx="11"/>
          </p:nvPr>
        </p:nvSpPr>
        <p:spPr/>
        <p:txBody>
          <a:bodyPr/>
          <a:lstStyle/>
          <a:p>
            <a:r>
              <a:t>As-Sajdah 32:18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أَمَّا ٱلَّذِينَ ءَامَنُوا۟ وَعَمِلُوا۟ ٱلصَّـٰلِحَـٰتِ فَلَهُمْ جَنَّـٰتُ ٱلْمَأْوَىٰ نُزُلًۢا بِمَا كَانُوا۟ يَعْمَلُونَ</a:t>
            </a:r>
          </a:p>
          <a:p>
            <a:pPr>
              <a:lnSpc>
                <a:spcPct val="100000"/>
              </a:lnSpc>
              <a:defRPr sz="2400">
                <a:solidFill>
                  <a:srgbClr val="3E5E5C"/>
                </a:solidFill>
                <a:latin typeface="Calibri"/>
              </a:defRPr>
            </a:pPr>
            <a:r>
              <a:t>As for those who have faith and do righteous deeds, for them will be the gardens of the Abode—a hospitality for what they used to do.</a:t>
            </a:r>
          </a:p>
        </p:txBody>
      </p:sp>
      <p:sp>
        <p:nvSpPr>
          <p:cNvPr id="3" name="Text Placeholder 2"/>
          <p:cNvSpPr>
            <a:spLocks noGrp="1"/>
          </p:cNvSpPr>
          <p:nvPr>
            <p:ph type="body" sz="quarter" idx="11"/>
          </p:nvPr>
        </p:nvSpPr>
        <p:spPr/>
        <p:txBody>
          <a:bodyPr/>
          <a:lstStyle/>
          <a:p>
            <a:r>
              <a:t>As-Sajdah 32:19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وَأَمَّا ٱلَّذِينَ فَسَقُوا۟ فَمَأْوَىٰهُمُ ٱلنَّارُ ۖ كُلَّمَآ أَرَادُوٓا۟ أَن يَخْرُجُوا۟ مِنْهَآ أُعِيدُوا۟ فِيهَا وَقِيلَ لَهُمْ ذُوقُوا۟ عَذَابَ ٱلنَّارِ ٱلَّذِى كُنتُم بِهِۦ تُكَذِّبُونَ</a:t>
            </a:r>
          </a:p>
          <a:p>
            <a:pPr>
              <a:lnSpc>
                <a:spcPct val="100000"/>
              </a:lnSpc>
              <a:defRPr sz="2400">
                <a:solidFill>
                  <a:srgbClr val="3E5E5C"/>
                </a:solidFill>
                <a:latin typeface="Calibri"/>
              </a:defRPr>
            </a:pPr>
            <a:r>
              <a:t>As for those who have transgressed, their refuge will be the Fire. Whenever they seek to leave it, they will be turned back into it and told: ‘Taste the punishment of the Fire which you used to deny.’</a:t>
            </a:r>
          </a:p>
        </p:txBody>
      </p:sp>
      <p:sp>
        <p:nvSpPr>
          <p:cNvPr id="3" name="Text Placeholder 2"/>
          <p:cNvSpPr>
            <a:spLocks noGrp="1"/>
          </p:cNvSpPr>
          <p:nvPr>
            <p:ph type="body" sz="quarter" idx="11"/>
          </p:nvPr>
        </p:nvSpPr>
        <p:spPr/>
        <p:txBody>
          <a:bodyPr/>
          <a:lstStyle/>
          <a:p>
            <a:r>
              <a:t>As-Sajdah 32:20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وَلَنُذِيقَنَّهُم مِّنَ ٱلْعَذَابِ ٱلْأَدْنَىٰ دُونَ ٱلْعَذَابِ ٱلْأَكْبَرِ لَعَلَّهُمْ يَرْجِعُونَ</a:t>
            </a:r>
          </a:p>
          <a:p>
            <a:pPr>
              <a:lnSpc>
                <a:spcPct val="100000"/>
              </a:lnSpc>
              <a:defRPr sz="2400">
                <a:solidFill>
                  <a:srgbClr val="3E5E5C"/>
                </a:solidFill>
                <a:latin typeface="Calibri"/>
              </a:defRPr>
            </a:pPr>
            <a:r>
              <a:t>We shall surely make them taste the nearer punishment prior to the greater punishment, so that they may come back.</a:t>
            </a:r>
          </a:p>
        </p:txBody>
      </p:sp>
      <p:sp>
        <p:nvSpPr>
          <p:cNvPr id="3" name="Text Placeholder 2"/>
          <p:cNvSpPr>
            <a:spLocks noGrp="1"/>
          </p:cNvSpPr>
          <p:nvPr>
            <p:ph type="body" sz="quarter" idx="11"/>
          </p:nvPr>
        </p:nvSpPr>
        <p:spPr/>
        <p:txBody>
          <a:bodyPr/>
          <a:lstStyle/>
          <a:p>
            <a:r>
              <a:t>As-Sajdah 32:21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أَظْلَمُ مِمَّن ذُكِّرَ بِـَٔايَـٰتِ رَبِّهِۦ ثُمَّ أَعْرَضَ عَنْهَآ ۚ إِنَّا مِنَ ٱلْمُجْرِمِينَ مُنتَقِمُونَ</a:t>
            </a:r>
          </a:p>
          <a:p>
            <a:pPr>
              <a:lnSpc>
                <a:spcPct val="100000"/>
              </a:lnSpc>
              <a:defRPr sz="2400">
                <a:solidFill>
                  <a:srgbClr val="3E5E5C"/>
                </a:solidFill>
                <a:latin typeface="Calibri"/>
              </a:defRPr>
            </a:pPr>
            <a:r>
              <a:t>Who is a greater wrongdoer than him who is reminded of his Lord’s signs, whereat he disregards them? Indeed, We shall take vengeance upon the guilty.</a:t>
            </a:r>
          </a:p>
        </p:txBody>
      </p:sp>
      <p:sp>
        <p:nvSpPr>
          <p:cNvPr id="3" name="Text Placeholder 2"/>
          <p:cNvSpPr>
            <a:spLocks noGrp="1"/>
          </p:cNvSpPr>
          <p:nvPr>
            <p:ph type="body" sz="quarter" idx="11"/>
          </p:nvPr>
        </p:nvSpPr>
        <p:spPr/>
        <p:txBody>
          <a:bodyPr/>
          <a:lstStyle/>
          <a:p>
            <a:r>
              <a:t>As-Sajdah 32:22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مُوسَى ٱلْكِتَـٰبَ فَلَا تَكُن فِى مِرْيَةٍ مِّن لِّقَآئِهِۦ ۖ وَجَعَلْنَـٰهُ هُدًى لِّبَنِىٓ إِسْرَٰٓءِيلَ</a:t>
            </a:r>
          </a:p>
          <a:p>
            <a:pPr>
              <a:lnSpc>
                <a:spcPct val="100000"/>
              </a:lnSpc>
              <a:defRPr sz="2400">
                <a:solidFill>
                  <a:srgbClr val="3E5E5C"/>
                </a:solidFill>
                <a:latin typeface="Calibri"/>
              </a:defRPr>
            </a:pPr>
            <a:r>
              <a:t>Certainly We gave Moses the Book, [declaring], ‘Do not be in doubt about the encounter with Him,’ and We made it a [source of] guidance for the Children of Israel.</a:t>
            </a:r>
          </a:p>
        </p:txBody>
      </p:sp>
      <p:sp>
        <p:nvSpPr>
          <p:cNvPr id="3" name="Text Placeholder 2"/>
          <p:cNvSpPr>
            <a:spLocks noGrp="1"/>
          </p:cNvSpPr>
          <p:nvPr>
            <p:ph type="body" sz="quarter" idx="11"/>
          </p:nvPr>
        </p:nvSpPr>
        <p:spPr/>
        <p:txBody>
          <a:bodyPr/>
          <a:lstStyle/>
          <a:p>
            <a:r>
              <a:t>As-Sajdah 32:23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وَجَعَلْنَا مِنْهُمْ أَئِمَّةً يَهْدُونَ بِأَمْرِنَا لَمَّا صَبَرُوا۟ ۖ وَكَانُوا۟ بِـَٔايَـٰتِنَا يُوقِنُونَ</a:t>
            </a:r>
          </a:p>
          <a:p>
            <a:pPr>
              <a:lnSpc>
                <a:spcPct val="100000"/>
              </a:lnSpc>
              <a:defRPr sz="2400">
                <a:solidFill>
                  <a:srgbClr val="3E5E5C"/>
                </a:solidFill>
                <a:latin typeface="Calibri"/>
              </a:defRPr>
            </a:pPr>
            <a:r>
              <a:t>When they had been patient and had conviction in Our signs, We appointed amongst them imams to guide [the people] by Our command.</a:t>
            </a:r>
          </a:p>
        </p:txBody>
      </p:sp>
      <p:sp>
        <p:nvSpPr>
          <p:cNvPr id="3" name="Text Placeholder 2"/>
          <p:cNvSpPr>
            <a:spLocks noGrp="1"/>
          </p:cNvSpPr>
          <p:nvPr>
            <p:ph type="body" sz="quarter" idx="11"/>
          </p:nvPr>
        </p:nvSpPr>
        <p:spPr/>
        <p:txBody>
          <a:bodyPr/>
          <a:lstStyle/>
          <a:p>
            <a:r>
              <a:t>As-Sajdah 32:24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رَبَّكَ هُوَ يَفْصِلُ بَيْنَهُمْ يَوْمَ ٱلْقِيَـٰمَةِ فِيمَا كَانُوا۟ فِيهِ يَخْتَلِفُونَ</a:t>
            </a:r>
          </a:p>
          <a:p>
            <a:pPr>
              <a:lnSpc>
                <a:spcPct val="100000"/>
              </a:lnSpc>
              <a:defRPr sz="2400">
                <a:solidFill>
                  <a:srgbClr val="3E5E5C"/>
                </a:solidFill>
                <a:latin typeface="Calibri"/>
              </a:defRPr>
            </a:pPr>
            <a:r>
              <a:t>Indeed your Lord will judge between them on the Day of Resurrection concerning that about which they used to differ.</a:t>
            </a:r>
          </a:p>
        </p:txBody>
      </p:sp>
      <p:sp>
        <p:nvSpPr>
          <p:cNvPr id="3" name="Text Placeholder 2"/>
          <p:cNvSpPr>
            <a:spLocks noGrp="1"/>
          </p:cNvSpPr>
          <p:nvPr>
            <p:ph type="body" sz="quarter" idx="11"/>
          </p:nvPr>
        </p:nvSpPr>
        <p:spPr/>
        <p:txBody>
          <a:bodyPr/>
          <a:lstStyle/>
          <a:p>
            <a:r>
              <a:t>As-Sajdah 32:25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يَهْدِ لَهُمْ كَمْ أَهْلَكْنَا مِن قَبْلِهِم مِّنَ ٱلْقُرُونِ يَمْشُونَ فِى مَسَـٰكِنِهِمْ ۚ إِنَّ فِى ذَٰلِكَ لَـَٔايَـٰتٍ ۖ أَفَلَا يَسْمَعُونَ</a:t>
            </a:r>
          </a:p>
          <a:p>
            <a:pPr>
              <a:lnSpc>
                <a:spcPct val="100000"/>
              </a:lnSpc>
              <a:defRPr sz="2400">
                <a:solidFill>
                  <a:srgbClr val="3E5E5C"/>
                </a:solidFill>
                <a:latin typeface="Calibri"/>
              </a:defRPr>
            </a:pPr>
            <a:r>
              <a:t>Does it not dawn upon them how many generations We have destroyed before them, amid [the ruins of] whose dwellings they walk? There are indeed signs in that. Will they not then listen?</a:t>
            </a:r>
          </a:p>
        </p:txBody>
      </p:sp>
      <p:sp>
        <p:nvSpPr>
          <p:cNvPr id="3" name="Text Placeholder 2"/>
          <p:cNvSpPr>
            <a:spLocks noGrp="1"/>
          </p:cNvSpPr>
          <p:nvPr>
            <p:ph type="body" sz="quarter" idx="11"/>
          </p:nvPr>
        </p:nvSpPr>
        <p:spPr/>
        <p:txBody>
          <a:bodyPr/>
          <a:lstStyle/>
          <a:p>
            <a:r>
              <a:t>As-Sajdah 32:26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يَرَوْا۟ أَنَّا نَسُوقُ ٱلْمَآءَ إِلَى ٱلْأَرْضِ ٱلْجُرُزِ فَنُخْرِجُ بِهِۦ زَرْعًا تَأْكُلُ مِنْهُ أَنْعَـٰمُهُمْ وَأَنفُسُهُمْ ۖ أَفَلَا يُبْصِرُونَ</a:t>
            </a:r>
          </a:p>
          <a:p>
            <a:pPr>
              <a:lnSpc>
                <a:spcPct val="100000"/>
              </a:lnSpc>
              <a:defRPr sz="2400">
                <a:solidFill>
                  <a:srgbClr val="3E5E5C"/>
                </a:solidFill>
                <a:latin typeface="Calibri"/>
              </a:defRPr>
            </a:pPr>
            <a:r>
              <a:t>Do they not see that We carry water to the parched earth and with it We bring forth crops, from which they eat, themselves and their cattle? Will they not then see?</a:t>
            </a:r>
          </a:p>
        </p:txBody>
      </p:sp>
      <p:sp>
        <p:nvSpPr>
          <p:cNvPr id="3" name="Text Placeholder 2"/>
          <p:cNvSpPr>
            <a:spLocks noGrp="1"/>
          </p:cNvSpPr>
          <p:nvPr>
            <p:ph type="body" sz="quarter" idx="11"/>
          </p:nvPr>
        </p:nvSpPr>
        <p:spPr/>
        <p:txBody>
          <a:bodyPr/>
          <a:lstStyle/>
          <a:p>
            <a:r>
              <a:t>As-Sajdah 32:27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الٓمٓ</a:t>
            </a:r>
          </a:p>
          <a:p>
            <a:pPr>
              <a:lnSpc>
                <a:spcPct val="100000"/>
              </a:lnSpc>
              <a:defRPr sz="2400">
                <a:solidFill>
                  <a:srgbClr val="3E5E5C"/>
                </a:solidFill>
                <a:latin typeface="Calibri"/>
              </a:defRPr>
            </a:pPr>
            <a:r>
              <a:t>Alif, Lam, Meem.</a:t>
            </a:r>
          </a:p>
        </p:txBody>
      </p:sp>
      <p:sp>
        <p:nvSpPr>
          <p:cNvPr id="3" name="Text Placeholder 2"/>
          <p:cNvSpPr>
            <a:spLocks noGrp="1"/>
          </p:cNvSpPr>
          <p:nvPr>
            <p:ph type="body" sz="quarter" idx="11"/>
          </p:nvPr>
        </p:nvSpPr>
        <p:spPr/>
        <p:txBody>
          <a:bodyPr/>
          <a:lstStyle/>
          <a:p>
            <a:r>
              <a:t>As-Sajdah 32:1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وَيَقُولُونَ مَتَىٰ هَـٰذَا ٱلْفَتْحُ إِن كُنتُمْ صَـٰدِقِينَ</a:t>
            </a:r>
          </a:p>
          <a:p>
            <a:pPr>
              <a:lnSpc>
                <a:spcPct val="100000"/>
              </a:lnSpc>
              <a:defRPr sz="2400">
                <a:solidFill>
                  <a:srgbClr val="3E5E5C"/>
                </a:solidFill>
                <a:latin typeface="Calibri"/>
              </a:defRPr>
            </a:pPr>
            <a:r>
              <a:t>They say, ‘When will this judgement be, if you are truthful?’</a:t>
            </a:r>
          </a:p>
        </p:txBody>
      </p:sp>
      <p:sp>
        <p:nvSpPr>
          <p:cNvPr id="3" name="Text Placeholder 2"/>
          <p:cNvSpPr>
            <a:spLocks noGrp="1"/>
          </p:cNvSpPr>
          <p:nvPr>
            <p:ph type="body" sz="quarter" idx="11"/>
          </p:nvPr>
        </p:nvSpPr>
        <p:spPr/>
        <p:txBody>
          <a:bodyPr/>
          <a:lstStyle/>
          <a:p>
            <a:r>
              <a:t>As-Sajdah 32:28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يَوْمَ ٱلْفَتْحِ لَا يَنفَعُ ٱلَّذِينَ كَفَرُوٓا۟ إِيمَـٰنُهُمْ وَلَا هُمْ يُنظَرُونَ</a:t>
            </a:r>
          </a:p>
          <a:p>
            <a:pPr>
              <a:lnSpc>
                <a:spcPct val="100000"/>
              </a:lnSpc>
              <a:defRPr sz="2400">
                <a:solidFill>
                  <a:srgbClr val="3E5E5C"/>
                </a:solidFill>
                <a:latin typeface="Calibri"/>
              </a:defRPr>
            </a:pPr>
            <a:r>
              <a:t>Say, ‘On the day of judgement their [newly found] faith will not avail the faithless, nor will they be granted any respite.’</a:t>
            </a:r>
          </a:p>
        </p:txBody>
      </p:sp>
      <p:sp>
        <p:nvSpPr>
          <p:cNvPr id="3" name="Text Placeholder 2"/>
          <p:cNvSpPr>
            <a:spLocks noGrp="1"/>
          </p:cNvSpPr>
          <p:nvPr>
            <p:ph type="body" sz="quarter" idx="11"/>
          </p:nvPr>
        </p:nvSpPr>
        <p:spPr/>
        <p:txBody>
          <a:bodyPr/>
          <a:lstStyle/>
          <a:p>
            <a:r>
              <a:t>As-Sajdah 32:29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فَأَعْرِضْ عَنْهُمْ وَٱنتَظِرْ إِنَّهُم مُّنتَظِرُونَ</a:t>
            </a:r>
          </a:p>
          <a:p>
            <a:pPr>
              <a:lnSpc>
                <a:spcPct val="100000"/>
              </a:lnSpc>
              <a:defRPr sz="2400">
                <a:solidFill>
                  <a:srgbClr val="3E5E5C"/>
                </a:solidFill>
                <a:latin typeface="Calibri"/>
              </a:defRPr>
            </a:pPr>
            <a:r>
              <a:t>So turn away from them, and wait. They too are waiting.</a:t>
            </a:r>
          </a:p>
        </p:txBody>
      </p:sp>
      <p:sp>
        <p:nvSpPr>
          <p:cNvPr id="3" name="Text Placeholder 2"/>
          <p:cNvSpPr>
            <a:spLocks noGrp="1"/>
          </p:cNvSpPr>
          <p:nvPr>
            <p:ph type="body" sz="quarter" idx="11"/>
          </p:nvPr>
        </p:nvSpPr>
        <p:spPr/>
        <p:txBody>
          <a:bodyPr/>
          <a:lstStyle/>
          <a:p>
            <a:r>
              <a:t>As-Sajdah 32:30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تَنزِيلُ ٱلْكِتَـٰبِ لَا رَيْبَ فِيهِ مِن رَّبِّ ٱلْعَـٰلَمِينَ</a:t>
            </a:r>
          </a:p>
          <a:p>
            <a:pPr>
              <a:lnSpc>
                <a:spcPct val="100000"/>
              </a:lnSpc>
              <a:defRPr sz="2400">
                <a:solidFill>
                  <a:srgbClr val="3E5E5C"/>
                </a:solidFill>
                <a:latin typeface="Calibri"/>
              </a:defRPr>
            </a:pPr>
            <a:r>
              <a:t>The [gradual] sending down of the Book, there is no doubt in it, is from the Lord of all the worlds.</a:t>
            </a:r>
          </a:p>
        </p:txBody>
      </p:sp>
      <p:sp>
        <p:nvSpPr>
          <p:cNvPr id="3" name="Text Placeholder 2"/>
          <p:cNvSpPr>
            <a:spLocks noGrp="1"/>
          </p:cNvSpPr>
          <p:nvPr>
            <p:ph type="body" sz="quarter" idx="11"/>
          </p:nvPr>
        </p:nvSpPr>
        <p:spPr/>
        <p:txBody>
          <a:bodyPr/>
          <a:lstStyle/>
          <a:p>
            <a:r>
              <a:t>As-Sajdah 32:2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يَقُولُونَ ٱفْتَرَىٰهُ ۚ بَلْ هُوَ ٱلْحَقُّ مِن رَّبِّكَ لِتُنذِرَ قَوْمًا مَّآ أَتَىٰهُم مِّن نَّذِيرٍ مِّن قَبْلِكَ لَعَلَّهُمْ يَهْتَدُونَ</a:t>
            </a:r>
          </a:p>
          <a:p>
            <a:pPr>
              <a:lnSpc>
                <a:spcPct val="100000"/>
              </a:lnSpc>
              <a:defRPr sz="2400">
                <a:solidFill>
                  <a:srgbClr val="3E5E5C"/>
                </a:solidFill>
                <a:latin typeface="Calibri"/>
              </a:defRPr>
            </a:pPr>
            <a:r>
              <a:t>But they say, ‘He has fabricated it.’ No, it is the truth from your Lord, that you may warn a people to whom there did not come any warner before you, so that they may be guided [to the right path].</a:t>
            </a:r>
          </a:p>
        </p:txBody>
      </p:sp>
      <p:sp>
        <p:nvSpPr>
          <p:cNvPr id="3" name="Text Placeholder 2"/>
          <p:cNvSpPr>
            <a:spLocks noGrp="1"/>
          </p:cNvSpPr>
          <p:nvPr>
            <p:ph type="body" sz="quarter" idx="11"/>
          </p:nvPr>
        </p:nvSpPr>
        <p:spPr/>
        <p:txBody>
          <a:bodyPr/>
          <a:lstStyle/>
          <a:p>
            <a:r>
              <a:t>As-Sajdah 32:3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ٱلَّذِى خَلَقَ ٱلسَّمَـٰوَٰتِ وَٱلْأَرْضَ وَمَا بَيْنَهُمَا فِى سِتَّةِ أَيَّامٍ ثُمَّ ٱسْتَوَىٰ عَلَى ٱلْعَرْشِ ۖ مَا لَكُم مِّن دُونِهِۦ مِن وَلِىٍّ وَلَا شَفِيعٍ ۚ أَفَلَا تَتَذَكَّرُونَ</a:t>
            </a:r>
          </a:p>
          <a:p>
            <a:pPr>
              <a:lnSpc>
                <a:spcPct val="100000"/>
              </a:lnSpc>
              <a:defRPr sz="2400">
                <a:solidFill>
                  <a:srgbClr val="3E5E5C"/>
                </a:solidFill>
                <a:latin typeface="Calibri"/>
              </a:defRPr>
            </a:pPr>
            <a:r>
              <a:t>It is Allah who created the heavens and the earth and whatever is between them in six days, then He settled on the Throne. You do not have besides Him any guardian or intercessor. Will you not then take admonition?</a:t>
            </a:r>
          </a:p>
        </p:txBody>
      </p:sp>
      <p:sp>
        <p:nvSpPr>
          <p:cNvPr id="3" name="Text Placeholder 2"/>
          <p:cNvSpPr>
            <a:spLocks noGrp="1"/>
          </p:cNvSpPr>
          <p:nvPr>
            <p:ph type="body" sz="quarter" idx="11"/>
          </p:nvPr>
        </p:nvSpPr>
        <p:spPr/>
        <p:txBody>
          <a:bodyPr/>
          <a:lstStyle/>
          <a:p>
            <a:r>
              <a:t>As-Sajdah 32:4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يُدَبِّرُ ٱلْأَمْرَ مِنَ ٱلسَّمَآءِ إِلَى ٱلْأَرْضِ ثُمَّ يَعْرُجُ إِلَيْهِ فِى يَوْمٍ كَانَ مِقْدَارُهُۥٓ أَلْفَ سَنَةٍ مِّمَّا تَعُدُّونَ</a:t>
            </a:r>
          </a:p>
          <a:p>
            <a:pPr>
              <a:lnSpc>
                <a:spcPct val="100000"/>
              </a:lnSpc>
              <a:defRPr sz="2400">
                <a:solidFill>
                  <a:srgbClr val="3E5E5C"/>
                </a:solidFill>
                <a:latin typeface="Calibri"/>
              </a:defRPr>
            </a:pPr>
            <a:r>
              <a:t>He directs the command from the heaven to the earth; then it ascends toward Him in a day whose span is a thousand years by your reckoning.</a:t>
            </a:r>
          </a:p>
        </p:txBody>
      </p:sp>
      <p:sp>
        <p:nvSpPr>
          <p:cNvPr id="3" name="Text Placeholder 2"/>
          <p:cNvSpPr>
            <a:spLocks noGrp="1"/>
          </p:cNvSpPr>
          <p:nvPr>
            <p:ph type="body" sz="quarter" idx="11"/>
          </p:nvPr>
        </p:nvSpPr>
        <p:spPr/>
        <p:txBody>
          <a:bodyPr/>
          <a:lstStyle/>
          <a:p>
            <a:r>
              <a:t>As-Sajdah 32:5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عَـٰلِمُ ٱلْغَيْبِ وَٱلشَّهَـٰدَةِ ٱلْعَزِيزُ ٱلرَّحِيمُ</a:t>
            </a:r>
          </a:p>
          <a:p>
            <a:pPr>
              <a:lnSpc>
                <a:spcPct val="100000"/>
              </a:lnSpc>
              <a:defRPr sz="2400">
                <a:solidFill>
                  <a:srgbClr val="3E5E5C"/>
                </a:solidFill>
                <a:latin typeface="Calibri"/>
              </a:defRPr>
            </a:pPr>
            <a:r>
              <a:t>That is the Knower of the sensible and the Unseen, the All-mighty, the All-merciful,</a:t>
            </a:r>
          </a:p>
        </p:txBody>
      </p:sp>
      <p:sp>
        <p:nvSpPr>
          <p:cNvPr id="3" name="Text Placeholder 2"/>
          <p:cNvSpPr>
            <a:spLocks noGrp="1"/>
          </p:cNvSpPr>
          <p:nvPr>
            <p:ph type="body" sz="quarter" idx="11"/>
          </p:nvPr>
        </p:nvSpPr>
        <p:spPr/>
        <p:txBody>
          <a:bodyPr/>
          <a:lstStyle/>
          <a:p>
            <a:r>
              <a:t>As-Sajdah 32:6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ٱلَّذِىٓ أَحْسَنَ كُلَّ شَىْءٍ خَلَقَهُۥ ۖ وَبَدَأَ خَلْقَ ٱلْإِنسَـٰنِ مِن طِينٍ</a:t>
            </a:r>
          </a:p>
          <a:p>
            <a:pPr>
              <a:lnSpc>
                <a:spcPct val="100000"/>
              </a:lnSpc>
              <a:defRPr sz="2400">
                <a:solidFill>
                  <a:srgbClr val="3E5E5C"/>
                </a:solidFill>
                <a:latin typeface="Calibri"/>
              </a:defRPr>
            </a:pPr>
            <a:r>
              <a:t>who perfected everything that He created and commenced man’s creation from clay.</a:t>
            </a:r>
          </a:p>
        </p:txBody>
      </p:sp>
      <p:sp>
        <p:nvSpPr>
          <p:cNvPr id="3" name="Text Placeholder 2"/>
          <p:cNvSpPr>
            <a:spLocks noGrp="1"/>
          </p:cNvSpPr>
          <p:nvPr>
            <p:ph type="body" sz="quarter" idx="11"/>
          </p:nvPr>
        </p:nvSpPr>
        <p:spPr/>
        <p:txBody>
          <a:bodyPr/>
          <a:lstStyle/>
          <a:p>
            <a:r>
              <a:t>As-Sajdah 32:7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1335</Words>
  <Application>Microsoft Macintosh PowerPoint</Application>
  <PresentationFormat>On-screen Show (4:3)</PresentationFormat>
  <Paragraphs>99</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2025-03-05T16:28:15Z</dcterms:modified>
  <cp:category/>
</cp:coreProperties>
</file>