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Ar-Rum (30)</a:t>
            </a:r>
          </a:p>
        </p:txBody>
      </p:sp>
      <p:sp>
        <p:nvSpPr>
          <p:cNvPr id="3" name="Text Placeholder 2"/>
          <p:cNvSpPr>
            <a:spLocks noGrp="1"/>
          </p:cNvSpPr>
          <p:nvPr>
            <p:ph type="body" sz="quarter" idx="11"/>
          </p:nvPr>
        </p:nvSpPr>
        <p:spPr/>
        <p:txBody>
          <a:bodyPr/>
          <a:lstStyle/>
          <a:p>
            <a:r>
              <a:t>ٱلرُّوم</a:t>
            </a:r>
          </a:p>
        </p:txBody>
      </p:sp>
      <p:sp>
        <p:nvSpPr>
          <p:cNvPr id="4" name="Text Placeholder 3"/>
          <p:cNvSpPr>
            <a:spLocks noGrp="1"/>
          </p:cNvSpPr>
          <p:nvPr>
            <p:ph type="body" sz="quarter" idx="12"/>
          </p:nvPr>
        </p:nvSpPr>
        <p:spPr/>
        <p:txBody>
          <a:bodyPr/>
          <a:lstStyle/>
          <a:p>
            <a:r>
              <a:t>(The Romans)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أَوَلَمْ يَتَفَكَّرُوا۟ فِىٓ أَنفُسِهِم ۗ مَّا خَلَقَ ٱللَّهُ ٱلسَّمَـٰوَٰتِ وَٱلْأَرْضَ وَمَا بَيْنَهُمَآ إِلَّا بِٱلْحَقِّ وَأَجَلٍ مُّسَمًّى ۗ وَإِنَّ كَثِيرًا مِّنَ ٱلنَّاسِ بِلِقَآئِ رَبِّهِمْ لَكَـٰفِرُونَ</a:t>
            </a:r>
          </a:p>
          <a:p>
            <a:pPr>
              <a:lnSpc>
                <a:spcPct val="100000"/>
              </a:lnSpc>
              <a:defRPr sz="2400">
                <a:solidFill>
                  <a:srgbClr val="3E5E5C"/>
                </a:solidFill>
                <a:latin typeface="Calibri"/>
              </a:defRPr>
            </a:pPr>
            <a:r>
              <a:t>Have they not reflected in their own souls? Allah did not create the heavens and the earth and whatever is between them except with consummate wisdom and for a specified term. Indeed many people disbelieve in the encounter with their Lord.</a:t>
            </a:r>
          </a:p>
        </p:txBody>
      </p:sp>
      <p:sp>
        <p:nvSpPr>
          <p:cNvPr id="3" name="Text Placeholder 2"/>
          <p:cNvSpPr>
            <a:spLocks noGrp="1"/>
          </p:cNvSpPr>
          <p:nvPr>
            <p:ph type="body" sz="quarter" idx="11"/>
          </p:nvPr>
        </p:nvSpPr>
        <p:spPr/>
        <p:txBody>
          <a:bodyPr/>
          <a:lstStyle/>
          <a:p>
            <a:r>
              <a:t>Ar-Rum 30:8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أَوَلَمْ يَسِيرُوا۟ فِى ٱلْأَرْضِ فَيَنظُرُوا۟ كَيْفَ كَانَ عَـٰقِبَةُ ٱلَّذِينَ مِن قَبْلِهِمْ ۚ كَانُوٓا۟ أَشَدَّ مِنْهُمْ قُوَّةً وَأَثَارُوا۟ ٱلْأَرْضَ وَعَمَرُوهَآ أَكْثَرَ مِمَّا عَمَرُوهَا وَجَآءَتْهُمْ رُسُلُهُم بِٱلْبَيِّنَـٰتِ ۖ فَمَا كَانَ ٱللَّهُ لِيَظْلِمَهُمْ وَلَـٰكِن كَانُوٓا۟ أَنفُسَهُمْ يَظْلِمُونَ</a:t>
            </a:r>
          </a:p>
          <a:p>
            <a:pPr>
              <a:lnSpc>
                <a:spcPct val="100000"/>
              </a:lnSpc>
              <a:defRPr sz="2400">
                <a:solidFill>
                  <a:srgbClr val="3E5E5C"/>
                </a:solidFill>
                <a:latin typeface="Calibri"/>
              </a:defRPr>
            </a:pPr>
            <a:r>
              <a:t>Have they not travelled in the land and seen how was the fate of those who were before them? They were more powerful than them, and they plowed the earth and developed it more than they have developed it. Their apostles brought them manifest proofs. So it was not Allah who wronged them, but it was they who used to wrong themselves.</a:t>
            </a:r>
          </a:p>
        </p:txBody>
      </p:sp>
      <p:sp>
        <p:nvSpPr>
          <p:cNvPr id="3" name="Text Placeholder 2"/>
          <p:cNvSpPr>
            <a:spLocks noGrp="1"/>
          </p:cNvSpPr>
          <p:nvPr>
            <p:ph type="body" sz="quarter" idx="11"/>
          </p:nvPr>
        </p:nvSpPr>
        <p:spPr/>
        <p:txBody>
          <a:bodyPr/>
          <a:lstStyle/>
          <a:p>
            <a:r>
              <a:t>Ar-Rum 30:9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كَانَ عَـٰقِبَةَ ٱلَّذِينَ أَسَـٰٓـُٔوا۟ ٱلسُّوٓأَىٰٓ أَن كَذَّبُوا۟ بِـَٔايَـٰتِ ٱللَّهِ وَكَانُوا۟ بِهَا يَسْتَهْزِءُونَ</a:t>
            </a:r>
          </a:p>
          <a:p>
            <a:pPr>
              <a:lnSpc>
                <a:spcPct val="100000"/>
              </a:lnSpc>
              <a:defRPr sz="2400">
                <a:solidFill>
                  <a:srgbClr val="3E5E5C"/>
                </a:solidFill>
                <a:latin typeface="Calibri"/>
              </a:defRPr>
            </a:pPr>
            <a:r>
              <a:t>Then the fate of those who committed misdeeds was that they denied the signs of Allah and they used to deride them.</a:t>
            </a:r>
          </a:p>
        </p:txBody>
      </p:sp>
      <p:sp>
        <p:nvSpPr>
          <p:cNvPr id="3" name="Text Placeholder 2"/>
          <p:cNvSpPr>
            <a:spLocks noGrp="1"/>
          </p:cNvSpPr>
          <p:nvPr>
            <p:ph type="body" sz="quarter" idx="11"/>
          </p:nvPr>
        </p:nvSpPr>
        <p:spPr/>
        <p:txBody>
          <a:bodyPr/>
          <a:lstStyle/>
          <a:p>
            <a:r>
              <a:t>Ar-Rum 30:10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يَبْدَؤُا۟ ٱلْخَلْقَ ثُمَّ يُعِيدُهُۥ ثُمَّ إِلَيْهِ تُرْجَعُونَ</a:t>
            </a:r>
          </a:p>
          <a:p>
            <a:pPr>
              <a:lnSpc>
                <a:spcPct val="100000"/>
              </a:lnSpc>
              <a:defRPr sz="2400">
                <a:solidFill>
                  <a:srgbClr val="3E5E5C"/>
                </a:solidFill>
                <a:latin typeface="Calibri"/>
              </a:defRPr>
            </a:pPr>
            <a:r>
              <a:t>Allah originates the creation, then He will bring it back, then you will be brought back to Him.</a:t>
            </a:r>
          </a:p>
        </p:txBody>
      </p:sp>
      <p:sp>
        <p:nvSpPr>
          <p:cNvPr id="3" name="Text Placeholder 2"/>
          <p:cNvSpPr>
            <a:spLocks noGrp="1"/>
          </p:cNvSpPr>
          <p:nvPr>
            <p:ph type="body" sz="quarter" idx="11"/>
          </p:nvPr>
        </p:nvSpPr>
        <p:spPr/>
        <p:txBody>
          <a:bodyPr/>
          <a:lstStyle/>
          <a:p>
            <a:r>
              <a:t>Ar-Rum 30:11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تَقُومُ ٱلسَّاعَةُ يُبْلِسُ ٱلْمُجْرِمُونَ</a:t>
            </a:r>
          </a:p>
          <a:p>
            <a:pPr>
              <a:lnSpc>
                <a:spcPct val="100000"/>
              </a:lnSpc>
              <a:defRPr sz="2400">
                <a:solidFill>
                  <a:srgbClr val="3E5E5C"/>
                </a:solidFill>
                <a:latin typeface="Calibri"/>
              </a:defRPr>
            </a:pPr>
            <a:r>
              <a:t>And when the Hour sets in, the guilty will despair.</a:t>
            </a:r>
          </a:p>
        </p:txBody>
      </p:sp>
      <p:sp>
        <p:nvSpPr>
          <p:cNvPr id="3" name="Text Placeholder 2"/>
          <p:cNvSpPr>
            <a:spLocks noGrp="1"/>
          </p:cNvSpPr>
          <p:nvPr>
            <p:ph type="body" sz="quarter" idx="11"/>
          </p:nvPr>
        </p:nvSpPr>
        <p:spPr/>
        <p:txBody>
          <a:bodyPr/>
          <a:lstStyle/>
          <a:p>
            <a:r>
              <a:t>Ar-Rum 30:12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 يَكُن لَّهُم مِّن شُرَكَآئِهِمْ شُفَعَـٰٓؤُا۟ وَكَانُوا۟ بِشُرَكَآئِهِمْ كَـٰفِرِينَ</a:t>
            </a:r>
          </a:p>
          <a:p>
            <a:pPr>
              <a:lnSpc>
                <a:spcPct val="100000"/>
              </a:lnSpc>
              <a:defRPr sz="2400">
                <a:solidFill>
                  <a:srgbClr val="3E5E5C"/>
                </a:solidFill>
                <a:latin typeface="Calibri"/>
              </a:defRPr>
            </a:pPr>
            <a:r>
              <a:t>None of those whom they ascribed as partners [to Allah] will intercede for them, and they will disavow their partners.</a:t>
            </a:r>
          </a:p>
        </p:txBody>
      </p:sp>
      <p:sp>
        <p:nvSpPr>
          <p:cNvPr id="3" name="Text Placeholder 2"/>
          <p:cNvSpPr>
            <a:spLocks noGrp="1"/>
          </p:cNvSpPr>
          <p:nvPr>
            <p:ph type="body" sz="quarter" idx="11"/>
          </p:nvPr>
        </p:nvSpPr>
        <p:spPr/>
        <p:txBody>
          <a:bodyPr/>
          <a:lstStyle/>
          <a:p>
            <a:r>
              <a:t>Ar-Rum 30:13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تَقُومُ ٱلسَّاعَةُ يَوْمَئِذٍ يَتَفَرَّقُونَ</a:t>
            </a:r>
          </a:p>
          <a:p>
            <a:pPr>
              <a:lnSpc>
                <a:spcPct val="100000"/>
              </a:lnSpc>
              <a:defRPr sz="2400">
                <a:solidFill>
                  <a:srgbClr val="3E5E5C"/>
                </a:solidFill>
                <a:latin typeface="Calibri"/>
              </a:defRPr>
            </a:pPr>
            <a:r>
              <a:t>The day the Hour sets in, they will be divided on that day [in separate groups]:</a:t>
            </a:r>
          </a:p>
        </p:txBody>
      </p:sp>
      <p:sp>
        <p:nvSpPr>
          <p:cNvPr id="3" name="Text Placeholder 2"/>
          <p:cNvSpPr>
            <a:spLocks noGrp="1"/>
          </p:cNvSpPr>
          <p:nvPr>
            <p:ph type="body" sz="quarter" idx="11"/>
          </p:nvPr>
        </p:nvSpPr>
        <p:spPr/>
        <p:txBody>
          <a:bodyPr/>
          <a:lstStyle/>
          <a:p>
            <a:r>
              <a:t>Ar-Rum 30:14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فَأَمَّا ٱلَّذِينَ ءَامَنُوا۟ وَعَمِلُوا۟ ٱلصَّـٰلِحَـٰتِ فَهُمْ فِى رَوْضَةٍ يُحْبَرُونَ</a:t>
            </a:r>
          </a:p>
          <a:p>
            <a:pPr>
              <a:lnSpc>
                <a:spcPct val="100000"/>
              </a:lnSpc>
              <a:defRPr sz="2400">
                <a:solidFill>
                  <a:srgbClr val="3E5E5C"/>
                </a:solidFill>
                <a:latin typeface="Calibri"/>
              </a:defRPr>
            </a:pPr>
            <a:r>
              <a:t>As for those who have faith and do righteous deeds, they shall be in a garden, rejoicing.</a:t>
            </a:r>
          </a:p>
        </p:txBody>
      </p:sp>
      <p:sp>
        <p:nvSpPr>
          <p:cNvPr id="3" name="Text Placeholder 2"/>
          <p:cNvSpPr>
            <a:spLocks noGrp="1"/>
          </p:cNvSpPr>
          <p:nvPr>
            <p:ph type="body" sz="quarter" idx="11"/>
          </p:nvPr>
        </p:nvSpPr>
        <p:spPr/>
        <p:txBody>
          <a:bodyPr/>
          <a:lstStyle/>
          <a:p>
            <a:r>
              <a:t>Ar-Rum 30:15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ٱلَّذِينَ كَفَرُوا۟ وَكَذَّبُوا۟ بِـَٔايَـٰتِنَا وَلِقَآئِ ٱلْـَٔاخِرَةِ فَأُو۟لَـٰٓئِكَ فِى ٱلْعَذَابِ مُحْضَرُونَ</a:t>
            </a:r>
          </a:p>
          <a:p>
            <a:pPr>
              <a:lnSpc>
                <a:spcPct val="100000"/>
              </a:lnSpc>
              <a:defRPr sz="2400">
                <a:solidFill>
                  <a:srgbClr val="3E5E5C"/>
                </a:solidFill>
                <a:latin typeface="Calibri"/>
              </a:defRPr>
            </a:pPr>
            <a:r>
              <a:t>But as for those who were faithless and denied Our signs and the encounter of the Hereafter, they will be brought to the punishment.</a:t>
            </a:r>
          </a:p>
        </p:txBody>
      </p:sp>
      <p:sp>
        <p:nvSpPr>
          <p:cNvPr id="3" name="Text Placeholder 2"/>
          <p:cNvSpPr>
            <a:spLocks noGrp="1"/>
          </p:cNvSpPr>
          <p:nvPr>
            <p:ph type="body" sz="quarter" idx="11"/>
          </p:nvPr>
        </p:nvSpPr>
        <p:spPr/>
        <p:txBody>
          <a:bodyPr/>
          <a:lstStyle/>
          <a:p>
            <a:r>
              <a:t>Ar-Rum 30:16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فَسُبْحَـٰنَ ٱللَّهِ حِينَ تُمْسُونَ وَحِينَ تُصْبِحُونَ</a:t>
            </a:r>
          </a:p>
          <a:p>
            <a:pPr>
              <a:lnSpc>
                <a:spcPct val="100000"/>
              </a:lnSpc>
              <a:defRPr sz="2400">
                <a:solidFill>
                  <a:srgbClr val="3E5E5C"/>
                </a:solidFill>
                <a:latin typeface="Calibri"/>
              </a:defRPr>
            </a:pPr>
            <a:r>
              <a:t>So glorify Allah when you enter evening and when you rise at dawn.</a:t>
            </a:r>
          </a:p>
        </p:txBody>
      </p:sp>
      <p:sp>
        <p:nvSpPr>
          <p:cNvPr id="3" name="Text Placeholder 2"/>
          <p:cNvSpPr>
            <a:spLocks noGrp="1"/>
          </p:cNvSpPr>
          <p:nvPr>
            <p:ph type="body" sz="quarter" idx="11"/>
          </p:nvPr>
        </p:nvSpPr>
        <p:spPr/>
        <p:txBody>
          <a:bodyPr/>
          <a:lstStyle/>
          <a:p>
            <a:r>
              <a:t>Ar-Rum 30:17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Ar-Rum 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وَلَهُ ٱلْحَمْدُ فِى ٱلسَّمَـٰوَٰتِ وَٱلْأَرْضِ وَعَشِيًّا وَحِينَ تُظْهِرُونَ</a:t>
            </a:r>
          </a:p>
          <a:p>
            <a:pPr>
              <a:lnSpc>
                <a:spcPct val="100000"/>
              </a:lnSpc>
              <a:defRPr sz="2400">
                <a:solidFill>
                  <a:srgbClr val="3E5E5C"/>
                </a:solidFill>
                <a:latin typeface="Calibri"/>
              </a:defRPr>
            </a:pPr>
            <a:r>
              <a:t>To Him belongs all praise in the heavens and the earth, at nightfall and when you enter noontime.</a:t>
            </a:r>
          </a:p>
        </p:txBody>
      </p:sp>
      <p:sp>
        <p:nvSpPr>
          <p:cNvPr id="3" name="Text Placeholder 2"/>
          <p:cNvSpPr>
            <a:spLocks noGrp="1"/>
          </p:cNvSpPr>
          <p:nvPr>
            <p:ph type="body" sz="quarter" idx="11"/>
          </p:nvPr>
        </p:nvSpPr>
        <p:spPr/>
        <p:txBody>
          <a:bodyPr/>
          <a:lstStyle/>
          <a:p>
            <a:r>
              <a:t>Ar-Rum 30:18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يُخْرِجُ ٱلْحَىَّ مِنَ ٱلْمَيِّتِ وَيُخْرِجُ ٱلْمَيِّتَ مِنَ ٱلْحَىِّ وَيُحْىِ ٱلْأَرْضَ بَعْدَ مَوْتِهَا ۚ وَكَذَٰلِكَ تُخْرَجُونَ</a:t>
            </a:r>
          </a:p>
          <a:p>
            <a:pPr>
              <a:lnSpc>
                <a:spcPct val="100000"/>
              </a:lnSpc>
              <a:defRPr sz="2400">
                <a:solidFill>
                  <a:srgbClr val="3E5E5C"/>
                </a:solidFill>
                <a:latin typeface="Calibri"/>
              </a:defRPr>
            </a:pPr>
            <a:r>
              <a:t>He brings forth the living from the dead, and brings forth the dead from the living, and revives the earth after its death. Likewise, you [too] shall be raised [from the dead].</a:t>
            </a:r>
          </a:p>
        </p:txBody>
      </p:sp>
      <p:sp>
        <p:nvSpPr>
          <p:cNvPr id="3" name="Text Placeholder 2"/>
          <p:cNvSpPr>
            <a:spLocks noGrp="1"/>
          </p:cNvSpPr>
          <p:nvPr>
            <p:ph type="body" sz="quarter" idx="11"/>
          </p:nvPr>
        </p:nvSpPr>
        <p:spPr/>
        <p:txBody>
          <a:bodyPr/>
          <a:lstStyle/>
          <a:p>
            <a:r>
              <a:t>Ar-Rum 30:19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ءَايَـٰتِهِۦٓ أَنْ خَلَقَكُم مِّن تُرَابٍ ثُمَّ إِذَآ أَنتُم بَشَرٌ تَنتَشِرُونَ</a:t>
            </a:r>
          </a:p>
          <a:p>
            <a:pPr>
              <a:lnSpc>
                <a:spcPct val="100000"/>
              </a:lnSpc>
              <a:defRPr sz="2400">
                <a:solidFill>
                  <a:srgbClr val="3E5E5C"/>
                </a:solidFill>
                <a:latin typeface="Calibri"/>
              </a:defRPr>
            </a:pPr>
            <a:r>
              <a:t>Of His signs is that He created you from dust, then, behold, you are humans scattering [all over]!</a:t>
            </a:r>
          </a:p>
        </p:txBody>
      </p:sp>
      <p:sp>
        <p:nvSpPr>
          <p:cNvPr id="3" name="Text Placeholder 2"/>
          <p:cNvSpPr>
            <a:spLocks noGrp="1"/>
          </p:cNvSpPr>
          <p:nvPr>
            <p:ph type="body" sz="quarter" idx="11"/>
          </p:nvPr>
        </p:nvSpPr>
        <p:spPr/>
        <p:txBody>
          <a:bodyPr/>
          <a:lstStyle/>
          <a:p>
            <a:r>
              <a:t>Ar-Rum 30:20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ءَايَـٰتِهِۦٓ أَنْ خَلَقَ لَكُم مِّنْ أَنفُسِكُمْ أَزْوَٰجًا لِّتَسْكُنُوٓا۟ إِلَيْهَا وَجَعَلَ بَيْنَكُم مَّوَدَّةً وَرَحْمَةً ۚ إِنَّ فِى ذَٰلِكَ لَـَٔايَـٰتٍ لِّقَوْمٍ يَتَفَكَّرُونَ</a:t>
            </a:r>
          </a:p>
          <a:p>
            <a:pPr>
              <a:lnSpc>
                <a:spcPct val="100000"/>
              </a:lnSpc>
              <a:defRPr sz="2400">
                <a:solidFill>
                  <a:srgbClr val="3E5E5C"/>
                </a:solidFill>
                <a:latin typeface="Calibri"/>
              </a:defRPr>
            </a:pPr>
            <a:r>
              <a:t>And of His signs is that He created for you mates from your own selves that you may take comfort in them, and He ordained affection and mercy between you. There are indeed signs in that for a people who reflect.</a:t>
            </a:r>
          </a:p>
        </p:txBody>
      </p:sp>
      <p:sp>
        <p:nvSpPr>
          <p:cNvPr id="3" name="Text Placeholder 2"/>
          <p:cNvSpPr>
            <a:spLocks noGrp="1"/>
          </p:cNvSpPr>
          <p:nvPr>
            <p:ph type="body" sz="quarter" idx="11"/>
          </p:nvPr>
        </p:nvSpPr>
        <p:spPr/>
        <p:txBody>
          <a:bodyPr/>
          <a:lstStyle/>
          <a:p>
            <a:r>
              <a:t>Ar-Rum 30:21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ءَايَـٰتِهِۦ خَلْقُ ٱلسَّمَـٰوَٰتِ وَٱلْأَرْضِ وَٱخْتِلَـٰفُ أَلْسِنَتِكُمْ وَأَلْوَٰنِكُمْ ۚ إِنَّ فِى ذَٰلِكَ لَـَٔايَـٰتٍ لِّلْعَـٰلِمِينَ</a:t>
            </a:r>
          </a:p>
          <a:p>
            <a:pPr>
              <a:lnSpc>
                <a:spcPct val="100000"/>
              </a:lnSpc>
              <a:defRPr sz="2400">
                <a:solidFill>
                  <a:srgbClr val="3E5E5C"/>
                </a:solidFill>
                <a:latin typeface="Calibri"/>
              </a:defRPr>
            </a:pPr>
            <a:r>
              <a:t>Among His signs is the creation of the heavens and the earth, and the difference of your languages and colours. There are indeed signs in that for those who know.</a:t>
            </a:r>
          </a:p>
        </p:txBody>
      </p:sp>
      <p:sp>
        <p:nvSpPr>
          <p:cNvPr id="3" name="Text Placeholder 2"/>
          <p:cNvSpPr>
            <a:spLocks noGrp="1"/>
          </p:cNvSpPr>
          <p:nvPr>
            <p:ph type="body" sz="quarter" idx="11"/>
          </p:nvPr>
        </p:nvSpPr>
        <p:spPr/>
        <p:txBody>
          <a:bodyPr/>
          <a:lstStyle/>
          <a:p>
            <a:r>
              <a:t>Ar-Rum 30:22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ءَايَـٰتِهِۦ مَنَامُكُم بِٱلَّيْلِ وَٱلنَّهَارِ وَٱبْتِغَآؤُكُم مِّن فَضْلِهِۦٓ ۚ إِنَّ فِى ذَٰلِكَ لَـَٔايَـٰتٍ لِّقَوْمٍ يَسْمَعُونَ</a:t>
            </a:r>
          </a:p>
          <a:p>
            <a:pPr>
              <a:lnSpc>
                <a:spcPct val="100000"/>
              </a:lnSpc>
              <a:defRPr sz="2400">
                <a:solidFill>
                  <a:srgbClr val="3E5E5C"/>
                </a:solidFill>
                <a:latin typeface="Calibri"/>
              </a:defRPr>
            </a:pPr>
            <a:r>
              <a:t>And of His signs is your sleep by night and day, and your pursuit of His bounty. There are indeed signs in that for a people who listen.</a:t>
            </a:r>
          </a:p>
        </p:txBody>
      </p:sp>
      <p:sp>
        <p:nvSpPr>
          <p:cNvPr id="3" name="Text Placeholder 2"/>
          <p:cNvSpPr>
            <a:spLocks noGrp="1"/>
          </p:cNvSpPr>
          <p:nvPr>
            <p:ph type="body" sz="quarter" idx="11"/>
          </p:nvPr>
        </p:nvSpPr>
        <p:spPr/>
        <p:txBody>
          <a:bodyPr/>
          <a:lstStyle/>
          <a:p>
            <a:r>
              <a:t>Ar-Rum 30:23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ءَايَـٰتِهِۦ يُرِيكُمُ ٱلْبَرْقَ خَوْفًا وَطَمَعًا وَيُنَزِّلُ مِنَ ٱلسَّمَآءِ مَآءً فَيُحْىِۦ بِهِ ٱلْأَرْضَ بَعْدَ مَوْتِهَآ ۚ إِنَّ فِى ذَٰلِكَ لَـَٔايَـٰتٍ لِّقَوْمٍ يَعْقِلُونَ</a:t>
            </a:r>
          </a:p>
          <a:p>
            <a:pPr>
              <a:lnSpc>
                <a:spcPct val="100000"/>
              </a:lnSpc>
              <a:defRPr sz="2400">
                <a:solidFill>
                  <a:srgbClr val="3E5E5C"/>
                </a:solidFill>
                <a:latin typeface="Calibri"/>
              </a:defRPr>
            </a:pPr>
            <a:r>
              <a:t>And of His signs is that He shows you the lightning, arousing fear and hope, and He sends down water from the sky, and with it revives the earth after its death. There are indeed signs in that for people who exercise their reason.</a:t>
            </a:r>
          </a:p>
        </p:txBody>
      </p:sp>
      <p:sp>
        <p:nvSpPr>
          <p:cNvPr id="3" name="Text Placeholder 2"/>
          <p:cNvSpPr>
            <a:spLocks noGrp="1"/>
          </p:cNvSpPr>
          <p:nvPr>
            <p:ph type="body" sz="quarter" idx="11"/>
          </p:nvPr>
        </p:nvSpPr>
        <p:spPr/>
        <p:txBody>
          <a:bodyPr/>
          <a:lstStyle/>
          <a:p>
            <a:r>
              <a:t>Ar-Rum 30:24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ءَايَـٰتِهِۦٓ أَن تَقُومَ ٱلسَّمَآءُ وَٱلْأَرْضُ بِأَمْرِهِۦ ۚ ثُمَّ إِذَا دَعَاكُمْ دَعْوَةً مِّنَ ٱلْأَرْضِ إِذَآ أَنتُمْ تَخْرُجُونَ</a:t>
            </a:r>
          </a:p>
          <a:p>
            <a:pPr>
              <a:lnSpc>
                <a:spcPct val="100000"/>
              </a:lnSpc>
              <a:defRPr sz="2400">
                <a:solidFill>
                  <a:srgbClr val="3E5E5C"/>
                </a:solidFill>
                <a:latin typeface="Calibri"/>
              </a:defRPr>
            </a:pPr>
            <a:r>
              <a:t>And of His signs is that the sky and the earth stand by His command, and then, when He calls you forth from the earth, behold, you will come forth.</a:t>
            </a:r>
          </a:p>
        </p:txBody>
      </p:sp>
      <p:sp>
        <p:nvSpPr>
          <p:cNvPr id="3" name="Text Placeholder 2"/>
          <p:cNvSpPr>
            <a:spLocks noGrp="1"/>
          </p:cNvSpPr>
          <p:nvPr>
            <p:ph type="body" sz="quarter" idx="11"/>
          </p:nvPr>
        </p:nvSpPr>
        <p:spPr/>
        <p:txBody>
          <a:bodyPr/>
          <a:lstStyle/>
          <a:p>
            <a:r>
              <a:t>Ar-Rum 30:25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وَلَهُۥ مَن فِى ٱلسَّمَـٰوَٰتِ وَٱلْأَرْضِ ۖ كُلٌّ لَّهُۥ قَـٰنِتُونَ</a:t>
            </a:r>
          </a:p>
          <a:p>
            <a:pPr>
              <a:lnSpc>
                <a:spcPct val="100000"/>
              </a:lnSpc>
              <a:defRPr sz="2400">
                <a:solidFill>
                  <a:srgbClr val="3E5E5C"/>
                </a:solidFill>
                <a:latin typeface="Calibri"/>
              </a:defRPr>
            </a:pPr>
            <a:r>
              <a:t>To Him belongs whoever is in the heavens and the earth. All are obedient to Him.</a:t>
            </a:r>
          </a:p>
        </p:txBody>
      </p:sp>
      <p:sp>
        <p:nvSpPr>
          <p:cNvPr id="3" name="Text Placeholder 2"/>
          <p:cNvSpPr>
            <a:spLocks noGrp="1"/>
          </p:cNvSpPr>
          <p:nvPr>
            <p:ph type="body" sz="quarter" idx="11"/>
          </p:nvPr>
        </p:nvSpPr>
        <p:spPr/>
        <p:txBody>
          <a:bodyPr/>
          <a:lstStyle/>
          <a:p>
            <a:r>
              <a:t>Ar-Rum 30:26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يَبْدَؤُا۟ ٱلْخَلْقَ ثُمَّ يُعِيدُهُۥ وَهُوَ أَهْوَنُ عَلَيْهِ ۚ وَلَهُ ٱلْمَثَلُ ٱلْأَعْلَىٰ فِى ٱلسَّمَـٰوَٰتِ وَٱلْأَرْضِ ۚ وَهُوَ ٱلْعَزِيزُ ٱلْحَكِيمُ</a:t>
            </a:r>
          </a:p>
          <a:p>
            <a:pPr>
              <a:lnSpc>
                <a:spcPct val="100000"/>
              </a:lnSpc>
              <a:defRPr sz="2400">
                <a:solidFill>
                  <a:srgbClr val="3E5E5C"/>
                </a:solidFill>
                <a:latin typeface="Calibri"/>
              </a:defRPr>
            </a:pPr>
            <a:r>
              <a:t>It is He who originates the creation, and then He will bring it back—and that is more simple for Him. His is the loftiest description in the heavens and the earth, and He is the All-mighty, the All-wise.</a:t>
            </a:r>
          </a:p>
        </p:txBody>
      </p:sp>
      <p:sp>
        <p:nvSpPr>
          <p:cNvPr id="3" name="Text Placeholder 2"/>
          <p:cNvSpPr>
            <a:spLocks noGrp="1"/>
          </p:cNvSpPr>
          <p:nvPr>
            <p:ph type="body" sz="quarter" idx="11"/>
          </p:nvPr>
        </p:nvSpPr>
        <p:spPr/>
        <p:txBody>
          <a:bodyPr/>
          <a:lstStyle/>
          <a:p>
            <a:r>
              <a:t>Ar-Rum 30:27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الٓمٓ</a:t>
            </a:r>
          </a:p>
          <a:p>
            <a:pPr>
              <a:lnSpc>
                <a:spcPct val="100000"/>
              </a:lnSpc>
              <a:defRPr sz="2400">
                <a:solidFill>
                  <a:srgbClr val="3E5E5C"/>
                </a:solidFill>
                <a:latin typeface="Calibri"/>
              </a:defRPr>
            </a:pPr>
            <a:r>
              <a:t>Alif, Lam, Meem.</a:t>
            </a:r>
          </a:p>
        </p:txBody>
      </p:sp>
      <p:sp>
        <p:nvSpPr>
          <p:cNvPr id="3" name="Text Placeholder 2"/>
          <p:cNvSpPr>
            <a:spLocks noGrp="1"/>
          </p:cNvSpPr>
          <p:nvPr>
            <p:ph type="body" sz="quarter" idx="11"/>
          </p:nvPr>
        </p:nvSpPr>
        <p:spPr/>
        <p:txBody>
          <a:bodyPr/>
          <a:lstStyle/>
          <a:p>
            <a:r>
              <a:t>Ar-Rum 30:1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ضَرَبَ لَكُم مَّثَلًا مِّنْ أَنفُسِكُمْ ۖ هَل لَّكُم مِّن مَّا مَلَكَتْ أَيْمَـٰنُكُم مِّن شُرَكَآءَ فِى مَا رَزَقْنَـٰكُمْ فَأَنتُمْ فِيهِ سَوَآءٌ تَخَافُونَهُمْ كَخِيفَتِكُمْ أَنفُسَكُمْ ۚ كَذَٰلِكَ نُفَصِّلُ ٱلْـَٔايَـٰتِ لِقَوْمٍ يَعْقِلُونَ</a:t>
            </a:r>
          </a:p>
          <a:p>
            <a:pPr>
              <a:lnSpc>
                <a:spcPct val="100000"/>
              </a:lnSpc>
              <a:defRPr sz="2400">
                <a:solidFill>
                  <a:srgbClr val="3E5E5C"/>
                </a:solidFill>
                <a:latin typeface="Calibri"/>
              </a:defRPr>
            </a:pPr>
            <a:r>
              <a:t>He draws for you an example from yourselves: Do you have among your slaves any partners [who may share] in what We have provided you, so that you are equal in its respect, and you revere them as you revere one another? Thus do We elaborate the signs for people who exercise their reason.</a:t>
            </a:r>
          </a:p>
        </p:txBody>
      </p:sp>
      <p:sp>
        <p:nvSpPr>
          <p:cNvPr id="3" name="Text Placeholder 2"/>
          <p:cNvSpPr>
            <a:spLocks noGrp="1"/>
          </p:cNvSpPr>
          <p:nvPr>
            <p:ph type="body" sz="quarter" idx="11"/>
          </p:nvPr>
        </p:nvSpPr>
        <p:spPr/>
        <p:txBody>
          <a:bodyPr/>
          <a:lstStyle/>
          <a:p>
            <a:r>
              <a:t>Ar-Rum 30:28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ٱتَّبَعَ ٱلَّذِينَ ظَلَمُوٓا۟ أَهْوَآءَهُم بِغَيْرِ عِلْمٍ ۖ فَمَن يَهْدِى مَنْ أَضَلَّ ٱللَّهُ ۖ وَمَا لَهُم مِّن نَّـٰصِرِينَ</a:t>
            </a:r>
          </a:p>
          <a:p>
            <a:pPr>
              <a:lnSpc>
                <a:spcPct val="100000"/>
              </a:lnSpc>
              <a:defRPr sz="2400">
                <a:solidFill>
                  <a:srgbClr val="3E5E5C"/>
                </a:solidFill>
                <a:latin typeface="Calibri"/>
              </a:defRPr>
            </a:pPr>
            <a:r>
              <a:t>Indeed, the wrongdoers follow their own desires without any knowledge. So who will guide those whom Allah has led astray? They will have no helpers.</a:t>
            </a:r>
          </a:p>
        </p:txBody>
      </p:sp>
      <p:sp>
        <p:nvSpPr>
          <p:cNvPr id="3" name="Text Placeholder 2"/>
          <p:cNvSpPr>
            <a:spLocks noGrp="1"/>
          </p:cNvSpPr>
          <p:nvPr>
            <p:ph type="body" sz="quarter" idx="11"/>
          </p:nvPr>
        </p:nvSpPr>
        <p:spPr/>
        <p:txBody>
          <a:bodyPr/>
          <a:lstStyle/>
          <a:p>
            <a:r>
              <a:t>Ar-Rum 30:29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فَأَقِمْ وَجْهَكَ لِلدِّينِ حَنِيفًا ۚ فِطْرَتَ ٱللَّهِ ٱلَّتِى فَطَرَ ٱلنَّاسَ عَلَيْهَا ۚ لَا تَبْدِيلَ لِخَلْقِ ٱللَّهِ ۚ ذَٰلِكَ ٱلدِّينُ ٱلْقَيِّمُ وَلَـٰكِنَّ أَكْثَرَ ٱلنَّاسِ لَا يَعْلَمُونَ</a:t>
            </a:r>
          </a:p>
          <a:p>
            <a:pPr>
              <a:lnSpc>
                <a:spcPct val="100000"/>
              </a:lnSpc>
              <a:defRPr sz="2400">
                <a:solidFill>
                  <a:srgbClr val="3E5E5C"/>
                </a:solidFill>
                <a:latin typeface="Calibri"/>
              </a:defRPr>
            </a:pPr>
            <a:r>
              <a:t>So set your heart as a person of pure faith on this religion, the original nature endowed by Allah according to which He originated mankind (There is no altering Allah’s creation; that is the upright religion, but most people do not know.]</a:t>
            </a:r>
          </a:p>
        </p:txBody>
      </p:sp>
      <p:sp>
        <p:nvSpPr>
          <p:cNvPr id="3" name="Text Placeholder 2"/>
          <p:cNvSpPr>
            <a:spLocks noGrp="1"/>
          </p:cNvSpPr>
          <p:nvPr>
            <p:ph type="body" sz="quarter" idx="11"/>
          </p:nvPr>
        </p:nvSpPr>
        <p:spPr/>
        <p:txBody>
          <a:bodyPr/>
          <a:lstStyle/>
          <a:p>
            <a:r>
              <a:t>Ar-Rum 30:30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مُنِيبِينَ إِلَيْهِ وَٱتَّقُوهُ وَأَقِيمُوا۟ ٱلصَّلَوٰةَ وَلَا تَكُونُوا۟ مِنَ ٱلْمُشْرِكِينَ</a:t>
            </a:r>
          </a:p>
          <a:p>
            <a:pPr>
              <a:lnSpc>
                <a:spcPct val="100000"/>
              </a:lnSpc>
              <a:defRPr sz="2400">
                <a:solidFill>
                  <a:srgbClr val="3E5E5C"/>
                </a:solidFill>
                <a:latin typeface="Calibri"/>
              </a:defRPr>
            </a:pPr>
            <a:r>
              <a:t>—turning to Him in penitence, and be wary of Him, and maintain the prayer, and do not be one of the polytheists</a:t>
            </a:r>
          </a:p>
        </p:txBody>
      </p:sp>
      <p:sp>
        <p:nvSpPr>
          <p:cNvPr id="3" name="Text Placeholder 2"/>
          <p:cNvSpPr>
            <a:spLocks noGrp="1"/>
          </p:cNvSpPr>
          <p:nvPr>
            <p:ph type="body" sz="quarter" idx="11"/>
          </p:nvPr>
        </p:nvSpPr>
        <p:spPr/>
        <p:txBody>
          <a:bodyPr/>
          <a:lstStyle/>
          <a:p>
            <a:r>
              <a:t>Ar-Rum 30:31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ٱلَّذِينَ فَرَّقُوا۟ دِينَهُمْ وَكَانُوا۟ شِيَعًا ۖ كُلُّ حِزْبٍۭ بِمَا لَدَيْهِمْ فَرِحُونَ</a:t>
            </a:r>
          </a:p>
          <a:p>
            <a:pPr>
              <a:lnSpc>
                <a:spcPct val="100000"/>
              </a:lnSpc>
              <a:defRPr sz="2400">
                <a:solidFill>
                  <a:srgbClr val="3E5E5C"/>
                </a:solidFill>
                <a:latin typeface="Calibri"/>
              </a:defRPr>
            </a:pPr>
            <a:r>
              <a:t>—those who split up their religion and became sects: each faction boasting about what it possessed.</a:t>
            </a:r>
          </a:p>
        </p:txBody>
      </p:sp>
      <p:sp>
        <p:nvSpPr>
          <p:cNvPr id="3" name="Text Placeholder 2"/>
          <p:cNvSpPr>
            <a:spLocks noGrp="1"/>
          </p:cNvSpPr>
          <p:nvPr>
            <p:ph type="body" sz="quarter" idx="11"/>
          </p:nvPr>
        </p:nvSpPr>
        <p:spPr/>
        <p:txBody>
          <a:bodyPr/>
          <a:lstStyle/>
          <a:p>
            <a:r>
              <a:t>Ar-Rum 30:32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مَسَّ ٱلنَّاسَ ضُرٌّ دَعَوْا۟ رَبَّهُم مُّنِيبِينَ إِلَيْهِ ثُمَّ إِذَآ أَذَاقَهُم مِّنْهُ رَحْمَةً إِذَا فَرِيقٌ مِّنْهُم بِرَبِّهِمْ يُشْرِكُونَ</a:t>
            </a:r>
          </a:p>
          <a:p>
            <a:pPr>
              <a:lnSpc>
                <a:spcPct val="100000"/>
              </a:lnSpc>
              <a:defRPr sz="2400">
                <a:solidFill>
                  <a:srgbClr val="3E5E5C"/>
                </a:solidFill>
                <a:latin typeface="Calibri"/>
              </a:defRPr>
            </a:pPr>
            <a:r>
              <a:t>When distress befalls people, they supplicate their Lord, turning to Him in penitence. Then, when He lets them taste His mercy, behold, a part of them ascribe partners to their Lord,</a:t>
            </a:r>
          </a:p>
        </p:txBody>
      </p:sp>
      <p:sp>
        <p:nvSpPr>
          <p:cNvPr id="3" name="Text Placeholder 2"/>
          <p:cNvSpPr>
            <a:spLocks noGrp="1"/>
          </p:cNvSpPr>
          <p:nvPr>
            <p:ph type="body" sz="quarter" idx="11"/>
          </p:nvPr>
        </p:nvSpPr>
        <p:spPr/>
        <p:txBody>
          <a:bodyPr/>
          <a:lstStyle/>
          <a:p>
            <a:r>
              <a:t>Ar-Rum 30:33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لِيَكْفُرُوا۟ بِمَآ ءَاتَيْنَـٰهُمْ ۚ فَتَمَتَّعُوا۟ فَسَوْفَ تَعْلَمُونَ</a:t>
            </a:r>
          </a:p>
          <a:p>
            <a:pPr>
              <a:lnSpc>
                <a:spcPct val="100000"/>
              </a:lnSpc>
              <a:defRPr sz="2400">
                <a:solidFill>
                  <a:srgbClr val="3E5E5C"/>
                </a:solidFill>
                <a:latin typeface="Calibri"/>
              </a:defRPr>
            </a:pPr>
            <a:r>
              <a:t>being ungrateful toward what We have given them. So let them enjoy. Soon they will know!</a:t>
            </a:r>
          </a:p>
        </p:txBody>
      </p:sp>
      <p:sp>
        <p:nvSpPr>
          <p:cNvPr id="3" name="Text Placeholder 2"/>
          <p:cNvSpPr>
            <a:spLocks noGrp="1"/>
          </p:cNvSpPr>
          <p:nvPr>
            <p:ph type="body" sz="quarter" idx="11"/>
          </p:nvPr>
        </p:nvSpPr>
        <p:spPr/>
        <p:txBody>
          <a:bodyPr/>
          <a:lstStyle/>
          <a:p>
            <a:r>
              <a:t>Ar-Rum 30:34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أَنزَلْنَا عَلَيْهِمْ سُلْطَـٰنًا فَهُوَ يَتَكَلَّمُ بِمَا كَانُوا۟ بِهِۦ يُشْرِكُونَ</a:t>
            </a:r>
          </a:p>
          <a:p>
            <a:pPr>
              <a:lnSpc>
                <a:spcPct val="100000"/>
              </a:lnSpc>
              <a:defRPr sz="2400">
                <a:solidFill>
                  <a:srgbClr val="3E5E5C"/>
                </a:solidFill>
                <a:latin typeface="Calibri"/>
              </a:defRPr>
            </a:pPr>
            <a:r>
              <a:t>Have We sent down to them any authority which might assert what they associate with Him?</a:t>
            </a:r>
          </a:p>
        </p:txBody>
      </p:sp>
      <p:sp>
        <p:nvSpPr>
          <p:cNvPr id="3" name="Text Placeholder 2"/>
          <p:cNvSpPr>
            <a:spLocks noGrp="1"/>
          </p:cNvSpPr>
          <p:nvPr>
            <p:ph type="body" sz="quarter" idx="11"/>
          </p:nvPr>
        </p:nvSpPr>
        <p:spPr/>
        <p:txBody>
          <a:bodyPr/>
          <a:lstStyle/>
          <a:p>
            <a:r>
              <a:t>Ar-Rum 30:35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أَذَقْنَا ٱلنَّاسَ رَحْمَةً فَرِحُوا۟ بِهَا ۖ وَإِن تُصِبْهُمْ سَيِّئَةٌۢ بِمَا قَدَّمَتْ أَيْدِيهِمْ إِذَا هُمْ يَقْنَطُونَ</a:t>
            </a:r>
          </a:p>
          <a:p>
            <a:pPr>
              <a:lnSpc>
                <a:spcPct val="100000"/>
              </a:lnSpc>
              <a:defRPr sz="2400">
                <a:solidFill>
                  <a:srgbClr val="3E5E5C"/>
                </a:solidFill>
                <a:latin typeface="Calibri"/>
              </a:defRPr>
            </a:pPr>
            <a:r>
              <a:t>When We let people taste [Our] mercy, they boast about it; but should an ill visit them because of what their hands have sent ahead, behold, they become despondent!</a:t>
            </a:r>
          </a:p>
        </p:txBody>
      </p:sp>
      <p:sp>
        <p:nvSpPr>
          <p:cNvPr id="3" name="Text Placeholder 2"/>
          <p:cNvSpPr>
            <a:spLocks noGrp="1"/>
          </p:cNvSpPr>
          <p:nvPr>
            <p:ph type="body" sz="quarter" idx="11"/>
          </p:nvPr>
        </p:nvSpPr>
        <p:spPr/>
        <p:txBody>
          <a:bodyPr/>
          <a:lstStyle/>
          <a:p>
            <a:r>
              <a:t>Ar-Rum 30:36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يَرَوْا۟ أَنَّ ٱللَّهَ يَبْسُطُ ٱلرِّزْقَ لِمَن يَشَآءُ وَيَقْدِرُ ۚ إِنَّ فِى ذَٰلِكَ لَـَٔايَـٰتٍ لِّقَوْمٍ يُؤْمِنُونَ</a:t>
            </a:r>
          </a:p>
          <a:p>
            <a:pPr>
              <a:lnSpc>
                <a:spcPct val="100000"/>
              </a:lnSpc>
              <a:defRPr sz="2400">
                <a:solidFill>
                  <a:srgbClr val="3E5E5C"/>
                </a:solidFill>
                <a:latin typeface="Calibri"/>
              </a:defRPr>
            </a:pPr>
            <a:r>
              <a:t>Do they not see that Allah expands the provision for whomever He wishes, and tightens it? There are indeed signs in that for a people who have faith.</a:t>
            </a:r>
          </a:p>
        </p:txBody>
      </p:sp>
      <p:sp>
        <p:nvSpPr>
          <p:cNvPr id="3" name="Text Placeholder 2"/>
          <p:cNvSpPr>
            <a:spLocks noGrp="1"/>
          </p:cNvSpPr>
          <p:nvPr>
            <p:ph type="body" sz="quarter" idx="11"/>
          </p:nvPr>
        </p:nvSpPr>
        <p:spPr/>
        <p:txBody>
          <a:bodyPr/>
          <a:lstStyle/>
          <a:p>
            <a:r>
              <a:t>Ar-Rum 30:37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غُلِبَتِ ٱلرُّومُ</a:t>
            </a:r>
          </a:p>
          <a:p>
            <a:pPr>
              <a:lnSpc>
                <a:spcPct val="100000"/>
              </a:lnSpc>
              <a:defRPr sz="2400">
                <a:solidFill>
                  <a:srgbClr val="3E5E5C"/>
                </a:solidFill>
                <a:latin typeface="Calibri"/>
              </a:defRPr>
            </a:pPr>
            <a:r>
              <a:t>The Byzantines has been vanquished</a:t>
            </a:r>
          </a:p>
        </p:txBody>
      </p:sp>
      <p:sp>
        <p:nvSpPr>
          <p:cNvPr id="3" name="Text Placeholder 2"/>
          <p:cNvSpPr>
            <a:spLocks noGrp="1"/>
          </p:cNvSpPr>
          <p:nvPr>
            <p:ph type="body" sz="quarter" idx="11"/>
          </p:nvPr>
        </p:nvSpPr>
        <p:spPr/>
        <p:txBody>
          <a:bodyPr/>
          <a:lstStyle/>
          <a:p>
            <a:r>
              <a:t>Ar-Rum 30:2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فَـَٔاتِ ذَا ٱلْقُرْبَىٰ حَقَّهُۥ وَٱلْمِسْكِينَ وَٱبْنَ ٱلسَّبِيلِ ۚ ذَٰلِكَ خَيْرٌ لِّلَّذِينَ يُرِيدُونَ وَجْهَ ٱللَّهِ ۖ وَأُو۟لَـٰٓئِكَ هُمُ ٱلْمُفْلِحُونَ</a:t>
            </a:r>
          </a:p>
          <a:p>
            <a:pPr>
              <a:lnSpc>
                <a:spcPct val="100000"/>
              </a:lnSpc>
              <a:defRPr sz="2400">
                <a:solidFill>
                  <a:srgbClr val="3E5E5C"/>
                </a:solidFill>
                <a:latin typeface="Calibri"/>
              </a:defRPr>
            </a:pPr>
            <a:r>
              <a:t>Give the relative his due, and the needy and the traveller [as well]. That is better for those who seek Allah’s pleasure, and it is they who are the felicitous.</a:t>
            </a:r>
          </a:p>
        </p:txBody>
      </p:sp>
      <p:sp>
        <p:nvSpPr>
          <p:cNvPr id="3" name="Text Placeholder 2"/>
          <p:cNvSpPr>
            <a:spLocks noGrp="1"/>
          </p:cNvSpPr>
          <p:nvPr>
            <p:ph type="body" sz="quarter" idx="11"/>
          </p:nvPr>
        </p:nvSpPr>
        <p:spPr/>
        <p:txBody>
          <a:bodyPr/>
          <a:lstStyle/>
          <a:p>
            <a:r>
              <a:t>Ar-Rum 30:38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ءَاتَيْتُم مِّن رِّبًا لِّيَرْبُوَا۟ فِىٓ أَمْوَٰلِ ٱلنَّاسِ فَلَا يَرْبُوا۟ عِندَ ٱللَّهِ ۖ وَمَآ ءَاتَيْتُم مِّن زَكَوٰةٍ تُرِيدُونَ وَجْهَ ٱللَّهِ فَأُو۟لَـٰٓئِكَ هُمُ ٱلْمُضْعِفُونَ</a:t>
            </a:r>
          </a:p>
          <a:p>
            <a:pPr>
              <a:lnSpc>
                <a:spcPct val="100000"/>
              </a:lnSpc>
              <a:defRPr sz="2400">
                <a:solidFill>
                  <a:srgbClr val="3E5E5C"/>
                </a:solidFill>
                <a:latin typeface="Calibri"/>
              </a:defRPr>
            </a:pPr>
            <a:r>
              <a:t>What you give in usury in order that it may increase people’s wealth does not increase with Allah. But what you pay as zakat seeking Allah’s pleasure—it is they who will be given a manifold increase.</a:t>
            </a:r>
          </a:p>
        </p:txBody>
      </p:sp>
      <p:sp>
        <p:nvSpPr>
          <p:cNvPr id="3" name="Text Placeholder 2"/>
          <p:cNvSpPr>
            <a:spLocks noGrp="1"/>
          </p:cNvSpPr>
          <p:nvPr>
            <p:ph type="body" sz="quarter" idx="11"/>
          </p:nvPr>
        </p:nvSpPr>
        <p:spPr/>
        <p:txBody>
          <a:bodyPr/>
          <a:lstStyle/>
          <a:p>
            <a:r>
              <a:t>Ar-Rum 30:39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ٱللَّهُ ٱلَّذِى خَلَقَكُمْ ثُمَّ رَزَقَكُمْ ثُمَّ يُمِيتُكُمْ ثُمَّ يُحْيِيكُمْ ۖ هَلْ مِن شُرَكَآئِكُم مَّن يَفْعَلُ مِن ذَٰلِكُم مِّن شَىْءٍ ۚ سُبْحَـٰنَهُۥ وَتَعَـٰلَىٰ عَمَّا يُشْرِكُونَ</a:t>
            </a:r>
          </a:p>
          <a:p>
            <a:pPr>
              <a:lnSpc>
                <a:spcPct val="100000"/>
              </a:lnSpc>
              <a:defRPr sz="2400">
                <a:solidFill>
                  <a:srgbClr val="3E5E5C"/>
                </a:solidFill>
                <a:latin typeface="Calibri"/>
              </a:defRPr>
            </a:pPr>
            <a:r>
              <a:t>It is Allah who created you and then He provided for you, then He makes you die, then He will bring you to life. Is there anyone among your ‘partners’ who does anything of that kind? Immaculate is He and exalted above [having] any partners that they ascribe [to Him]!</a:t>
            </a:r>
          </a:p>
        </p:txBody>
      </p:sp>
      <p:sp>
        <p:nvSpPr>
          <p:cNvPr id="3" name="Text Placeholder 2"/>
          <p:cNvSpPr>
            <a:spLocks noGrp="1"/>
          </p:cNvSpPr>
          <p:nvPr>
            <p:ph type="body" sz="quarter" idx="11"/>
          </p:nvPr>
        </p:nvSpPr>
        <p:spPr/>
        <p:txBody>
          <a:bodyPr/>
          <a:lstStyle/>
          <a:p>
            <a:r>
              <a:t>Ar-Rum 30:40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ظَهَرَ ٱلْفَسَادُ فِى ٱلْبَرِّ وَٱلْبَحْرِ بِمَا كَسَبَتْ أَيْدِى ٱلنَّاسِ لِيُذِيقَهُم بَعْضَ ٱلَّذِى عَمِلُوا۟ لَعَلَّهُمْ يَرْجِعُونَ</a:t>
            </a:r>
          </a:p>
          <a:p>
            <a:pPr>
              <a:lnSpc>
                <a:spcPct val="100000"/>
              </a:lnSpc>
              <a:defRPr sz="2400">
                <a:solidFill>
                  <a:srgbClr val="3E5E5C"/>
                </a:solidFill>
                <a:latin typeface="Calibri"/>
              </a:defRPr>
            </a:pPr>
            <a:r>
              <a:t>Corruption has appeared in land and sea because of the doings of the people’s hands, that He may make them taste something of what they have done, so that they may come back.</a:t>
            </a:r>
          </a:p>
        </p:txBody>
      </p:sp>
      <p:sp>
        <p:nvSpPr>
          <p:cNvPr id="3" name="Text Placeholder 2"/>
          <p:cNvSpPr>
            <a:spLocks noGrp="1"/>
          </p:cNvSpPr>
          <p:nvPr>
            <p:ph type="body" sz="quarter" idx="11"/>
          </p:nvPr>
        </p:nvSpPr>
        <p:spPr/>
        <p:txBody>
          <a:bodyPr/>
          <a:lstStyle/>
          <a:p>
            <a:r>
              <a:t>Ar-Rum 30:41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سِيرُوا۟ فِى ٱلْأَرْضِ فَٱنظُرُوا۟ كَيْفَ كَانَ عَـٰقِبَةُ ٱلَّذِينَ مِن قَبْلُ ۚ كَانَ أَكْثَرُهُم مُّشْرِكِينَ</a:t>
            </a:r>
          </a:p>
          <a:p>
            <a:pPr>
              <a:lnSpc>
                <a:spcPct val="100000"/>
              </a:lnSpc>
              <a:defRPr sz="2400">
                <a:solidFill>
                  <a:srgbClr val="3E5E5C"/>
                </a:solidFill>
                <a:latin typeface="Calibri"/>
              </a:defRPr>
            </a:pPr>
            <a:r>
              <a:t>Say, ‘Travel over the land, and see how was the fate of those who were before [you], most of whom were polytheists.’</a:t>
            </a:r>
          </a:p>
        </p:txBody>
      </p:sp>
      <p:sp>
        <p:nvSpPr>
          <p:cNvPr id="3" name="Text Placeholder 2"/>
          <p:cNvSpPr>
            <a:spLocks noGrp="1"/>
          </p:cNvSpPr>
          <p:nvPr>
            <p:ph type="body" sz="quarter" idx="11"/>
          </p:nvPr>
        </p:nvSpPr>
        <p:spPr/>
        <p:txBody>
          <a:bodyPr/>
          <a:lstStyle/>
          <a:p>
            <a:r>
              <a:t>Ar-Rum 30:42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فَأَقِمْ وَجْهَكَ لِلدِّينِ ٱلْقَيِّمِ مِن قَبْلِ أَن يَأْتِىَ يَوْمٌ لَّا مَرَدَّ لَهُۥ مِنَ ٱللَّهِ ۖ يَوْمَئِذٍ يَصَّدَّعُونَ</a:t>
            </a:r>
          </a:p>
          <a:p>
            <a:pPr>
              <a:lnSpc>
                <a:spcPct val="100000"/>
              </a:lnSpc>
              <a:defRPr sz="2400">
                <a:solidFill>
                  <a:srgbClr val="3E5E5C"/>
                </a:solidFill>
                <a:latin typeface="Calibri"/>
              </a:defRPr>
            </a:pPr>
            <a:r>
              <a:t>So set your heart on the upright religion, before there comes a day irrevocable from Allah. On that day they shall be split [into various groups].</a:t>
            </a:r>
          </a:p>
        </p:txBody>
      </p:sp>
      <p:sp>
        <p:nvSpPr>
          <p:cNvPr id="3" name="Text Placeholder 2"/>
          <p:cNvSpPr>
            <a:spLocks noGrp="1"/>
          </p:cNvSpPr>
          <p:nvPr>
            <p:ph type="body" sz="quarter" idx="11"/>
          </p:nvPr>
        </p:nvSpPr>
        <p:spPr/>
        <p:txBody>
          <a:bodyPr/>
          <a:lstStyle/>
          <a:p>
            <a:r>
              <a:t>Ar-Rum 30:43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كَفَرَ فَعَلَيْهِ كُفْرُهُۥ ۖ وَمَنْ عَمِلَ صَـٰلِحًا فَلِأَنفُسِهِمْ يَمْهَدُونَ</a:t>
            </a:r>
          </a:p>
          <a:p>
            <a:pPr>
              <a:lnSpc>
                <a:spcPct val="100000"/>
              </a:lnSpc>
              <a:defRPr sz="2400">
                <a:solidFill>
                  <a:srgbClr val="3E5E5C"/>
                </a:solidFill>
                <a:latin typeface="Calibri"/>
              </a:defRPr>
            </a:pPr>
            <a:r>
              <a:t>Whoever is faithless shall face the consequences of his faithlessness, and those who act righteously only prepare for their own souls,</a:t>
            </a:r>
          </a:p>
        </p:txBody>
      </p:sp>
      <p:sp>
        <p:nvSpPr>
          <p:cNvPr id="3" name="Text Placeholder 2"/>
          <p:cNvSpPr>
            <a:spLocks noGrp="1"/>
          </p:cNvSpPr>
          <p:nvPr>
            <p:ph type="body" sz="quarter" idx="11"/>
          </p:nvPr>
        </p:nvSpPr>
        <p:spPr/>
        <p:txBody>
          <a:bodyPr/>
          <a:lstStyle/>
          <a:p>
            <a:r>
              <a:t>Ar-Rum 30:44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لِيَجْزِىَ ٱلَّذِينَ ءَامَنُوا۟ وَعَمِلُوا۟ ٱلصَّـٰلِحَـٰتِ مِن فَضْلِهِۦٓ ۚ إِنَّهُۥ لَا يُحِبُّ ٱلْكَـٰفِرِينَ</a:t>
            </a:r>
          </a:p>
          <a:p>
            <a:pPr>
              <a:lnSpc>
                <a:spcPct val="100000"/>
              </a:lnSpc>
              <a:defRPr sz="2400">
                <a:solidFill>
                  <a:srgbClr val="3E5E5C"/>
                </a:solidFill>
                <a:latin typeface="Calibri"/>
              </a:defRPr>
            </a:pPr>
            <a:r>
              <a:t>so that He may reward those who have faith and do righteous deeds out of His grace. Indeed, He does not like the faithless.</a:t>
            </a:r>
          </a:p>
        </p:txBody>
      </p:sp>
      <p:sp>
        <p:nvSpPr>
          <p:cNvPr id="3" name="Text Placeholder 2"/>
          <p:cNvSpPr>
            <a:spLocks noGrp="1"/>
          </p:cNvSpPr>
          <p:nvPr>
            <p:ph type="body" sz="quarter" idx="11"/>
          </p:nvPr>
        </p:nvSpPr>
        <p:spPr/>
        <p:txBody>
          <a:bodyPr/>
          <a:lstStyle/>
          <a:p>
            <a:r>
              <a:t>Ar-Rum 30:45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ءَايَـٰتِهِۦٓ أَن يُرْسِلَ ٱلرِّيَاحَ مُبَشِّرَٰتٍ وَلِيُذِيقَكُم مِّن رَّحْمَتِهِۦ وَلِتَجْرِىَ ٱلْفُلْكُ بِأَمْرِهِۦ وَلِتَبْتَغُوا۟ مِن فَضْلِهِۦ وَلَعَلَّكُمْ تَشْكُرُونَ</a:t>
            </a:r>
          </a:p>
          <a:p>
            <a:pPr>
              <a:lnSpc>
                <a:spcPct val="100000"/>
              </a:lnSpc>
              <a:defRPr sz="2400">
                <a:solidFill>
                  <a:srgbClr val="3E5E5C"/>
                </a:solidFill>
                <a:latin typeface="Calibri"/>
              </a:defRPr>
            </a:pPr>
            <a:r>
              <a:t>And of His signs is that He sends the winds as bearers of good news and to let you taste of His mercy, and that the ships may sail by His command, and that you may seek of His bounty, and so that you may give [Him] thanks.</a:t>
            </a:r>
          </a:p>
        </p:txBody>
      </p:sp>
      <p:sp>
        <p:nvSpPr>
          <p:cNvPr id="3" name="Text Placeholder 2"/>
          <p:cNvSpPr>
            <a:spLocks noGrp="1"/>
          </p:cNvSpPr>
          <p:nvPr>
            <p:ph type="body" sz="quarter" idx="11"/>
          </p:nvPr>
        </p:nvSpPr>
        <p:spPr/>
        <p:txBody>
          <a:bodyPr/>
          <a:lstStyle/>
          <a:p>
            <a:r>
              <a:t>Ar-Rum 30:46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مِن قَبْلِكَ رُسُلًا إِلَىٰ قَوْمِهِمْ فَجَآءُوهُم بِٱلْبَيِّنَـٰتِ فَٱنتَقَمْنَا مِنَ ٱلَّذِينَ أَجْرَمُوا۟ ۖ وَكَانَ حَقًّا عَلَيْنَا نَصْرُ ٱلْمُؤْمِنِينَ</a:t>
            </a:r>
          </a:p>
          <a:p>
            <a:pPr>
              <a:lnSpc>
                <a:spcPct val="100000"/>
              </a:lnSpc>
              <a:defRPr sz="2400">
                <a:solidFill>
                  <a:srgbClr val="3E5E5C"/>
                </a:solidFill>
                <a:latin typeface="Calibri"/>
              </a:defRPr>
            </a:pPr>
            <a:r>
              <a:t>Certainly We sent apostles to their people before you, and they brought them manifest proofs. Then We took vengeance upon those who were guilty, and it was a must for Us to help the faithful.</a:t>
            </a:r>
          </a:p>
        </p:txBody>
      </p:sp>
      <p:sp>
        <p:nvSpPr>
          <p:cNvPr id="3" name="Text Placeholder 2"/>
          <p:cNvSpPr>
            <a:spLocks noGrp="1"/>
          </p:cNvSpPr>
          <p:nvPr>
            <p:ph type="body" sz="quarter" idx="11"/>
          </p:nvPr>
        </p:nvSpPr>
        <p:spPr/>
        <p:txBody>
          <a:bodyPr/>
          <a:lstStyle/>
          <a:p>
            <a:r>
              <a:t>Ar-Rum 30:47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فِىٓ أَدْنَى ٱلْأَرْضِ وَهُم مِّنۢ بَعْدِ غَلَبِهِمْ سَيَغْلِبُونَ</a:t>
            </a:r>
          </a:p>
          <a:p>
            <a:pPr>
              <a:lnSpc>
                <a:spcPct val="100000"/>
              </a:lnSpc>
              <a:defRPr sz="2400">
                <a:solidFill>
                  <a:srgbClr val="3E5E5C"/>
                </a:solidFill>
                <a:latin typeface="Calibri"/>
              </a:defRPr>
            </a:pPr>
            <a:r>
              <a:t>in a nearby land, but they, after their defeat, will be victorious</a:t>
            </a:r>
          </a:p>
        </p:txBody>
      </p:sp>
      <p:sp>
        <p:nvSpPr>
          <p:cNvPr id="3" name="Text Placeholder 2"/>
          <p:cNvSpPr>
            <a:spLocks noGrp="1"/>
          </p:cNvSpPr>
          <p:nvPr>
            <p:ph type="body" sz="quarter" idx="11"/>
          </p:nvPr>
        </p:nvSpPr>
        <p:spPr/>
        <p:txBody>
          <a:bodyPr/>
          <a:lstStyle/>
          <a:p>
            <a:r>
              <a:t>Ar-Rum 30:3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ٱللَّهُ ٱلَّذِى يُرْسِلُ ٱلرِّيَـٰحَ فَتُثِيرُ سَحَابًا فَيَبْسُطُهُۥ فِى ٱلسَّمَآءِ كَيْفَ يَشَآءُ وَيَجْعَلُهُۥ كِسَفًا فَتَرَى ٱلْوَدْقَ يَخْرُجُ مِنْ خِلَـٰلِهِۦ ۖ فَإِذَآ أَصَابَ بِهِۦ مَن يَشَآءُ مِنْ عِبَادِهِۦٓ إِذَا هُمْ يَسْتَبْشِرُونَ</a:t>
            </a:r>
          </a:p>
          <a:p>
            <a:pPr>
              <a:lnSpc>
                <a:spcPct val="100000"/>
              </a:lnSpc>
              <a:defRPr sz="2400">
                <a:solidFill>
                  <a:srgbClr val="3E5E5C"/>
                </a:solidFill>
                <a:latin typeface="Calibri"/>
              </a:defRPr>
            </a:pPr>
            <a:r>
              <a:t>It is Allah who sends the winds. Then they generate a cloud, then He spreads it as He wishes in the sky, and forms it into fragments, whereat you see the rain issuing from its midst. Then, when He strikes with it whomever of His servants that He wishes, behold, they rejoice;</a:t>
            </a:r>
          </a:p>
        </p:txBody>
      </p:sp>
      <p:sp>
        <p:nvSpPr>
          <p:cNvPr id="3" name="Text Placeholder 2"/>
          <p:cNvSpPr>
            <a:spLocks noGrp="1"/>
          </p:cNvSpPr>
          <p:nvPr>
            <p:ph type="body" sz="quarter" idx="11"/>
          </p:nvPr>
        </p:nvSpPr>
        <p:spPr/>
        <p:txBody>
          <a:bodyPr/>
          <a:lstStyle/>
          <a:p>
            <a:r>
              <a:t>Ar-Rum 30:48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كَانُوا۟ مِن قَبْلِ أَن يُنَزَّلَ عَلَيْهِم مِّن قَبْلِهِۦ لَمُبْلِسِينَ</a:t>
            </a:r>
          </a:p>
          <a:p>
            <a:pPr>
              <a:lnSpc>
                <a:spcPct val="100000"/>
              </a:lnSpc>
              <a:defRPr sz="2400">
                <a:solidFill>
                  <a:srgbClr val="3E5E5C"/>
                </a:solidFill>
                <a:latin typeface="Calibri"/>
              </a:defRPr>
            </a:pPr>
            <a:r>
              <a:t>and indeed they had been despondent earlier, before it was sent down upon them.</a:t>
            </a:r>
          </a:p>
        </p:txBody>
      </p:sp>
      <p:sp>
        <p:nvSpPr>
          <p:cNvPr id="3" name="Text Placeholder 2"/>
          <p:cNvSpPr>
            <a:spLocks noGrp="1"/>
          </p:cNvSpPr>
          <p:nvPr>
            <p:ph type="body" sz="quarter" idx="11"/>
          </p:nvPr>
        </p:nvSpPr>
        <p:spPr/>
        <p:txBody>
          <a:bodyPr/>
          <a:lstStyle/>
          <a:p>
            <a:r>
              <a:t>Ar-Rum 30:49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فَٱنظُرْ إِلَىٰٓ ءَاثَـٰرِ رَحْمَتِ ٱللَّهِ كَيْفَ يُحْىِ ٱلْأَرْضَ بَعْدَ مَوْتِهَآ ۚ إِنَّ ذَٰلِكَ لَمُحْىِ ٱلْمَوْتَىٰ ۖ وَهُوَ عَلَىٰ كُلِّ شَىْءٍ قَدِيرٌ</a:t>
            </a:r>
          </a:p>
          <a:p>
            <a:pPr>
              <a:lnSpc>
                <a:spcPct val="100000"/>
              </a:lnSpc>
              <a:defRPr sz="2400">
                <a:solidFill>
                  <a:srgbClr val="3E5E5C"/>
                </a:solidFill>
                <a:latin typeface="Calibri"/>
              </a:defRPr>
            </a:pPr>
            <a:r>
              <a:t>So observe the effects of Allah’s mercy: how He revives the earth after its death! Indeed He is the reviver of the dead, and He has power over all things.</a:t>
            </a:r>
          </a:p>
        </p:txBody>
      </p:sp>
      <p:sp>
        <p:nvSpPr>
          <p:cNvPr id="3" name="Text Placeholder 2"/>
          <p:cNvSpPr>
            <a:spLocks noGrp="1"/>
          </p:cNvSpPr>
          <p:nvPr>
            <p:ph type="body" sz="quarter" idx="11"/>
          </p:nvPr>
        </p:nvSpPr>
        <p:spPr/>
        <p:txBody>
          <a:bodyPr/>
          <a:lstStyle/>
          <a:p>
            <a:r>
              <a:t>Ar-Rum 30:50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أَرْسَلْنَا رِيحًا فَرَأَوْهُ مُصْفَرًّا لَّظَلُّوا۟ مِنۢ بَعْدِهِۦ يَكْفُرُونَ</a:t>
            </a:r>
          </a:p>
          <a:p>
            <a:pPr>
              <a:lnSpc>
                <a:spcPct val="100000"/>
              </a:lnSpc>
              <a:defRPr sz="2400">
                <a:solidFill>
                  <a:srgbClr val="3E5E5C"/>
                </a:solidFill>
                <a:latin typeface="Calibri"/>
              </a:defRPr>
            </a:pPr>
            <a:r>
              <a:t>And if We send a wind and they see it turn yellow, they will surely become ungrateful after that.</a:t>
            </a:r>
          </a:p>
        </p:txBody>
      </p:sp>
      <p:sp>
        <p:nvSpPr>
          <p:cNvPr id="3" name="Text Placeholder 2"/>
          <p:cNvSpPr>
            <a:spLocks noGrp="1"/>
          </p:cNvSpPr>
          <p:nvPr>
            <p:ph type="body" sz="quarter" idx="11"/>
          </p:nvPr>
        </p:nvSpPr>
        <p:spPr/>
        <p:txBody>
          <a:bodyPr/>
          <a:lstStyle/>
          <a:p>
            <a:r>
              <a:t>Ar-Rum 30:51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فَإِنَّكَ لَا تُسْمِعُ ٱلْمَوْتَىٰ وَلَا تُسْمِعُ ٱلصُّمَّ ٱلدُّعَآءَ إِذَا وَلَّوْا۟ مُدْبِرِينَ</a:t>
            </a:r>
          </a:p>
          <a:p>
            <a:pPr>
              <a:lnSpc>
                <a:spcPct val="100000"/>
              </a:lnSpc>
              <a:defRPr sz="2400">
                <a:solidFill>
                  <a:srgbClr val="3E5E5C"/>
                </a:solidFill>
                <a:latin typeface="Calibri"/>
              </a:defRPr>
            </a:pPr>
            <a:r>
              <a:t>Indeed you cannot make the dead hear, nor can you make the deaf hear the call when they turn their backs [upon you],</a:t>
            </a:r>
          </a:p>
        </p:txBody>
      </p:sp>
      <p:sp>
        <p:nvSpPr>
          <p:cNvPr id="3" name="Text Placeholder 2"/>
          <p:cNvSpPr>
            <a:spLocks noGrp="1"/>
          </p:cNvSpPr>
          <p:nvPr>
            <p:ph type="body" sz="quarter" idx="11"/>
          </p:nvPr>
        </p:nvSpPr>
        <p:spPr/>
        <p:txBody>
          <a:bodyPr/>
          <a:lstStyle/>
          <a:p>
            <a:r>
              <a:t>Ar-Rum 30:52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أَنتَ بِهَـٰدِ ٱلْعُمْىِ عَن ضَلَـٰلَتِهِمْ ۖ إِن تُسْمِعُ إِلَّا مَن يُؤْمِنُ بِـَٔايَـٰتِنَا فَهُم مُّسْلِمُونَ</a:t>
            </a:r>
          </a:p>
          <a:p>
            <a:pPr>
              <a:lnSpc>
                <a:spcPct val="100000"/>
              </a:lnSpc>
              <a:defRPr sz="2400">
                <a:solidFill>
                  <a:srgbClr val="3E5E5C"/>
                </a:solidFill>
                <a:latin typeface="Calibri"/>
              </a:defRPr>
            </a:pPr>
            <a:r>
              <a:t>nor can you lead the blind out of their error. You can make only those hear who have faith in Our signs and have submitted.</a:t>
            </a:r>
          </a:p>
        </p:txBody>
      </p:sp>
      <p:sp>
        <p:nvSpPr>
          <p:cNvPr id="3" name="Text Placeholder 2"/>
          <p:cNvSpPr>
            <a:spLocks noGrp="1"/>
          </p:cNvSpPr>
          <p:nvPr>
            <p:ph type="body" sz="quarter" idx="11"/>
          </p:nvPr>
        </p:nvSpPr>
        <p:spPr/>
        <p:txBody>
          <a:bodyPr/>
          <a:lstStyle/>
          <a:p>
            <a:r>
              <a:t>Ar-Rum 30:53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ٱلَّذِى خَلَقَكُم مِّن ضَعْفٍ ثُمَّ جَعَلَ مِنۢ بَعْدِ ضَعْفٍ قُوَّةً ثُمَّ جَعَلَ مِنۢ بَعْدِ قُوَّةٍ ضَعْفًا وَشَيْبَةً ۚ يَخْلُقُ مَا يَشَآءُ ۖ وَهُوَ ٱلْعَلِيمُ ٱلْقَدِيرُ</a:t>
            </a:r>
          </a:p>
          <a:p>
            <a:pPr>
              <a:lnSpc>
                <a:spcPct val="100000"/>
              </a:lnSpc>
              <a:defRPr sz="2400">
                <a:solidFill>
                  <a:srgbClr val="3E5E5C"/>
                </a:solidFill>
                <a:latin typeface="Calibri"/>
              </a:defRPr>
            </a:pPr>
            <a:r>
              <a:t>It is Allah who created you from [a state of] weakness, then He gave you power after weakness. Then, after power, He ordained weakness and old age: He creates whatever He wishes, and He is the All-knowing, the All-powerful.</a:t>
            </a:r>
          </a:p>
        </p:txBody>
      </p:sp>
      <p:sp>
        <p:nvSpPr>
          <p:cNvPr id="3" name="Text Placeholder 2"/>
          <p:cNvSpPr>
            <a:spLocks noGrp="1"/>
          </p:cNvSpPr>
          <p:nvPr>
            <p:ph type="body" sz="quarter" idx="11"/>
          </p:nvPr>
        </p:nvSpPr>
        <p:spPr/>
        <p:txBody>
          <a:bodyPr/>
          <a:lstStyle/>
          <a:p>
            <a:r>
              <a:t>Ar-Rum 30:54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تَقُومُ ٱلسَّاعَةُ يُقْسِمُ ٱلْمُجْرِمُونَ مَا لَبِثُوا۟ غَيْرَ سَاعَةٍ ۚ كَذَٰلِكَ كَانُوا۟ يُؤْفَكُونَ</a:t>
            </a:r>
          </a:p>
          <a:p>
            <a:pPr>
              <a:lnSpc>
                <a:spcPct val="100000"/>
              </a:lnSpc>
              <a:defRPr sz="2400">
                <a:solidFill>
                  <a:srgbClr val="3E5E5C"/>
                </a:solidFill>
                <a:latin typeface="Calibri"/>
              </a:defRPr>
            </a:pPr>
            <a:r>
              <a:t>On the day when the Hour sets in, the guilty will swear that they had remained only for an hour. That is how they were used to lying [in the world].</a:t>
            </a:r>
          </a:p>
        </p:txBody>
      </p:sp>
      <p:sp>
        <p:nvSpPr>
          <p:cNvPr id="3" name="Text Placeholder 2"/>
          <p:cNvSpPr>
            <a:spLocks noGrp="1"/>
          </p:cNvSpPr>
          <p:nvPr>
            <p:ph type="body" sz="quarter" idx="11"/>
          </p:nvPr>
        </p:nvSpPr>
        <p:spPr/>
        <p:txBody>
          <a:bodyPr/>
          <a:lstStyle/>
          <a:p>
            <a:r>
              <a:t>Ar-Rum 30:55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أُوتُوا۟ ٱلْعِلْمَ وَٱلْإِيمَـٰنَ لَقَدْ لَبِثْتُمْ فِى كِتَـٰبِ ٱللَّهِ إِلَىٰ يَوْمِ ٱلْبَعْثِ ۖ فَهَـٰذَا يَوْمُ ٱلْبَعْثِ وَلَـٰكِنَّكُمْ كُنتُمْ لَا تَعْلَمُونَ</a:t>
            </a:r>
          </a:p>
          <a:p>
            <a:pPr>
              <a:lnSpc>
                <a:spcPct val="100000"/>
              </a:lnSpc>
              <a:defRPr sz="2400">
                <a:solidFill>
                  <a:srgbClr val="3E5E5C"/>
                </a:solidFill>
                <a:latin typeface="Calibri"/>
              </a:defRPr>
            </a:pPr>
            <a:r>
              <a:t>But those who were given knowledge and faith will say, ‘Certainly you remained in Allah’s Book until the Day of Resurrection. This is the Day of Resurrection, but you did not know.’</a:t>
            </a:r>
          </a:p>
        </p:txBody>
      </p:sp>
      <p:sp>
        <p:nvSpPr>
          <p:cNvPr id="3" name="Text Placeholder 2"/>
          <p:cNvSpPr>
            <a:spLocks noGrp="1"/>
          </p:cNvSpPr>
          <p:nvPr>
            <p:ph type="body" sz="quarter" idx="11"/>
          </p:nvPr>
        </p:nvSpPr>
        <p:spPr/>
        <p:txBody>
          <a:bodyPr/>
          <a:lstStyle/>
          <a:p>
            <a:r>
              <a:t>Ar-Rum 30:56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فَيَوْمَئِذٍ لَّا يَنفَعُ ٱلَّذِينَ ظَلَمُوا۟ مَعْذِرَتُهُمْ وَلَا هُمْ يُسْتَعْتَبُونَ</a:t>
            </a:r>
          </a:p>
          <a:p>
            <a:pPr>
              <a:lnSpc>
                <a:spcPct val="100000"/>
              </a:lnSpc>
              <a:defRPr sz="2400">
                <a:solidFill>
                  <a:srgbClr val="3E5E5C"/>
                </a:solidFill>
                <a:latin typeface="Calibri"/>
              </a:defRPr>
            </a:pPr>
            <a:r>
              <a:t>On that day, the excuses of the wrongdoers will not benefit them, nor will they be asked to propitiate [Allah].</a:t>
            </a:r>
          </a:p>
        </p:txBody>
      </p:sp>
      <p:sp>
        <p:nvSpPr>
          <p:cNvPr id="3" name="Text Placeholder 2"/>
          <p:cNvSpPr>
            <a:spLocks noGrp="1"/>
          </p:cNvSpPr>
          <p:nvPr>
            <p:ph type="body" sz="quarter" idx="11"/>
          </p:nvPr>
        </p:nvSpPr>
        <p:spPr/>
        <p:txBody>
          <a:bodyPr/>
          <a:lstStyle/>
          <a:p>
            <a:r>
              <a:t>Ar-Rum 30:57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فِى بِضْعِ سِنِينَ ۗ لِلَّهِ ٱلْأَمْرُ مِن قَبْلُ وَمِنۢ بَعْدُ ۚ وَيَوْمَئِذٍ يَفْرَحُ ٱلْمُؤْمِنُونَ</a:t>
            </a:r>
          </a:p>
          <a:p>
            <a:pPr>
              <a:lnSpc>
                <a:spcPct val="100000"/>
              </a:lnSpc>
              <a:defRPr sz="2400">
                <a:solidFill>
                  <a:srgbClr val="3E5E5C"/>
                </a:solidFill>
                <a:latin typeface="Calibri"/>
              </a:defRPr>
            </a:pPr>
            <a:r>
              <a:t>in a few years. All command belongs to Allah, before this and hereafter, and on that day the faithful will rejoice</a:t>
            </a:r>
          </a:p>
        </p:txBody>
      </p:sp>
      <p:sp>
        <p:nvSpPr>
          <p:cNvPr id="3" name="Text Placeholder 2"/>
          <p:cNvSpPr>
            <a:spLocks noGrp="1"/>
          </p:cNvSpPr>
          <p:nvPr>
            <p:ph type="body" sz="quarter" idx="11"/>
          </p:nvPr>
        </p:nvSpPr>
        <p:spPr/>
        <p:txBody>
          <a:bodyPr/>
          <a:lstStyle/>
          <a:p>
            <a:r>
              <a:t>Ar-Rum 30:4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ضَرَبْنَا لِلنَّاسِ فِى هَـٰذَا ٱلْقُرْءَانِ مِن كُلِّ مَثَلٍ ۚ وَلَئِن جِئْتَهُم بِـَٔايَةٍ لَّيَقُولَنَّ ٱلَّذِينَ كَفَرُوٓا۟ إِنْ أَنتُمْ إِلَّا مُبْطِلُونَ</a:t>
            </a:r>
          </a:p>
          <a:p>
            <a:pPr>
              <a:lnSpc>
                <a:spcPct val="100000"/>
              </a:lnSpc>
              <a:defRPr sz="2400">
                <a:solidFill>
                  <a:srgbClr val="3E5E5C"/>
                </a:solidFill>
                <a:latin typeface="Calibri"/>
              </a:defRPr>
            </a:pPr>
            <a:r>
              <a:t>Certainly we have drawn for mankind in this Quran every [kind of] parable. Indeed if you bring them a sign, the faithless will surely say, ‘You are nothing but fabricators!’</a:t>
            </a:r>
          </a:p>
        </p:txBody>
      </p:sp>
      <p:sp>
        <p:nvSpPr>
          <p:cNvPr id="3" name="Text Placeholder 2"/>
          <p:cNvSpPr>
            <a:spLocks noGrp="1"/>
          </p:cNvSpPr>
          <p:nvPr>
            <p:ph type="body" sz="quarter" idx="11"/>
          </p:nvPr>
        </p:nvSpPr>
        <p:spPr/>
        <p:txBody>
          <a:bodyPr/>
          <a:lstStyle/>
          <a:p>
            <a:r>
              <a:t>Ar-Rum 30:58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كَذَٰلِكَ يَطْبَعُ ٱللَّهُ عَلَىٰ قُلُوبِ ٱلَّذِينَ لَا يَعْلَمُونَ</a:t>
            </a:r>
          </a:p>
          <a:p>
            <a:pPr>
              <a:lnSpc>
                <a:spcPct val="100000"/>
              </a:lnSpc>
              <a:defRPr sz="2400">
                <a:solidFill>
                  <a:srgbClr val="3E5E5C"/>
                </a:solidFill>
                <a:latin typeface="Calibri"/>
              </a:defRPr>
            </a:pPr>
            <a:r>
              <a:t>Thus does Allah seal the hearts of those who do not know.</a:t>
            </a:r>
          </a:p>
        </p:txBody>
      </p:sp>
      <p:sp>
        <p:nvSpPr>
          <p:cNvPr id="3" name="Text Placeholder 2"/>
          <p:cNvSpPr>
            <a:spLocks noGrp="1"/>
          </p:cNvSpPr>
          <p:nvPr>
            <p:ph type="body" sz="quarter" idx="11"/>
          </p:nvPr>
        </p:nvSpPr>
        <p:spPr/>
        <p:txBody>
          <a:bodyPr/>
          <a:lstStyle/>
          <a:p>
            <a:r>
              <a:t>Ar-Rum 30:59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فَٱصْبِرْ إِنَّ وَعْدَ ٱللَّهِ حَقٌّ ۖ وَلَا يَسْتَخِفَّنَّكَ ٱلَّذِينَ لَا يُوقِنُونَ</a:t>
            </a:r>
          </a:p>
          <a:p>
            <a:pPr>
              <a:lnSpc>
                <a:spcPct val="100000"/>
              </a:lnSpc>
              <a:defRPr sz="2400">
                <a:solidFill>
                  <a:srgbClr val="3E5E5C"/>
                </a:solidFill>
                <a:latin typeface="Calibri"/>
              </a:defRPr>
            </a:pPr>
            <a:r>
              <a:t>So be patient! Allah’s promise is indeed true. And do not let yourself be upset by those who have no conviction.</a:t>
            </a:r>
          </a:p>
        </p:txBody>
      </p:sp>
      <p:sp>
        <p:nvSpPr>
          <p:cNvPr id="3" name="Text Placeholder 2"/>
          <p:cNvSpPr>
            <a:spLocks noGrp="1"/>
          </p:cNvSpPr>
          <p:nvPr>
            <p:ph type="body" sz="quarter" idx="11"/>
          </p:nvPr>
        </p:nvSpPr>
        <p:spPr/>
        <p:txBody>
          <a:bodyPr/>
          <a:lstStyle/>
          <a:p>
            <a:r>
              <a:t>Ar-Rum 30:60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بِنَصْرِ ٱللَّهِ ۚ يَنصُرُ مَن يَشَآءُ ۖ وَهُوَ ٱلْعَزِيزُ ٱلرَّحِيمُ</a:t>
            </a:r>
          </a:p>
          <a:p>
            <a:pPr>
              <a:lnSpc>
                <a:spcPct val="100000"/>
              </a:lnSpc>
              <a:defRPr sz="2400">
                <a:solidFill>
                  <a:srgbClr val="3E5E5C"/>
                </a:solidFill>
                <a:latin typeface="Calibri"/>
              </a:defRPr>
            </a:pPr>
            <a:r>
              <a:t>at Allah’s help. He helps whomever He wishes, and He is the All-mighty, the All-merciful.</a:t>
            </a:r>
          </a:p>
        </p:txBody>
      </p:sp>
      <p:sp>
        <p:nvSpPr>
          <p:cNvPr id="3" name="Text Placeholder 2"/>
          <p:cNvSpPr>
            <a:spLocks noGrp="1"/>
          </p:cNvSpPr>
          <p:nvPr>
            <p:ph type="body" sz="quarter" idx="11"/>
          </p:nvPr>
        </p:nvSpPr>
        <p:spPr/>
        <p:txBody>
          <a:bodyPr/>
          <a:lstStyle/>
          <a:p>
            <a:r>
              <a:t>Ar-Rum 30:5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وَعْدَ ٱللَّهِ ۖ لَا يُخْلِفُ ٱللَّهُ وَعْدَهُۥ وَلَـٰكِنَّ أَكْثَرَ ٱلنَّاسِ لَا يَعْلَمُونَ</a:t>
            </a:r>
          </a:p>
          <a:p>
            <a:pPr>
              <a:lnSpc>
                <a:spcPct val="100000"/>
              </a:lnSpc>
              <a:defRPr sz="2400">
                <a:solidFill>
                  <a:srgbClr val="3E5E5C"/>
                </a:solidFill>
                <a:latin typeface="Calibri"/>
              </a:defRPr>
            </a:pPr>
            <a:r>
              <a:t>[This is] a promise of Allah: Allah does not break His promise, but most people do not know.</a:t>
            </a:r>
          </a:p>
        </p:txBody>
      </p:sp>
      <p:sp>
        <p:nvSpPr>
          <p:cNvPr id="3" name="Text Placeholder 2"/>
          <p:cNvSpPr>
            <a:spLocks noGrp="1"/>
          </p:cNvSpPr>
          <p:nvPr>
            <p:ph type="body" sz="quarter" idx="11"/>
          </p:nvPr>
        </p:nvSpPr>
        <p:spPr/>
        <p:txBody>
          <a:bodyPr/>
          <a:lstStyle/>
          <a:p>
            <a:r>
              <a:t>Ar-Rum 30:6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يَعْلَمُونَ ظَـٰهِرًا مِّنَ ٱلْحَيَوٰةِ ٱلدُّنْيَا وَهُمْ عَنِ ٱلْـَٔاخِرَةِ هُمْ غَـٰفِلُونَ</a:t>
            </a:r>
          </a:p>
          <a:p>
            <a:pPr>
              <a:lnSpc>
                <a:spcPct val="100000"/>
              </a:lnSpc>
              <a:defRPr sz="2400">
                <a:solidFill>
                  <a:srgbClr val="3E5E5C"/>
                </a:solidFill>
                <a:latin typeface="Calibri"/>
              </a:defRPr>
            </a:pPr>
            <a:r>
              <a:t>They know just an outward aspect of the life of the world, but they are oblivious of the Hereafter.</a:t>
            </a:r>
          </a:p>
        </p:txBody>
      </p:sp>
      <p:sp>
        <p:nvSpPr>
          <p:cNvPr id="3" name="Text Placeholder 2"/>
          <p:cNvSpPr>
            <a:spLocks noGrp="1"/>
          </p:cNvSpPr>
          <p:nvPr>
            <p:ph type="body" sz="quarter" idx="11"/>
          </p:nvPr>
        </p:nvSpPr>
        <p:spPr/>
        <p:txBody>
          <a:bodyPr/>
          <a:lstStyle/>
          <a:p>
            <a:r>
              <a:t>Ar-Rum 30:7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2840</Words>
  <Application>Microsoft Macintosh PowerPoint</Application>
  <PresentationFormat>On-screen Show (4:3)</PresentationFormat>
  <Paragraphs>187</Paragraphs>
  <Slides>62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62</vt:i4>
      </vt:variant>
    </vt:vector>
  </HeadingPairs>
  <TitlesOfParts>
    <vt:vector size="66"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2025-03-05T16:27:40Z</dcterms:modified>
  <cp:category/>
</cp:coreProperties>
</file>