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An-Naml (27)</a:t>
            </a:r>
          </a:p>
        </p:txBody>
      </p:sp>
      <p:sp>
        <p:nvSpPr>
          <p:cNvPr id="3" name="Text Placeholder 2"/>
          <p:cNvSpPr>
            <a:spLocks noGrp="1"/>
          </p:cNvSpPr>
          <p:nvPr>
            <p:ph type="body" sz="quarter" idx="11"/>
          </p:nvPr>
        </p:nvSpPr>
        <p:spPr/>
        <p:txBody>
          <a:bodyPr/>
          <a:lstStyle/>
          <a:p>
            <a:r>
              <a:t>ٱلنَّمْل</a:t>
            </a:r>
          </a:p>
        </p:txBody>
      </p:sp>
      <p:sp>
        <p:nvSpPr>
          <p:cNvPr id="4" name="Text Placeholder 3"/>
          <p:cNvSpPr>
            <a:spLocks noGrp="1"/>
          </p:cNvSpPr>
          <p:nvPr>
            <p:ph type="body" sz="quarter" idx="12"/>
          </p:nvPr>
        </p:nvSpPr>
        <p:spPr/>
        <p:txBody>
          <a:bodyPr/>
          <a:lstStyle/>
          <a:p>
            <a:r>
              <a:t>(The Ant)</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جَآءَهَا نُودِىَ أَنۢ بُورِكَ مَن فِى ٱلنَّارِ وَمَنْ حَوْلَهَا وَسُبْحَـٰنَ ٱللَّهِ رَبِّ ٱلْعَـٰلَمِينَ</a:t>
            </a:r>
          </a:p>
          <a:p>
            <a:pPr>
              <a:lnSpc>
                <a:spcPct val="100000"/>
              </a:lnSpc>
              <a:defRPr sz="2400">
                <a:solidFill>
                  <a:srgbClr val="3E5E5C"/>
                </a:solidFill>
                <a:latin typeface="Calibri"/>
              </a:defRPr>
            </a:pPr>
            <a:r>
              <a:t>When he came to it, he was called: ‘Blessed is He who is in the fire and who is [as well] around it, and immaculate is Allah, the Lord of all the worlds!’</a:t>
            </a:r>
          </a:p>
        </p:txBody>
      </p:sp>
      <p:sp>
        <p:nvSpPr>
          <p:cNvPr id="3" name="Text Placeholder 2"/>
          <p:cNvSpPr>
            <a:spLocks noGrp="1"/>
          </p:cNvSpPr>
          <p:nvPr>
            <p:ph type="body" sz="quarter" idx="11"/>
          </p:nvPr>
        </p:nvSpPr>
        <p:spPr/>
        <p:txBody>
          <a:bodyPr/>
          <a:lstStyle/>
          <a:p>
            <a:r>
              <a:t>An-Naml 27:8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يَـٰمُوسَىٰٓ إِنَّهُۥٓ أَنَا ٱللَّهُ ٱلْعَزِيزُ ٱلْحَكِيمُ</a:t>
            </a:r>
          </a:p>
          <a:p>
            <a:pPr>
              <a:lnSpc>
                <a:spcPct val="100000"/>
              </a:lnSpc>
              <a:defRPr sz="2400">
                <a:solidFill>
                  <a:srgbClr val="3E5E5C"/>
                </a:solidFill>
                <a:latin typeface="Calibri"/>
              </a:defRPr>
            </a:pPr>
            <a:r>
              <a:t>‘O Moses! Indeed I am Allah, the All-mighty, the All-wise.’</a:t>
            </a:r>
          </a:p>
        </p:txBody>
      </p:sp>
      <p:sp>
        <p:nvSpPr>
          <p:cNvPr id="3" name="Text Placeholder 2"/>
          <p:cNvSpPr>
            <a:spLocks noGrp="1"/>
          </p:cNvSpPr>
          <p:nvPr>
            <p:ph type="body" sz="quarter" idx="11"/>
          </p:nvPr>
        </p:nvSpPr>
        <p:spPr/>
        <p:txBody>
          <a:bodyPr/>
          <a:lstStyle/>
          <a:p>
            <a:r>
              <a:t>An-Naml 27:9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وَأَلْقِ عَصَاكَ ۚ فَلَمَّا رَءَاهَا تَهْتَزُّ كَأَنَّهَا جَآنٌّ وَلَّىٰ مُدْبِرًا وَلَمْ يُعَقِّبْ ۚ يَـٰمُوسَىٰ لَا تَخَفْ إِنِّى لَا يَخَافُ لَدَىَّ ٱلْمُرْسَلُونَ</a:t>
            </a:r>
          </a:p>
          <a:p>
            <a:pPr>
              <a:lnSpc>
                <a:spcPct val="100000"/>
              </a:lnSpc>
              <a:defRPr sz="2400">
                <a:solidFill>
                  <a:srgbClr val="3E5E5C"/>
                </a:solidFill>
                <a:latin typeface="Calibri"/>
              </a:defRPr>
            </a:pPr>
            <a:r>
              <a:t>‘Throw down your staff!’ When he saw it wriggling, as if it were a snake, he turned his back [to flee], without looking back. ‘O Moses! ‘Do not be afraid. Indeed the apostles are not afraid before Me,</a:t>
            </a:r>
          </a:p>
        </p:txBody>
      </p:sp>
      <p:sp>
        <p:nvSpPr>
          <p:cNvPr id="3" name="Text Placeholder 2"/>
          <p:cNvSpPr>
            <a:spLocks noGrp="1"/>
          </p:cNvSpPr>
          <p:nvPr>
            <p:ph type="body" sz="quarter" idx="11"/>
          </p:nvPr>
        </p:nvSpPr>
        <p:spPr/>
        <p:txBody>
          <a:bodyPr/>
          <a:lstStyle/>
          <a:p>
            <a:r>
              <a:t>An-Naml 27:10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إِلَّا مَن ظَلَمَ ثُمَّ بَدَّلَ حُسْنًۢا بَعْدَ سُوٓءٍ فَإِنِّى غَفُورٌ رَّحِيمٌ</a:t>
            </a:r>
          </a:p>
          <a:p>
            <a:pPr>
              <a:lnSpc>
                <a:spcPct val="100000"/>
              </a:lnSpc>
              <a:defRPr sz="2400">
                <a:solidFill>
                  <a:srgbClr val="3E5E5C"/>
                </a:solidFill>
                <a:latin typeface="Calibri"/>
              </a:defRPr>
            </a:pPr>
            <a:r>
              <a:t>nor those who do wrong and then make up for [their] fault with goodness, for indeed I am all-forgiving, all-merciful.’</a:t>
            </a:r>
          </a:p>
        </p:txBody>
      </p:sp>
      <p:sp>
        <p:nvSpPr>
          <p:cNvPr id="3" name="Text Placeholder 2"/>
          <p:cNvSpPr>
            <a:spLocks noGrp="1"/>
          </p:cNvSpPr>
          <p:nvPr>
            <p:ph type="body" sz="quarter" idx="11"/>
          </p:nvPr>
        </p:nvSpPr>
        <p:spPr/>
        <p:txBody>
          <a:bodyPr/>
          <a:lstStyle/>
          <a:p>
            <a:r>
              <a:t>An-Naml 27:11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وَأَدْخِلْ يَدَكَ فِى جَيْبِكَ تَخْرُجْ بَيْضَآءَ مِنْ غَيْرِ سُوٓءٍ ۖ فِى تِسْعِ ءَايَـٰتٍ إِلَىٰ فِرْعَوْنَ وَقَوْمِهِۦٓ ۚ إِنَّهُمْ كَانُوا۟ قَوْمًا فَـٰسِقِينَ</a:t>
            </a:r>
          </a:p>
          <a:p>
            <a:pPr>
              <a:lnSpc>
                <a:spcPct val="100000"/>
              </a:lnSpc>
              <a:defRPr sz="2400">
                <a:solidFill>
                  <a:srgbClr val="3E5E5C"/>
                </a:solidFill>
                <a:latin typeface="Calibri"/>
              </a:defRPr>
            </a:pPr>
            <a:r>
              <a:t>‘Insert your hand into your shirt. It will emerge white and bright, without any fault—among nine signs meant for Pharaoh and his people. Indeed they are a transgressing lot.’</a:t>
            </a:r>
          </a:p>
        </p:txBody>
      </p:sp>
      <p:sp>
        <p:nvSpPr>
          <p:cNvPr id="3" name="Text Placeholder 2"/>
          <p:cNvSpPr>
            <a:spLocks noGrp="1"/>
          </p:cNvSpPr>
          <p:nvPr>
            <p:ph type="body" sz="quarter" idx="11"/>
          </p:nvPr>
        </p:nvSpPr>
        <p:spPr/>
        <p:txBody>
          <a:bodyPr/>
          <a:lstStyle/>
          <a:p>
            <a:r>
              <a:t>An-Naml 27:12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جَآءَتْهُمْ ءَايَـٰتُنَا مُبْصِرَةً قَالُوا۟ هَـٰذَا سِحْرٌ مُّبِينٌ</a:t>
            </a:r>
          </a:p>
          <a:p>
            <a:pPr>
              <a:lnSpc>
                <a:spcPct val="100000"/>
              </a:lnSpc>
              <a:defRPr sz="2400">
                <a:solidFill>
                  <a:srgbClr val="3E5E5C"/>
                </a:solidFill>
                <a:latin typeface="Calibri"/>
              </a:defRPr>
            </a:pPr>
            <a:r>
              <a:t>But when Our signs came to them, as eye-openers, they said, ‘This is plain magic.’</a:t>
            </a:r>
          </a:p>
        </p:txBody>
      </p:sp>
      <p:sp>
        <p:nvSpPr>
          <p:cNvPr id="3" name="Text Placeholder 2"/>
          <p:cNvSpPr>
            <a:spLocks noGrp="1"/>
          </p:cNvSpPr>
          <p:nvPr>
            <p:ph type="body" sz="quarter" idx="11"/>
          </p:nvPr>
        </p:nvSpPr>
        <p:spPr/>
        <p:txBody>
          <a:bodyPr/>
          <a:lstStyle/>
          <a:p>
            <a:r>
              <a:t>An-Naml 27:13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وَجَحَدُوا۟ بِهَا وَٱسْتَيْقَنَتْهَآ أَنفُسُهُمْ ظُلْمًا وَعُلُوًّا ۚ فَٱنظُرْ كَيْفَ كَانَ عَـٰقِبَةُ ٱلْمُفْسِدِينَ</a:t>
            </a:r>
          </a:p>
          <a:p>
            <a:pPr>
              <a:lnSpc>
                <a:spcPct val="100000"/>
              </a:lnSpc>
              <a:defRPr sz="2400">
                <a:solidFill>
                  <a:srgbClr val="3E5E5C"/>
                </a:solidFill>
                <a:latin typeface="Calibri"/>
              </a:defRPr>
            </a:pPr>
            <a:r>
              <a:t>They impugned them, wrongfully and out of arrogance, though they were convinced in their hearts [of their veracity]. So observe how the fate of the agents of corruption was!</a:t>
            </a:r>
          </a:p>
        </p:txBody>
      </p:sp>
      <p:sp>
        <p:nvSpPr>
          <p:cNvPr id="3" name="Text Placeholder 2"/>
          <p:cNvSpPr>
            <a:spLocks noGrp="1"/>
          </p:cNvSpPr>
          <p:nvPr>
            <p:ph type="body" sz="quarter" idx="11"/>
          </p:nvPr>
        </p:nvSpPr>
        <p:spPr/>
        <p:txBody>
          <a:bodyPr/>
          <a:lstStyle/>
          <a:p>
            <a:r>
              <a:t>An-Naml 27:14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ءَاتَيْنَا دَاوُۥدَ وَسُلَيْمَـٰنَ عِلْمًا ۖ وَقَالَا ٱلْحَمْدُ لِلَّهِ ٱلَّذِى فَضَّلَنَا عَلَىٰ كَثِيرٍ مِّنْ عِبَادِهِ ٱلْمُؤْمِنِينَ</a:t>
            </a:r>
          </a:p>
          <a:p>
            <a:pPr>
              <a:lnSpc>
                <a:spcPct val="100000"/>
              </a:lnSpc>
              <a:defRPr sz="2400">
                <a:solidFill>
                  <a:srgbClr val="3E5E5C"/>
                </a:solidFill>
                <a:latin typeface="Calibri"/>
              </a:defRPr>
            </a:pPr>
            <a:r>
              <a:t>Certainly, We gave knowledge to David and Solomon, and they said, ‘All praise belongs to Allah, who granted us an advantage over many of His faithful servants.’</a:t>
            </a:r>
          </a:p>
        </p:txBody>
      </p:sp>
      <p:sp>
        <p:nvSpPr>
          <p:cNvPr id="3" name="Text Placeholder 2"/>
          <p:cNvSpPr>
            <a:spLocks noGrp="1"/>
          </p:cNvSpPr>
          <p:nvPr>
            <p:ph type="body" sz="quarter" idx="11"/>
          </p:nvPr>
        </p:nvSpPr>
        <p:spPr/>
        <p:txBody>
          <a:bodyPr/>
          <a:lstStyle/>
          <a:p>
            <a:r>
              <a:t>An-Naml 27:15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وَوَرِثَ سُلَيْمَـٰنُ دَاوُۥدَ ۖ وَقَالَ يَـٰٓأَيُّهَا ٱلنَّاسُ عُلِّمْنَا مَنطِقَ ٱلطَّيْرِ وَأُوتِينَا مِن كُلِّ شَىْءٍ ۖ إِنَّ هَـٰذَا لَهُوَ ٱلْفَضْلُ ٱلْمُبِينُ</a:t>
            </a:r>
          </a:p>
          <a:p>
            <a:pPr>
              <a:lnSpc>
                <a:spcPct val="100000"/>
              </a:lnSpc>
              <a:defRPr sz="2400">
                <a:solidFill>
                  <a:srgbClr val="3E5E5C"/>
                </a:solidFill>
                <a:latin typeface="Calibri"/>
              </a:defRPr>
            </a:pPr>
            <a:r>
              <a:t>Solomon inherited from David, and he said, ‘O people! We have been taught the speech of the birds, and we have been given out of everything. Indeed this is a manifest advantage.’</a:t>
            </a:r>
          </a:p>
        </p:txBody>
      </p:sp>
      <p:sp>
        <p:nvSpPr>
          <p:cNvPr id="3" name="Text Placeholder 2"/>
          <p:cNvSpPr>
            <a:spLocks noGrp="1"/>
          </p:cNvSpPr>
          <p:nvPr>
            <p:ph type="body" sz="quarter" idx="11"/>
          </p:nvPr>
        </p:nvSpPr>
        <p:spPr/>
        <p:txBody>
          <a:bodyPr/>
          <a:lstStyle/>
          <a:p>
            <a:r>
              <a:t>An-Naml 27:16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وَحُشِرَ لِسُلَيْمَـٰنَ جُنُودُهُۥ مِنَ ٱلْجِنِّ وَٱلْإِنسِ وَٱلطَّيْرِ فَهُمْ يُوزَعُونَ</a:t>
            </a:r>
          </a:p>
          <a:p>
            <a:pPr>
              <a:lnSpc>
                <a:spcPct val="100000"/>
              </a:lnSpc>
              <a:defRPr sz="2400">
                <a:solidFill>
                  <a:srgbClr val="3E5E5C"/>
                </a:solidFill>
                <a:latin typeface="Calibri"/>
              </a:defRPr>
            </a:pPr>
            <a:r>
              <a:t>[Once] Solomon’s hosts were marched out for him, comprising jinn, humans and birds, and they were held in check.</a:t>
            </a:r>
          </a:p>
        </p:txBody>
      </p:sp>
      <p:sp>
        <p:nvSpPr>
          <p:cNvPr id="3" name="Text Placeholder 2"/>
          <p:cNvSpPr>
            <a:spLocks noGrp="1"/>
          </p:cNvSpPr>
          <p:nvPr>
            <p:ph type="body" sz="quarter" idx="11"/>
          </p:nvPr>
        </p:nvSpPr>
        <p:spPr/>
        <p:txBody>
          <a:bodyPr/>
          <a:lstStyle/>
          <a:p>
            <a:r>
              <a:t>An-Naml 27:17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An-Naml 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أَتَوْا۟ عَلَىٰ وَادِ ٱلنَّمْلِ قَالَتْ نَمْلَةٌ يَـٰٓأَيُّهَا ٱلنَّمْلُ ٱدْخُلُوا۟ مَسَـٰكِنَكُمْ لَا يَحْطِمَنَّكُمْ سُلَيْمَـٰنُ وَجُنُودُهُۥ وَهُمْ لَا يَشْعُرُونَ</a:t>
            </a:r>
          </a:p>
          <a:p>
            <a:pPr>
              <a:lnSpc>
                <a:spcPct val="100000"/>
              </a:lnSpc>
              <a:defRPr sz="2400">
                <a:solidFill>
                  <a:srgbClr val="3E5E5C"/>
                </a:solidFill>
                <a:latin typeface="Calibri"/>
              </a:defRPr>
            </a:pPr>
            <a:r>
              <a:t>When they came to the Valley of Ants, an ant said, ‘O ants! Enter your dwellings, lest Solomon and his hosts should trample on you while they are unaware.’</a:t>
            </a:r>
          </a:p>
        </p:txBody>
      </p:sp>
      <p:sp>
        <p:nvSpPr>
          <p:cNvPr id="3" name="Text Placeholder 2"/>
          <p:cNvSpPr>
            <a:spLocks noGrp="1"/>
          </p:cNvSpPr>
          <p:nvPr>
            <p:ph type="body" sz="quarter" idx="11"/>
          </p:nvPr>
        </p:nvSpPr>
        <p:spPr/>
        <p:txBody>
          <a:bodyPr/>
          <a:lstStyle/>
          <a:p>
            <a:r>
              <a:t>An-Naml 27:18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فَتَبَسَّمَ ضَاحِكًا مِّن قَوْلِهَا وَقَالَ رَبِّ أَوْزِعْنِىٓ أَنْ أَشْكُرَ نِعْمَتَكَ ٱلَّتِىٓ أَنْعَمْتَ عَلَىَّ وَعَلَىٰ وَٰلِدَىَّ وَأَنْ أَعْمَلَ صَـٰلِحًا تَرْضَىٰهُ وَأَدْخِلْنِى بِرَحْمَتِكَ فِى عِبَادِكَ ٱلصَّـٰلِحِينَ</a:t>
            </a:r>
          </a:p>
          <a:p>
            <a:pPr>
              <a:lnSpc>
                <a:spcPct val="100000"/>
              </a:lnSpc>
              <a:defRPr sz="2400">
                <a:solidFill>
                  <a:srgbClr val="3E5E5C"/>
                </a:solidFill>
                <a:latin typeface="Calibri"/>
              </a:defRPr>
            </a:pPr>
            <a:r>
              <a:t>Whereat he smiled, amused at its words, and he said, ‘My Lord! Inspire me to give thanks for Your blessing with which You have blessed me and my parents, and that I may do righteous deeds which please You, and admit me, by Your mercy, among Your righteous servants.’</a:t>
            </a:r>
          </a:p>
        </p:txBody>
      </p:sp>
      <p:sp>
        <p:nvSpPr>
          <p:cNvPr id="3" name="Text Placeholder 2"/>
          <p:cNvSpPr>
            <a:spLocks noGrp="1"/>
          </p:cNvSpPr>
          <p:nvPr>
            <p:ph type="body" sz="quarter" idx="11"/>
          </p:nvPr>
        </p:nvSpPr>
        <p:spPr/>
        <p:txBody>
          <a:bodyPr/>
          <a:lstStyle/>
          <a:p>
            <a:r>
              <a:t>An-Naml 27:19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وَتَفَقَّدَ ٱلطَّيْرَ فَقَالَ مَا لِىَ لَآ أَرَى ٱلْهُدْهُدَ أَمْ كَانَ مِنَ ٱلْغَآئِبِينَ</a:t>
            </a:r>
          </a:p>
          <a:p>
            <a:pPr>
              <a:lnSpc>
                <a:spcPct val="100000"/>
              </a:lnSpc>
              <a:defRPr sz="2400">
                <a:solidFill>
                  <a:srgbClr val="3E5E5C"/>
                </a:solidFill>
                <a:latin typeface="Calibri"/>
              </a:defRPr>
            </a:pPr>
            <a:r>
              <a:t>[One day] he reviewed the birds, and said, ‘Why do I not see the hoopoe? Or is he absent?’</a:t>
            </a:r>
          </a:p>
        </p:txBody>
      </p:sp>
      <p:sp>
        <p:nvSpPr>
          <p:cNvPr id="3" name="Text Placeholder 2"/>
          <p:cNvSpPr>
            <a:spLocks noGrp="1"/>
          </p:cNvSpPr>
          <p:nvPr>
            <p:ph type="body" sz="quarter" idx="11"/>
          </p:nvPr>
        </p:nvSpPr>
        <p:spPr/>
        <p:txBody>
          <a:bodyPr/>
          <a:lstStyle/>
          <a:p>
            <a:r>
              <a:t>An-Naml 27:20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لَأُعَذِّبَنَّهُۥ عَذَابًا شَدِيدًا أَوْ لَأَا۟ذْبَحَنَّهُۥٓ أَوْ لَيَأْتِيَنِّى بِسُلْطَـٰنٍ مُّبِينٍ</a:t>
            </a:r>
          </a:p>
          <a:p>
            <a:pPr>
              <a:lnSpc>
                <a:spcPct val="100000"/>
              </a:lnSpc>
              <a:defRPr sz="2400">
                <a:solidFill>
                  <a:srgbClr val="3E5E5C"/>
                </a:solidFill>
                <a:latin typeface="Calibri"/>
              </a:defRPr>
            </a:pPr>
            <a:r>
              <a:t>‘I will punish him with a severe punishment, or I will behead him, unless he brings me a credible excuse.’</a:t>
            </a:r>
          </a:p>
        </p:txBody>
      </p:sp>
      <p:sp>
        <p:nvSpPr>
          <p:cNvPr id="3" name="Text Placeholder 2"/>
          <p:cNvSpPr>
            <a:spLocks noGrp="1"/>
          </p:cNvSpPr>
          <p:nvPr>
            <p:ph type="body" sz="quarter" idx="11"/>
          </p:nvPr>
        </p:nvSpPr>
        <p:spPr/>
        <p:txBody>
          <a:bodyPr/>
          <a:lstStyle/>
          <a:p>
            <a:r>
              <a:t>An-Naml 27:21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فَمَكَثَ غَيْرَ بَعِيدٍ فَقَالَ أَحَطتُ بِمَا لَمْ تُحِطْ بِهِۦ وَجِئْتُكَ مِن سَبَإٍۭ بِنَبَإٍ يَقِينٍ</a:t>
            </a:r>
          </a:p>
          <a:p>
            <a:pPr>
              <a:lnSpc>
                <a:spcPct val="100000"/>
              </a:lnSpc>
              <a:defRPr sz="2400">
                <a:solidFill>
                  <a:srgbClr val="3E5E5C"/>
                </a:solidFill>
                <a:latin typeface="Calibri"/>
              </a:defRPr>
            </a:pPr>
            <a:r>
              <a:t>He did not stay for long [before he turned up] and said, ‘I have alighted on something which you have not alighted on, and I have brought you from Sheba a definite report.</a:t>
            </a:r>
          </a:p>
        </p:txBody>
      </p:sp>
      <p:sp>
        <p:nvSpPr>
          <p:cNvPr id="3" name="Text Placeholder 2"/>
          <p:cNvSpPr>
            <a:spLocks noGrp="1"/>
          </p:cNvSpPr>
          <p:nvPr>
            <p:ph type="body" sz="quarter" idx="11"/>
          </p:nvPr>
        </p:nvSpPr>
        <p:spPr/>
        <p:txBody>
          <a:bodyPr/>
          <a:lstStyle/>
          <a:p>
            <a:r>
              <a:t>An-Naml 27:22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إِنِّى وَجَدتُّ ٱمْرَأَةً تَمْلِكُهُمْ وَأُوتِيَتْ مِن كُلِّ شَىْءٍ وَلَهَا عَرْشٌ عَظِيمٌ</a:t>
            </a:r>
          </a:p>
          <a:p>
            <a:pPr>
              <a:lnSpc>
                <a:spcPct val="100000"/>
              </a:lnSpc>
              <a:defRPr sz="2400">
                <a:solidFill>
                  <a:srgbClr val="3E5E5C"/>
                </a:solidFill>
                <a:latin typeface="Calibri"/>
              </a:defRPr>
            </a:pPr>
            <a:r>
              <a:t>I found a woman ruling over them, and she has been given everything, and she has a great throne.</a:t>
            </a:r>
          </a:p>
        </p:txBody>
      </p:sp>
      <p:sp>
        <p:nvSpPr>
          <p:cNvPr id="3" name="Text Placeholder 2"/>
          <p:cNvSpPr>
            <a:spLocks noGrp="1"/>
          </p:cNvSpPr>
          <p:nvPr>
            <p:ph type="body" sz="quarter" idx="11"/>
          </p:nvPr>
        </p:nvSpPr>
        <p:spPr/>
        <p:txBody>
          <a:bodyPr/>
          <a:lstStyle/>
          <a:p>
            <a:r>
              <a:t>An-Naml 27:23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وَجَدتُّهَا وَقَوْمَهَا يَسْجُدُونَ لِلشَّمْسِ مِن دُونِ ٱللَّهِ وَزَيَّنَ لَهُمُ ٱلشَّيْطَـٰنُ أَعْمَـٰلَهُمْ فَصَدَّهُمْ عَنِ ٱلسَّبِيلِ فَهُمْ لَا يَهْتَدُونَ</a:t>
            </a:r>
          </a:p>
          <a:p>
            <a:pPr>
              <a:lnSpc>
                <a:spcPct val="100000"/>
              </a:lnSpc>
              <a:defRPr sz="2400">
                <a:solidFill>
                  <a:srgbClr val="3E5E5C"/>
                </a:solidFill>
                <a:latin typeface="Calibri"/>
              </a:defRPr>
            </a:pPr>
            <a:r>
              <a:t>I found her and her people prostrating to the sun instead of Allah, and Satan has made their deeds seem decorous to them—thus he has barred them from the way [of Allah], so they are not guided—</a:t>
            </a:r>
          </a:p>
        </p:txBody>
      </p:sp>
      <p:sp>
        <p:nvSpPr>
          <p:cNvPr id="3" name="Text Placeholder 2"/>
          <p:cNvSpPr>
            <a:spLocks noGrp="1"/>
          </p:cNvSpPr>
          <p:nvPr>
            <p:ph type="body" sz="quarter" idx="11"/>
          </p:nvPr>
        </p:nvSpPr>
        <p:spPr/>
        <p:txBody>
          <a:bodyPr/>
          <a:lstStyle/>
          <a:p>
            <a:r>
              <a:t>An-Naml 27:24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يَسْجُدُوا۟ لِلَّهِ ٱلَّذِى يُخْرِجُ ٱلْخَبْءَ فِى ٱلسَّمَـٰوَٰتِ وَٱلْأَرْضِ وَيَعْلَمُ مَا تُخْفُونَ وَمَا تُعْلِنُونَ</a:t>
            </a:r>
          </a:p>
          <a:p>
            <a:pPr>
              <a:lnSpc>
                <a:spcPct val="100000"/>
              </a:lnSpc>
              <a:defRPr sz="2400">
                <a:solidFill>
                  <a:srgbClr val="3E5E5C"/>
                </a:solidFill>
                <a:latin typeface="Calibri"/>
              </a:defRPr>
            </a:pPr>
            <a:r>
              <a:t>so that they do not prostrate themselves to Allah, who brings forth the hidden in the heavens and the earth, and He knows whatever you hide and whatever you disclose.</a:t>
            </a:r>
          </a:p>
        </p:txBody>
      </p:sp>
      <p:sp>
        <p:nvSpPr>
          <p:cNvPr id="3" name="Text Placeholder 2"/>
          <p:cNvSpPr>
            <a:spLocks noGrp="1"/>
          </p:cNvSpPr>
          <p:nvPr>
            <p:ph type="body" sz="quarter" idx="11"/>
          </p:nvPr>
        </p:nvSpPr>
        <p:spPr/>
        <p:txBody>
          <a:bodyPr/>
          <a:lstStyle/>
          <a:p>
            <a:r>
              <a:t>An-Naml 27:25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ٱللَّهُ لَآ إِلَـٰهَ إِلَّا هُوَ رَبُّ ٱلْعَرْشِ ٱلْعَظِيمِ </a:t>
            </a:r>
          </a:p>
          <a:p>
            <a:pPr>
              <a:lnSpc>
                <a:spcPct val="100000"/>
              </a:lnSpc>
              <a:defRPr sz="2400">
                <a:solidFill>
                  <a:srgbClr val="3E5E5C"/>
                </a:solidFill>
                <a:latin typeface="Calibri"/>
              </a:defRPr>
            </a:pPr>
            <a:r>
              <a:t>Allah—there is no god except Him—is the Lord of the Great Throne.’</a:t>
            </a:r>
          </a:p>
        </p:txBody>
      </p:sp>
      <p:sp>
        <p:nvSpPr>
          <p:cNvPr id="3" name="Text Placeholder 2"/>
          <p:cNvSpPr>
            <a:spLocks noGrp="1"/>
          </p:cNvSpPr>
          <p:nvPr>
            <p:ph type="body" sz="quarter" idx="11"/>
          </p:nvPr>
        </p:nvSpPr>
        <p:spPr/>
        <p:txBody>
          <a:bodyPr/>
          <a:lstStyle/>
          <a:p>
            <a:r>
              <a:t>An-Naml 27:26</a:t>
            </a:r>
          </a:p>
        </p:txBody>
      </p:sp>
      <p:sp>
        <p:nvSpPr>
          <p:cNvPr id="4" name="Text Placeholder 3"/>
          <p:cNvSpPr>
            <a:spLocks noGrp="1"/>
          </p:cNvSpPr>
          <p:nvPr>
            <p:ph type="body" sz="quarter" idx="12"/>
          </p:nvPr>
        </p:nvSpPr>
        <p:spPr/>
        <p:txBody>
          <a:bodyPr/>
          <a:lstStyle/>
          <a:p>
            <a:pPr algn="ctr">
              <a:spcAft>
                <a:spcPts val="0"/>
              </a:spcAft>
              <a:defRPr sz="4000">
                <a:solidFill>
                  <a:srgbClr val="777764"/>
                </a:solidFill>
                <a:latin typeface="Scheherazade"/>
              </a:defRPr>
            </a:pPr>
            <a:r>
              <a:t>۩</a:t>
            </a:r>
          </a:p>
          <a:p>
            <a:pPr algn="ctr">
              <a:defRPr sz="2000" b="0">
                <a:solidFill>
                  <a:srgbClr val="3E5E5C"/>
                </a:solidFill>
              </a:defRPr>
            </a:pPr>
            <a:r>
              <a:t>MUSTAHAB</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سَنَنظُرُ أَصَدَقْتَ أَمْ كُنتَ مِنَ ٱلْكَـٰذِبِينَ</a:t>
            </a:r>
          </a:p>
          <a:p>
            <a:pPr>
              <a:lnSpc>
                <a:spcPct val="100000"/>
              </a:lnSpc>
              <a:defRPr sz="2400">
                <a:solidFill>
                  <a:srgbClr val="3E5E5C"/>
                </a:solidFill>
                <a:latin typeface="Calibri"/>
              </a:defRPr>
            </a:pPr>
            <a:r>
              <a:t>He said, ‘We shall see whether you are truthful, or if you are one of the liars.</a:t>
            </a:r>
          </a:p>
        </p:txBody>
      </p:sp>
      <p:sp>
        <p:nvSpPr>
          <p:cNvPr id="3" name="Text Placeholder 2"/>
          <p:cNvSpPr>
            <a:spLocks noGrp="1"/>
          </p:cNvSpPr>
          <p:nvPr>
            <p:ph type="body" sz="quarter" idx="11"/>
          </p:nvPr>
        </p:nvSpPr>
        <p:spPr/>
        <p:txBody>
          <a:bodyPr/>
          <a:lstStyle/>
          <a:p>
            <a:r>
              <a:t>An-Naml 27:27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طسٓ ۚ تِلْكَ ءَايَـٰتُ ٱلْقُرْءَانِ وَكِتَابٍ مُّبِينٍ</a:t>
            </a:r>
          </a:p>
          <a:p>
            <a:pPr>
              <a:lnSpc>
                <a:spcPct val="100000"/>
              </a:lnSpc>
              <a:defRPr sz="2400">
                <a:solidFill>
                  <a:srgbClr val="3E5E5C"/>
                </a:solidFill>
                <a:latin typeface="Calibri"/>
              </a:defRPr>
            </a:pPr>
            <a:r>
              <a:t>Ta, Seen. These are the signs of the Quran and a manifest Book,</a:t>
            </a:r>
          </a:p>
        </p:txBody>
      </p:sp>
      <p:sp>
        <p:nvSpPr>
          <p:cNvPr id="3" name="Text Placeholder 2"/>
          <p:cNvSpPr>
            <a:spLocks noGrp="1"/>
          </p:cNvSpPr>
          <p:nvPr>
            <p:ph type="body" sz="quarter" idx="11"/>
          </p:nvPr>
        </p:nvSpPr>
        <p:spPr/>
        <p:txBody>
          <a:bodyPr/>
          <a:lstStyle/>
          <a:p>
            <a:r>
              <a:t>An-Naml 27:1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ٱذْهَب بِّكِتَـٰبِى هَـٰذَا فَأَلْقِهْ إِلَيْهِمْ ثُمَّ تَوَلَّ عَنْهُمْ فَٱنظُرْ مَاذَا يَرْجِعُونَ</a:t>
            </a:r>
          </a:p>
          <a:p>
            <a:pPr>
              <a:lnSpc>
                <a:spcPct val="100000"/>
              </a:lnSpc>
              <a:defRPr sz="2400">
                <a:solidFill>
                  <a:srgbClr val="3E5E5C"/>
                </a:solidFill>
                <a:latin typeface="Calibri"/>
              </a:defRPr>
            </a:pPr>
            <a:r>
              <a:t>Take this letter of mine and deliver it to them. Then draw away from them and observe what [response] they return.’</a:t>
            </a:r>
          </a:p>
        </p:txBody>
      </p:sp>
      <p:sp>
        <p:nvSpPr>
          <p:cNvPr id="3" name="Text Placeholder 2"/>
          <p:cNvSpPr>
            <a:spLocks noGrp="1"/>
          </p:cNvSpPr>
          <p:nvPr>
            <p:ph type="body" sz="quarter" idx="11"/>
          </p:nvPr>
        </p:nvSpPr>
        <p:spPr/>
        <p:txBody>
          <a:bodyPr/>
          <a:lstStyle/>
          <a:p>
            <a:r>
              <a:t>An-Naml 27:28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يَـٰٓأَيُّهَا ٱلْمَلَؤُا۟ إِنِّىٓ أُلْقِىَ إِلَىَّ كِتَـٰبٌ كَرِيمٌ</a:t>
            </a:r>
          </a:p>
          <a:p>
            <a:pPr>
              <a:lnSpc>
                <a:spcPct val="100000"/>
              </a:lnSpc>
              <a:defRPr sz="2400">
                <a:solidFill>
                  <a:srgbClr val="3E5E5C"/>
                </a:solidFill>
                <a:latin typeface="Calibri"/>
              </a:defRPr>
            </a:pPr>
            <a:r>
              <a:t>She said, ‘O [members of the] elite! Indeed a noble letter has been delivered to me.</a:t>
            </a:r>
          </a:p>
        </p:txBody>
      </p:sp>
      <p:sp>
        <p:nvSpPr>
          <p:cNvPr id="3" name="Text Placeholder 2"/>
          <p:cNvSpPr>
            <a:spLocks noGrp="1"/>
          </p:cNvSpPr>
          <p:nvPr>
            <p:ph type="body" sz="quarter" idx="11"/>
          </p:nvPr>
        </p:nvSpPr>
        <p:spPr/>
        <p:txBody>
          <a:bodyPr/>
          <a:lstStyle/>
          <a:p>
            <a:r>
              <a:t>An-Naml 27:29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إِنَّهُۥ مِن سُلَيْمَـٰنَ وَإِنَّهُۥ بِسْمِ ٱللَّهِ ٱلرَّحْمَـٰنِ ٱلرَّحِيمِ</a:t>
            </a:r>
          </a:p>
          <a:p>
            <a:pPr>
              <a:lnSpc>
                <a:spcPct val="100000"/>
              </a:lnSpc>
              <a:defRPr sz="2400">
                <a:solidFill>
                  <a:srgbClr val="3E5E5C"/>
                </a:solidFill>
                <a:latin typeface="Calibri"/>
              </a:defRPr>
            </a:pPr>
            <a:r>
              <a:t>It is from Solomon, and it begins in the name of Allah, the All-beneficent, the All-merciful.</a:t>
            </a:r>
          </a:p>
        </p:txBody>
      </p:sp>
      <p:sp>
        <p:nvSpPr>
          <p:cNvPr id="3" name="Text Placeholder 2"/>
          <p:cNvSpPr>
            <a:spLocks noGrp="1"/>
          </p:cNvSpPr>
          <p:nvPr>
            <p:ph type="body" sz="quarter" idx="11"/>
          </p:nvPr>
        </p:nvSpPr>
        <p:spPr/>
        <p:txBody>
          <a:bodyPr/>
          <a:lstStyle/>
          <a:p>
            <a:r>
              <a:t>An-Naml 27:30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أَلَّا تَعْلُوا۟ عَلَىَّ وَأْتُونِى مُسْلِمِينَ</a:t>
            </a:r>
          </a:p>
          <a:p>
            <a:pPr>
              <a:lnSpc>
                <a:spcPct val="100000"/>
              </a:lnSpc>
              <a:defRPr sz="2400">
                <a:solidFill>
                  <a:srgbClr val="3E5E5C"/>
                </a:solidFill>
                <a:latin typeface="Calibri"/>
              </a:defRPr>
            </a:pPr>
            <a:r>
              <a:t>[It states,] ‘‘Do not defy me, and come to me in submission.’’ ’</a:t>
            </a:r>
          </a:p>
        </p:txBody>
      </p:sp>
      <p:sp>
        <p:nvSpPr>
          <p:cNvPr id="3" name="Text Placeholder 2"/>
          <p:cNvSpPr>
            <a:spLocks noGrp="1"/>
          </p:cNvSpPr>
          <p:nvPr>
            <p:ph type="body" sz="quarter" idx="11"/>
          </p:nvPr>
        </p:nvSpPr>
        <p:spPr/>
        <p:txBody>
          <a:bodyPr/>
          <a:lstStyle/>
          <a:p>
            <a:r>
              <a:t>An-Naml 27:31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يَـٰٓأَيُّهَا ٱلْمَلَؤُا۟ أَفْتُونِى فِىٓ أَمْرِى مَا كُنتُ قَاطِعَةً أَمْرًا حَتَّىٰ تَشْهَدُونِ</a:t>
            </a:r>
          </a:p>
          <a:p>
            <a:pPr>
              <a:lnSpc>
                <a:spcPct val="100000"/>
              </a:lnSpc>
              <a:defRPr sz="2400">
                <a:solidFill>
                  <a:srgbClr val="3E5E5C"/>
                </a:solidFill>
                <a:latin typeface="Calibri"/>
              </a:defRPr>
            </a:pPr>
            <a:r>
              <a:t>She said, ‘O [members of the] elite! Give me your opinion concerning my matter. I do not decide any matter until you are present.’</a:t>
            </a:r>
          </a:p>
        </p:txBody>
      </p:sp>
      <p:sp>
        <p:nvSpPr>
          <p:cNvPr id="3" name="Text Placeholder 2"/>
          <p:cNvSpPr>
            <a:spLocks noGrp="1"/>
          </p:cNvSpPr>
          <p:nvPr>
            <p:ph type="body" sz="quarter" idx="11"/>
          </p:nvPr>
        </p:nvSpPr>
        <p:spPr/>
        <p:txBody>
          <a:bodyPr/>
          <a:lstStyle/>
          <a:p>
            <a:r>
              <a:t>An-Naml 27:32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نَحْنُ أُو۟لُوا۟ قُوَّةٍ وَأُو۟لُوا۟ بَأْسٍ شَدِيدٍ وَٱلْأَمْرُ إِلَيْكِ فَٱنظُرِى مَاذَا تَأْمُرِينَ</a:t>
            </a:r>
          </a:p>
          <a:p>
            <a:pPr>
              <a:lnSpc>
                <a:spcPct val="100000"/>
              </a:lnSpc>
              <a:defRPr sz="2400">
                <a:solidFill>
                  <a:srgbClr val="3E5E5C"/>
                </a:solidFill>
                <a:latin typeface="Calibri"/>
              </a:defRPr>
            </a:pPr>
            <a:r>
              <a:t>They said, ‘We are powerful and possess a great might. But it is up to you to command. So consider what orders you will give.’</a:t>
            </a:r>
          </a:p>
        </p:txBody>
      </p:sp>
      <p:sp>
        <p:nvSpPr>
          <p:cNvPr id="3" name="Text Placeholder 2"/>
          <p:cNvSpPr>
            <a:spLocks noGrp="1"/>
          </p:cNvSpPr>
          <p:nvPr>
            <p:ph type="body" sz="quarter" idx="11"/>
          </p:nvPr>
        </p:nvSpPr>
        <p:spPr/>
        <p:txBody>
          <a:bodyPr/>
          <a:lstStyle/>
          <a:p>
            <a:r>
              <a:t>An-Naml 27:33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قَالَتْ إِنَّ ٱلْمُلُوكَ إِذَا دَخَلُوا۟ قَرْيَةً أَفْسَدُوهَا وَجَعَلُوٓا۟ أَعِزَّةَ أَهْلِهَآ أَذِلَّةً ۖ وَكَذَٰلِكَ يَفْعَلُونَ</a:t>
            </a:r>
          </a:p>
          <a:p>
            <a:pPr>
              <a:lnSpc>
                <a:spcPct val="100000"/>
              </a:lnSpc>
              <a:defRPr sz="2400">
                <a:solidFill>
                  <a:srgbClr val="3E5E5C"/>
                </a:solidFill>
                <a:latin typeface="Calibri"/>
              </a:defRPr>
            </a:pPr>
            <a:r>
              <a:t>She said, ‘Indeed when kings enter a town, they devastate it, and make the mightiest of its people the weakest. That is how they act.</a:t>
            </a:r>
          </a:p>
        </p:txBody>
      </p:sp>
      <p:sp>
        <p:nvSpPr>
          <p:cNvPr id="3" name="Text Placeholder 2"/>
          <p:cNvSpPr>
            <a:spLocks noGrp="1"/>
          </p:cNvSpPr>
          <p:nvPr>
            <p:ph type="body" sz="quarter" idx="11"/>
          </p:nvPr>
        </p:nvSpPr>
        <p:spPr/>
        <p:txBody>
          <a:bodyPr/>
          <a:lstStyle/>
          <a:p>
            <a:r>
              <a:t>An-Naml 27:34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وَإِنِّى مُرْسِلَةٌ إِلَيْهِم بِهَدِيَّةٍ فَنَاظِرَةٌۢ بِمَ يَرْجِعُ ٱلْمُرْسَلُونَ</a:t>
            </a:r>
          </a:p>
          <a:p>
            <a:pPr>
              <a:lnSpc>
                <a:spcPct val="100000"/>
              </a:lnSpc>
              <a:defRPr sz="2400">
                <a:solidFill>
                  <a:srgbClr val="3E5E5C"/>
                </a:solidFill>
                <a:latin typeface="Calibri"/>
              </a:defRPr>
            </a:pPr>
            <a:r>
              <a:t>I will send them a gift, and see what the envoys bring back.’</a:t>
            </a:r>
          </a:p>
        </p:txBody>
      </p:sp>
      <p:sp>
        <p:nvSpPr>
          <p:cNvPr id="3" name="Text Placeholder 2"/>
          <p:cNvSpPr>
            <a:spLocks noGrp="1"/>
          </p:cNvSpPr>
          <p:nvPr>
            <p:ph type="body" sz="quarter" idx="11"/>
          </p:nvPr>
        </p:nvSpPr>
        <p:spPr/>
        <p:txBody>
          <a:bodyPr/>
          <a:lstStyle/>
          <a:p>
            <a:r>
              <a:t>An-Naml 27:35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 سُلَيْمَـٰنَ قَالَ أَتُمِدُّونَنِ بِمَالٍ فَمَآ ءَاتَىٰنِۦَ ٱللَّهُ خَيْرٌ مِّمَّآ ءَاتَىٰكُم بَلْ أَنتُم بِهَدِيَّتِكُمْ تَفْرَحُونَ</a:t>
            </a:r>
          </a:p>
          <a:p>
            <a:pPr>
              <a:lnSpc>
                <a:spcPct val="100000"/>
              </a:lnSpc>
              <a:defRPr sz="2400">
                <a:solidFill>
                  <a:srgbClr val="3E5E5C"/>
                </a:solidFill>
                <a:latin typeface="Calibri"/>
              </a:defRPr>
            </a:pPr>
            <a:r>
              <a:t>So when he came to Solomon, he said, ‘Are you aiding me with wealth? What Allah has given me is better than what He has given you. Indeed, you are proud of your gift!</a:t>
            </a:r>
          </a:p>
        </p:txBody>
      </p:sp>
      <p:sp>
        <p:nvSpPr>
          <p:cNvPr id="3" name="Text Placeholder 2"/>
          <p:cNvSpPr>
            <a:spLocks noGrp="1"/>
          </p:cNvSpPr>
          <p:nvPr>
            <p:ph type="body" sz="quarter" idx="11"/>
          </p:nvPr>
        </p:nvSpPr>
        <p:spPr/>
        <p:txBody>
          <a:bodyPr/>
          <a:lstStyle/>
          <a:p>
            <a:r>
              <a:t>An-Naml 27:36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ٱرْجِعْ إِلَيْهِمْ فَلَنَأْتِيَنَّهُم بِجُنُودٍ لَّا قِبَلَ لَهُم بِهَا وَلَنُخْرِجَنَّهُم مِّنْهَآ أَذِلَّةً وَهُمْ صَـٰغِرُونَ</a:t>
            </a:r>
          </a:p>
          <a:p>
            <a:pPr>
              <a:lnSpc>
                <a:spcPct val="100000"/>
              </a:lnSpc>
              <a:defRPr sz="2400">
                <a:solidFill>
                  <a:srgbClr val="3E5E5C"/>
                </a:solidFill>
                <a:latin typeface="Calibri"/>
              </a:defRPr>
            </a:pPr>
            <a:r>
              <a:t>Go back to them, for we will come at them with hosts which they cannot face, and we will expel them from it, abased and degraded.’</a:t>
            </a:r>
          </a:p>
        </p:txBody>
      </p:sp>
      <p:sp>
        <p:nvSpPr>
          <p:cNvPr id="3" name="Text Placeholder 2"/>
          <p:cNvSpPr>
            <a:spLocks noGrp="1"/>
          </p:cNvSpPr>
          <p:nvPr>
            <p:ph type="body" sz="quarter" idx="11"/>
          </p:nvPr>
        </p:nvSpPr>
        <p:spPr/>
        <p:txBody>
          <a:bodyPr/>
          <a:lstStyle/>
          <a:p>
            <a:r>
              <a:t>An-Naml 27:37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هُدًى وَبُشْرَىٰ لِلْمُؤْمِنِينَ</a:t>
            </a:r>
          </a:p>
          <a:p>
            <a:pPr>
              <a:lnSpc>
                <a:spcPct val="100000"/>
              </a:lnSpc>
              <a:defRPr sz="2400">
                <a:solidFill>
                  <a:srgbClr val="3E5E5C"/>
                </a:solidFill>
                <a:latin typeface="Calibri"/>
              </a:defRPr>
            </a:pPr>
            <a:r>
              <a:t>a guidance and good news for the faithful</a:t>
            </a:r>
          </a:p>
        </p:txBody>
      </p:sp>
      <p:sp>
        <p:nvSpPr>
          <p:cNvPr id="3" name="Text Placeholder 2"/>
          <p:cNvSpPr>
            <a:spLocks noGrp="1"/>
          </p:cNvSpPr>
          <p:nvPr>
            <p:ph type="body" sz="quarter" idx="11"/>
          </p:nvPr>
        </p:nvSpPr>
        <p:spPr/>
        <p:txBody>
          <a:bodyPr/>
          <a:lstStyle/>
          <a:p>
            <a:r>
              <a:t>An-Naml 27:2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يَـٰٓأَيُّهَا ٱلْمَلَؤُا۟ أَيُّكُمْ يَأْتِينِى بِعَرْشِهَا قَبْلَ أَن يَأْتُونِى مُسْلِمِينَ</a:t>
            </a:r>
          </a:p>
          <a:p>
            <a:pPr>
              <a:lnSpc>
                <a:spcPct val="100000"/>
              </a:lnSpc>
              <a:defRPr sz="2400">
                <a:solidFill>
                  <a:srgbClr val="3E5E5C"/>
                </a:solidFill>
                <a:latin typeface="Calibri"/>
              </a:defRPr>
            </a:pPr>
            <a:r>
              <a:t>He said, ‘O [members of the] elite! Which of you will bring me her throne before they come to me in submission?’</a:t>
            </a:r>
          </a:p>
        </p:txBody>
      </p:sp>
      <p:sp>
        <p:nvSpPr>
          <p:cNvPr id="3" name="Text Placeholder 2"/>
          <p:cNvSpPr>
            <a:spLocks noGrp="1"/>
          </p:cNvSpPr>
          <p:nvPr>
            <p:ph type="body" sz="quarter" idx="11"/>
          </p:nvPr>
        </p:nvSpPr>
        <p:spPr/>
        <p:txBody>
          <a:bodyPr/>
          <a:lstStyle/>
          <a:p>
            <a:r>
              <a:t>An-Naml 27:38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عِفْرِيتٌ مِّنَ ٱلْجِنِّ أَنَا۠ ءَاتِيكَ بِهِۦ قَبْلَ أَن تَقُومَ مِن مَّقَامِكَ ۖ وَإِنِّى عَلَيْهِ لَقَوِىٌّ أَمِينٌ</a:t>
            </a:r>
          </a:p>
          <a:p>
            <a:pPr>
              <a:lnSpc>
                <a:spcPct val="100000"/>
              </a:lnSpc>
              <a:defRPr sz="2400">
                <a:solidFill>
                  <a:srgbClr val="3E5E5C"/>
                </a:solidFill>
                <a:latin typeface="Calibri"/>
              </a:defRPr>
            </a:pPr>
            <a:r>
              <a:t>An afreet from among the jinn said, ‘I will bring it to you before you rise from your place. I have the power to do it and am trustworthy.’</a:t>
            </a:r>
          </a:p>
        </p:txBody>
      </p:sp>
      <p:sp>
        <p:nvSpPr>
          <p:cNvPr id="3" name="Text Placeholder 2"/>
          <p:cNvSpPr>
            <a:spLocks noGrp="1"/>
          </p:cNvSpPr>
          <p:nvPr>
            <p:ph type="body" sz="quarter" idx="11"/>
          </p:nvPr>
        </p:nvSpPr>
        <p:spPr/>
        <p:txBody>
          <a:bodyPr/>
          <a:lstStyle/>
          <a:p>
            <a:r>
              <a:t>An-Naml 27:39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قَالَ ٱلَّذِى عِندَهُۥ عِلْمٌ مِّنَ ٱلْكِتَـٰبِ أَنَا۠ ءَاتِيكَ بِهِۦ قَبْلَ أَن يَرْتَدَّ إِلَيْكَ طَرْفُكَ ۚ فَلَمَّا رَءَاهُ مُسْتَقِرًّا عِندَهُۥ قَالَ هَـٰذَا مِن فَضْلِ رَبِّى لِيَبْلُوَنِىٓ ءَأَشْكُرُ أَمْ أَكْفُرُ ۖ وَمَن شَكَرَ فَإِنَّمَا يَشْكُرُ لِنَفْسِهِۦ ۖ وَمَن كَفَرَ فَإِنَّ رَبِّى غَنِىٌّ كَرِيمٌ</a:t>
            </a:r>
          </a:p>
          <a:p>
            <a:pPr>
              <a:lnSpc>
                <a:spcPct val="100000"/>
              </a:lnSpc>
              <a:defRPr sz="2400">
                <a:solidFill>
                  <a:srgbClr val="3E5E5C"/>
                </a:solidFill>
                <a:latin typeface="Calibri"/>
              </a:defRPr>
            </a:pPr>
            <a:r>
              <a:t>The one who had knowledge of the Book said, ‘I will bring it to you in the twinkling of an eye.’ So when he saw it set near him, he said, ‘This is by the grace of my Lord, to test me if I will give thanks or be ungrateful. Whoever gives thanks, gives thanks only for his own sake. And whoever is ungrateful [should know that] my Lord is indeed all-sufficient, all-generous.’</a:t>
            </a:r>
          </a:p>
        </p:txBody>
      </p:sp>
      <p:sp>
        <p:nvSpPr>
          <p:cNvPr id="3" name="Text Placeholder 2"/>
          <p:cNvSpPr>
            <a:spLocks noGrp="1"/>
          </p:cNvSpPr>
          <p:nvPr>
            <p:ph type="body" sz="quarter" idx="11"/>
          </p:nvPr>
        </p:nvSpPr>
        <p:spPr/>
        <p:txBody>
          <a:bodyPr/>
          <a:lstStyle/>
          <a:p>
            <a:r>
              <a:t>An-Naml 27:40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نَكِّرُوا۟ لَهَا عَرْشَهَا نَنظُرْ أَتَهْتَدِىٓ أَمْ تَكُونُ مِنَ ٱلَّذِينَ لَا يَهْتَدُونَ</a:t>
            </a:r>
          </a:p>
          <a:p>
            <a:pPr>
              <a:lnSpc>
                <a:spcPct val="100000"/>
              </a:lnSpc>
              <a:defRPr sz="2400">
                <a:solidFill>
                  <a:srgbClr val="3E5E5C"/>
                </a:solidFill>
                <a:latin typeface="Calibri"/>
              </a:defRPr>
            </a:pPr>
            <a:r>
              <a:t>He said, ‘Disguise her throne for her, so that we may see whether she is discerning or if she is one of the undiscerning ones.’</a:t>
            </a:r>
          </a:p>
        </p:txBody>
      </p:sp>
      <p:sp>
        <p:nvSpPr>
          <p:cNvPr id="3" name="Text Placeholder 2"/>
          <p:cNvSpPr>
            <a:spLocks noGrp="1"/>
          </p:cNvSpPr>
          <p:nvPr>
            <p:ph type="body" sz="quarter" idx="11"/>
          </p:nvPr>
        </p:nvSpPr>
        <p:spPr/>
        <p:txBody>
          <a:bodyPr/>
          <a:lstStyle/>
          <a:p>
            <a:r>
              <a:t>An-Naml 27:41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فَلَمَّا جَآءَتْ قِيلَ أَهَـٰكَذَا عَرْشُكِ ۖ قَالَتْ كَأَنَّهُۥ هُوَ ۚ وَأُوتِينَا ٱلْعِلْمَ مِن قَبْلِهَا وَكُنَّا مُسْلِمِينَ</a:t>
            </a:r>
          </a:p>
          <a:p>
            <a:pPr>
              <a:lnSpc>
                <a:spcPct val="100000"/>
              </a:lnSpc>
              <a:defRPr sz="2400">
                <a:solidFill>
                  <a:srgbClr val="3E5E5C"/>
                </a:solidFill>
                <a:latin typeface="Calibri"/>
              </a:defRPr>
            </a:pPr>
            <a:r>
              <a:t>So when she came, it was said [to her], ‘Is your throne like this one?’ She said, ‘It seems to be the same, and we were informed before it, and we had submitted.’</a:t>
            </a:r>
          </a:p>
        </p:txBody>
      </p:sp>
      <p:sp>
        <p:nvSpPr>
          <p:cNvPr id="3" name="Text Placeholder 2"/>
          <p:cNvSpPr>
            <a:spLocks noGrp="1"/>
          </p:cNvSpPr>
          <p:nvPr>
            <p:ph type="body" sz="quarter" idx="11"/>
          </p:nvPr>
        </p:nvSpPr>
        <p:spPr/>
        <p:txBody>
          <a:bodyPr/>
          <a:lstStyle/>
          <a:p>
            <a:r>
              <a:t>An-Naml 27:42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وَصَدَّهَا مَا كَانَت تَّعْبُدُ مِن دُونِ ٱللَّهِ ۖ إِنَّهَا كَانَتْ مِن قَوْمٍ كَـٰفِرِينَ</a:t>
            </a:r>
          </a:p>
          <a:p>
            <a:pPr>
              <a:lnSpc>
                <a:spcPct val="100000"/>
              </a:lnSpc>
              <a:defRPr sz="2400">
                <a:solidFill>
                  <a:srgbClr val="3E5E5C"/>
                </a:solidFill>
                <a:latin typeface="Calibri"/>
              </a:defRPr>
            </a:pPr>
            <a:r>
              <a:t>She had been barred [from the way of Allah] by what she used to worship besides Allah, for she belonged to a faithless people.</a:t>
            </a:r>
          </a:p>
        </p:txBody>
      </p:sp>
      <p:sp>
        <p:nvSpPr>
          <p:cNvPr id="3" name="Text Placeholder 2"/>
          <p:cNvSpPr>
            <a:spLocks noGrp="1"/>
          </p:cNvSpPr>
          <p:nvPr>
            <p:ph type="body" sz="quarter" idx="11"/>
          </p:nvPr>
        </p:nvSpPr>
        <p:spPr/>
        <p:txBody>
          <a:bodyPr/>
          <a:lstStyle/>
          <a:p>
            <a:r>
              <a:t>An-Naml 27:43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قِيلَ لَهَا ٱدْخُلِى ٱلصَّرْحَ ۖ فَلَمَّا رَأَتْهُ حَسِبَتْهُ لُجَّةً وَكَشَفَتْ عَن سَاقَيْهَا ۚ قَالَ إِنَّهُۥ صَرْحٌ مُّمَرَّدٌ مِّن قَوَارِيرَ ۗ قَالَتْ رَبِّ إِنِّى ظَلَمْتُ نَفْسِى وَأَسْلَمْتُ مَعَ سُلَيْمَـٰنَ لِلَّهِ رَبِّ ٱلْعَـٰلَمِينَ</a:t>
            </a:r>
          </a:p>
          <a:p>
            <a:pPr>
              <a:lnSpc>
                <a:spcPct val="100000"/>
              </a:lnSpc>
              <a:defRPr sz="2400">
                <a:solidFill>
                  <a:srgbClr val="3E5E5C"/>
                </a:solidFill>
                <a:latin typeface="Calibri"/>
              </a:defRPr>
            </a:pPr>
            <a:r>
              <a:t>It was said to her, ‘Enter the palace.’ So when she saw it, she supposed it to be a pool of water, and she bared her shanks. He said, ‘It is a palace paved with crystal.’ She said, ‘My Lord! Indeed I have wronged myself, and I submit with Solomon to Allah, the Lord of all the worlds.’</a:t>
            </a:r>
          </a:p>
        </p:txBody>
      </p:sp>
      <p:sp>
        <p:nvSpPr>
          <p:cNvPr id="3" name="Text Placeholder 2"/>
          <p:cNvSpPr>
            <a:spLocks noGrp="1"/>
          </p:cNvSpPr>
          <p:nvPr>
            <p:ph type="body" sz="quarter" idx="11"/>
          </p:nvPr>
        </p:nvSpPr>
        <p:spPr/>
        <p:txBody>
          <a:bodyPr/>
          <a:lstStyle/>
          <a:p>
            <a:r>
              <a:t>An-Naml 27:44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وَلَقَدْ أَرْسَلْنَآ إِلَىٰ ثَمُودَ أَخَاهُمْ صَـٰلِحًا أَنِ ٱعْبُدُوا۟ ٱللَّهَ فَإِذَا هُمْ فَرِيقَانِ يَخْتَصِمُونَ</a:t>
            </a:r>
          </a:p>
          <a:p>
            <a:pPr>
              <a:lnSpc>
                <a:spcPct val="100000"/>
              </a:lnSpc>
              <a:defRPr sz="2400">
                <a:solidFill>
                  <a:srgbClr val="3E5E5C"/>
                </a:solidFill>
                <a:latin typeface="Calibri"/>
              </a:defRPr>
            </a:pPr>
            <a:r>
              <a:t>Certainly We sent to Thamud Salih, their brother, [with the summons:] ‘Worship Allah!’ But thereat they became two groups contending with each other.</a:t>
            </a:r>
          </a:p>
        </p:txBody>
      </p:sp>
      <p:sp>
        <p:nvSpPr>
          <p:cNvPr id="3" name="Text Placeholder 2"/>
          <p:cNvSpPr>
            <a:spLocks noGrp="1"/>
          </p:cNvSpPr>
          <p:nvPr>
            <p:ph type="body" sz="quarter" idx="11"/>
          </p:nvPr>
        </p:nvSpPr>
        <p:spPr/>
        <p:txBody>
          <a:bodyPr/>
          <a:lstStyle/>
          <a:p>
            <a:r>
              <a:t>An-Naml 27:45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 يَـٰقَوْمِ لِمَ تَسْتَعْجِلُونَ بِٱلسَّيِّئَةِ قَبْلَ ٱلْحَسَنَةِ ۖ لَوْلَا تَسْتَغْفِرُونَ ٱللَّهَ لَعَلَّكُمْ تُرْحَمُونَ</a:t>
            </a:r>
          </a:p>
          <a:p>
            <a:pPr>
              <a:lnSpc>
                <a:spcPct val="100000"/>
              </a:lnSpc>
              <a:defRPr sz="2400">
                <a:solidFill>
                  <a:srgbClr val="3E5E5C"/>
                </a:solidFill>
                <a:latin typeface="Calibri"/>
              </a:defRPr>
            </a:pPr>
            <a:r>
              <a:t>He said, ‘O My people! Why do you press for evil sooner than for good? Why do you not plead to Allah for forgiveness so that you may receive His mercy?’</a:t>
            </a:r>
          </a:p>
        </p:txBody>
      </p:sp>
      <p:sp>
        <p:nvSpPr>
          <p:cNvPr id="3" name="Text Placeholder 2"/>
          <p:cNvSpPr>
            <a:spLocks noGrp="1"/>
          </p:cNvSpPr>
          <p:nvPr>
            <p:ph type="body" sz="quarter" idx="11"/>
          </p:nvPr>
        </p:nvSpPr>
        <p:spPr/>
        <p:txBody>
          <a:bodyPr/>
          <a:lstStyle/>
          <a:p>
            <a:r>
              <a:t>An-Naml 27:46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ٱطَّيَّرْنَا بِكَ وَبِمَن مَّعَكَ ۚ قَالَ طَـٰٓئِرُكُمْ عِندَ ٱللَّهِ ۖ بَلْ أَنتُمْ قَوْمٌ تُفْتَنُونَ</a:t>
            </a:r>
          </a:p>
          <a:p>
            <a:pPr>
              <a:lnSpc>
                <a:spcPct val="100000"/>
              </a:lnSpc>
              <a:defRPr sz="2400">
                <a:solidFill>
                  <a:srgbClr val="3E5E5C"/>
                </a:solidFill>
                <a:latin typeface="Calibri"/>
              </a:defRPr>
            </a:pPr>
            <a:r>
              <a:t>They said, ‘We take you and those who are with you for a bad omen.’ He said, ‘Your bad omens are from Allah. Indeed, you are a people being tested.’</a:t>
            </a:r>
          </a:p>
        </p:txBody>
      </p:sp>
      <p:sp>
        <p:nvSpPr>
          <p:cNvPr id="3" name="Text Placeholder 2"/>
          <p:cNvSpPr>
            <a:spLocks noGrp="1"/>
          </p:cNvSpPr>
          <p:nvPr>
            <p:ph type="body" sz="quarter" idx="11"/>
          </p:nvPr>
        </p:nvSpPr>
        <p:spPr/>
        <p:txBody>
          <a:bodyPr/>
          <a:lstStyle/>
          <a:p>
            <a:r>
              <a:t>An-Naml 27:47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ٱلَّذِينَ يُقِيمُونَ ٱلصَّلَوٰةَ وَيُؤْتُونَ ٱلزَّكَوٰةَ وَهُم بِٱلْـَٔاخِرَةِ هُمْ يُوقِنُونَ</a:t>
            </a:r>
          </a:p>
          <a:p>
            <a:pPr>
              <a:lnSpc>
                <a:spcPct val="100000"/>
              </a:lnSpc>
              <a:defRPr sz="2400">
                <a:solidFill>
                  <a:srgbClr val="3E5E5C"/>
                </a:solidFill>
                <a:latin typeface="Calibri"/>
              </a:defRPr>
            </a:pPr>
            <a:r>
              <a:t>—those who maintain the prayer and pay the zakat, and who are certain of the Hereafter.</a:t>
            </a:r>
          </a:p>
        </p:txBody>
      </p:sp>
      <p:sp>
        <p:nvSpPr>
          <p:cNvPr id="3" name="Text Placeholder 2"/>
          <p:cNvSpPr>
            <a:spLocks noGrp="1"/>
          </p:cNvSpPr>
          <p:nvPr>
            <p:ph type="body" sz="quarter" idx="11"/>
          </p:nvPr>
        </p:nvSpPr>
        <p:spPr/>
        <p:txBody>
          <a:bodyPr/>
          <a:lstStyle/>
          <a:p>
            <a:r>
              <a:t>An-Naml 27:3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وَكَانَ فِى ٱلْمَدِينَةِ تِسْعَةُ رَهْطٍ يُفْسِدُونَ فِى ٱلْأَرْضِ وَلَا يُصْلِحُونَ</a:t>
            </a:r>
          </a:p>
          <a:p>
            <a:pPr>
              <a:lnSpc>
                <a:spcPct val="100000"/>
              </a:lnSpc>
              <a:defRPr sz="2400">
                <a:solidFill>
                  <a:srgbClr val="3E5E5C"/>
                </a:solidFill>
                <a:latin typeface="Calibri"/>
              </a:defRPr>
            </a:pPr>
            <a:r>
              <a:t>There were nine persons in the city who caused corruption in the land and did not set things right.</a:t>
            </a:r>
          </a:p>
        </p:txBody>
      </p:sp>
      <p:sp>
        <p:nvSpPr>
          <p:cNvPr id="3" name="Text Placeholder 2"/>
          <p:cNvSpPr>
            <a:spLocks noGrp="1"/>
          </p:cNvSpPr>
          <p:nvPr>
            <p:ph type="body" sz="quarter" idx="11"/>
          </p:nvPr>
        </p:nvSpPr>
        <p:spPr/>
        <p:txBody>
          <a:bodyPr/>
          <a:lstStyle/>
          <a:p>
            <a:r>
              <a:t>An-Naml 27:48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قَالُوا۟ تَقَاسَمُوا۟ بِٱللَّهِ لَنُبَيِّتَنَّهُۥ وَأَهْلَهُۥ ثُمَّ لَنَقُولَنَّ لِوَلِيِّهِۦ مَا شَهِدْنَا مَهْلِكَ أَهْلِهِۦ وَإِنَّا لَصَـٰدِقُونَ</a:t>
            </a:r>
          </a:p>
          <a:p>
            <a:pPr>
              <a:lnSpc>
                <a:spcPct val="100000"/>
              </a:lnSpc>
              <a:defRPr sz="2400">
                <a:solidFill>
                  <a:srgbClr val="3E5E5C"/>
                </a:solidFill>
                <a:latin typeface="Calibri"/>
              </a:defRPr>
            </a:pPr>
            <a:r>
              <a:t>They said, ‘Swear by Allah that we will attack him and his family by night. Then we will tell his heir that we were not present at the murder of his family and that we speak the truth.’</a:t>
            </a:r>
          </a:p>
        </p:txBody>
      </p:sp>
      <p:sp>
        <p:nvSpPr>
          <p:cNvPr id="3" name="Text Placeholder 2"/>
          <p:cNvSpPr>
            <a:spLocks noGrp="1"/>
          </p:cNvSpPr>
          <p:nvPr>
            <p:ph type="body" sz="quarter" idx="11"/>
          </p:nvPr>
        </p:nvSpPr>
        <p:spPr/>
        <p:txBody>
          <a:bodyPr/>
          <a:lstStyle/>
          <a:p>
            <a:r>
              <a:t>An-Naml 27:49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وَمَكَرُوا۟ مَكْرًا وَمَكَرْنَا مَكْرًا وَهُمْ لَا يَشْعُرُونَ</a:t>
            </a:r>
          </a:p>
          <a:p>
            <a:pPr>
              <a:lnSpc>
                <a:spcPct val="100000"/>
              </a:lnSpc>
              <a:defRPr sz="2400">
                <a:solidFill>
                  <a:srgbClr val="3E5E5C"/>
                </a:solidFill>
                <a:latin typeface="Calibri"/>
              </a:defRPr>
            </a:pPr>
            <a:r>
              <a:t>They devised a plot, and We [too] devised a plan, but they were not aware.</a:t>
            </a:r>
          </a:p>
        </p:txBody>
      </p:sp>
      <p:sp>
        <p:nvSpPr>
          <p:cNvPr id="3" name="Text Placeholder 2"/>
          <p:cNvSpPr>
            <a:spLocks noGrp="1"/>
          </p:cNvSpPr>
          <p:nvPr>
            <p:ph type="body" sz="quarter" idx="11"/>
          </p:nvPr>
        </p:nvSpPr>
        <p:spPr/>
        <p:txBody>
          <a:bodyPr/>
          <a:lstStyle/>
          <a:p>
            <a:r>
              <a:t>An-Naml 27:50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فَٱنظُرْ كَيْفَ كَانَ عَـٰقِبَةُ مَكْرِهِمْ أَنَّا دَمَّرْنَـٰهُمْ وَقَوْمَهُمْ أَجْمَعِينَ</a:t>
            </a:r>
          </a:p>
          <a:p>
            <a:pPr>
              <a:lnSpc>
                <a:spcPct val="100000"/>
              </a:lnSpc>
              <a:defRPr sz="2400">
                <a:solidFill>
                  <a:srgbClr val="3E5E5C"/>
                </a:solidFill>
                <a:latin typeface="Calibri"/>
              </a:defRPr>
            </a:pPr>
            <a:r>
              <a:t>So observe how was the outcome of their plotting, as We destroyed them and all their people.</a:t>
            </a:r>
          </a:p>
        </p:txBody>
      </p:sp>
      <p:sp>
        <p:nvSpPr>
          <p:cNvPr id="3" name="Text Placeholder 2"/>
          <p:cNvSpPr>
            <a:spLocks noGrp="1"/>
          </p:cNvSpPr>
          <p:nvPr>
            <p:ph type="body" sz="quarter" idx="11"/>
          </p:nvPr>
        </p:nvSpPr>
        <p:spPr/>
        <p:txBody>
          <a:bodyPr/>
          <a:lstStyle/>
          <a:p>
            <a:r>
              <a:t>An-Naml 27:51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فَتِلْكَ بُيُوتُهُمْ خَاوِيَةًۢ بِمَا ظَلَمُوٓا۟ ۗ إِنَّ فِى ذَٰلِكَ لَـَٔايَةً لِّقَوْمٍ يَعْلَمُونَ</a:t>
            </a:r>
          </a:p>
          <a:p>
            <a:pPr>
              <a:lnSpc>
                <a:spcPct val="100000"/>
              </a:lnSpc>
              <a:defRPr sz="2400">
                <a:solidFill>
                  <a:srgbClr val="3E5E5C"/>
                </a:solidFill>
                <a:latin typeface="Calibri"/>
              </a:defRPr>
            </a:pPr>
            <a:r>
              <a:t>So there lay their houses, fallen in ruin because of their wrongdoing. There is indeed a sign in that for a people who have knowledge.</a:t>
            </a:r>
          </a:p>
        </p:txBody>
      </p:sp>
      <p:sp>
        <p:nvSpPr>
          <p:cNvPr id="3" name="Text Placeholder 2"/>
          <p:cNvSpPr>
            <a:spLocks noGrp="1"/>
          </p:cNvSpPr>
          <p:nvPr>
            <p:ph type="body" sz="quarter" idx="11"/>
          </p:nvPr>
        </p:nvSpPr>
        <p:spPr/>
        <p:txBody>
          <a:bodyPr/>
          <a:lstStyle/>
          <a:p>
            <a:r>
              <a:t>An-Naml 27:52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وَأَنجَيْنَا ٱلَّذِينَ ءَامَنُوا۟ وَكَانُوا۟ يَتَّقُونَ</a:t>
            </a:r>
          </a:p>
          <a:p>
            <a:pPr>
              <a:lnSpc>
                <a:spcPct val="100000"/>
              </a:lnSpc>
              <a:defRPr sz="2400">
                <a:solidFill>
                  <a:srgbClr val="3E5E5C"/>
                </a:solidFill>
                <a:latin typeface="Calibri"/>
              </a:defRPr>
            </a:pPr>
            <a:r>
              <a:t>And We delivered those who had faith and were Godwary.</a:t>
            </a:r>
          </a:p>
        </p:txBody>
      </p:sp>
      <p:sp>
        <p:nvSpPr>
          <p:cNvPr id="3" name="Text Placeholder 2"/>
          <p:cNvSpPr>
            <a:spLocks noGrp="1"/>
          </p:cNvSpPr>
          <p:nvPr>
            <p:ph type="body" sz="quarter" idx="11"/>
          </p:nvPr>
        </p:nvSpPr>
        <p:spPr/>
        <p:txBody>
          <a:bodyPr/>
          <a:lstStyle/>
          <a:p>
            <a:r>
              <a:t>An-Naml 27:53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وَلُوطًا إِذْ قَالَ لِقَوْمِهِۦٓ أَتَأْتُونَ ٱلْفَـٰحِشَةَ وَأَنتُمْ تُبْصِرُونَ</a:t>
            </a:r>
          </a:p>
          <a:p>
            <a:pPr>
              <a:lnSpc>
                <a:spcPct val="100000"/>
              </a:lnSpc>
              <a:defRPr sz="2400">
                <a:solidFill>
                  <a:srgbClr val="3E5E5C"/>
                </a:solidFill>
                <a:latin typeface="Calibri"/>
              </a:defRPr>
            </a:pPr>
            <a:r>
              <a:t>[We also sent] Lot, when he said to his people, ‘What! Do you commit this indecency while you look on?</a:t>
            </a:r>
          </a:p>
        </p:txBody>
      </p:sp>
      <p:sp>
        <p:nvSpPr>
          <p:cNvPr id="3" name="Text Placeholder 2"/>
          <p:cNvSpPr>
            <a:spLocks noGrp="1"/>
          </p:cNvSpPr>
          <p:nvPr>
            <p:ph type="body" sz="quarter" idx="11"/>
          </p:nvPr>
        </p:nvSpPr>
        <p:spPr/>
        <p:txBody>
          <a:bodyPr/>
          <a:lstStyle/>
          <a:p>
            <a:r>
              <a:t>An-Naml 27:54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أَئِنَّكُمْ لَتَأْتُونَ ٱلرِّجَالَ شَهْوَةً مِّن دُونِ ٱلنِّسَآءِ ۚ بَلْ أَنتُمْ قَوْمٌ تَجْهَلُونَ</a:t>
            </a:r>
          </a:p>
          <a:p>
            <a:pPr>
              <a:lnSpc>
                <a:spcPct val="100000"/>
              </a:lnSpc>
              <a:defRPr sz="2400">
                <a:solidFill>
                  <a:srgbClr val="3E5E5C"/>
                </a:solidFill>
                <a:latin typeface="Calibri"/>
              </a:defRPr>
            </a:pPr>
            <a:r>
              <a:t>Do you approach men with [sexual] desire instead of women?! Indeed, you are a senseless lot!’</a:t>
            </a:r>
          </a:p>
        </p:txBody>
      </p:sp>
      <p:sp>
        <p:nvSpPr>
          <p:cNvPr id="3" name="Text Placeholder 2"/>
          <p:cNvSpPr>
            <a:spLocks noGrp="1"/>
          </p:cNvSpPr>
          <p:nvPr>
            <p:ph type="body" sz="quarter" idx="11"/>
          </p:nvPr>
        </p:nvSpPr>
        <p:spPr/>
        <p:txBody>
          <a:bodyPr/>
          <a:lstStyle/>
          <a:p>
            <a:r>
              <a:t>An-Naml 27:55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فَمَا كَانَ جَوَابَ قَوْمِهِۦٓ إِلَّآ أَن قَالُوٓا۟ أَخْرِجُوٓا۟ ءَالَ لُوطٍ مِّن قَرْيَتِكُمْ ۖ إِنَّهُمْ أُنَاسٌ يَتَطَهَّرُونَ</a:t>
            </a:r>
          </a:p>
          <a:p>
            <a:pPr>
              <a:lnSpc>
                <a:spcPct val="100000"/>
              </a:lnSpc>
              <a:defRPr sz="2400">
                <a:solidFill>
                  <a:srgbClr val="3E5E5C"/>
                </a:solidFill>
                <a:latin typeface="Calibri"/>
              </a:defRPr>
            </a:pPr>
            <a:r>
              <a:t>But the only answer of his people was that they said, ‘Expel Lot’s family from your town! They are indeed a puritanical lot.’</a:t>
            </a:r>
          </a:p>
        </p:txBody>
      </p:sp>
      <p:sp>
        <p:nvSpPr>
          <p:cNvPr id="3" name="Text Placeholder 2"/>
          <p:cNvSpPr>
            <a:spLocks noGrp="1"/>
          </p:cNvSpPr>
          <p:nvPr>
            <p:ph type="body" sz="quarter" idx="11"/>
          </p:nvPr>
        </p:nvSpPr>
        <p:spPr/>
        <p:txBody>
          <a:bodyPr/>
          <a:lstStyle/>
          <a:p>
            <a:r>
              <a:t>An-Naml 27:56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فَأَنجَيْنَـٰهُ وَأَهْلَهُۥٓ إِلَّا ٱمْرَأَتَهُۥ قَدَّرْنَـٰهَا مِنَ ٱلْغَـٰبِرِينَ</a:t>
            </a:r>
          </a:p>
          <a:p>
            <a:pPr>
              <a:lnSpc>
                <a:spcPct val="100000"/>
              </a:lnSpc>
              <a:defRPr sz="2400">
                <a:solidFill>
                  <a:srgbClr val="3E5E5C"/>
                </a:solidFill>
                <a:latin typeface="Calibri"/>
              </a:defRPr>
            </a:pPr>
            <a:r>
              <a:t>So We delivered him and his family, except his wife. We ordained her to be among those who remained behind.</a:t>
            </a:r>
          </a:p>
        </p:txBody>
      </p:sp>
      <p:sp>
        <p:nvSpPr>
          <p:cNvPr id="3" name="Text Placeholder 2"/>
          <p:cNvSpPr>
            <a:spLocks noGrp="1"/>
          </p:cNvSpPr>
          <p:nvPr>
            <p:ph type="body" sz="quarter" idx="11"/>
          </p:nvPr>
        </p:nvSpPr>
        <p:spPr/>
        <p:txBody>
          <a:bodyPr/>
          <a:lstStyle/>
          <a:p>
            <a:r>
              <a:t>An-Naml 27:57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ٱلَّذِينَ لَا يُؤْمِنُونَ بِٱلْـَٔاخِرَةِ زَيَّنَّا لَهُمْ أَعْمَـٰلَهُمْ فَهُمْ يَعْمَهُونَ</a:t>
            </a:r>
          </a:p>
          <a:p>
            <a:pPr>
              <a:lnSpc>
                <a:spcPct val="100000"/>
              </a:lnSpc>
              <a:defRPr sz="2400">
                <a:solidFill>
                  <a:srgbClr val="3E5E5C"/>
                </a:solidFill>
                <a:latin typeface="Calibri"/>
              </a:defRPr>
            </a:pPr>
            <a:r>
              <a:t>As for those who do not believe in the Hereafter, We have made their deeds seem decorous to them, and so they are bewildered.</a:t>
            </a:r>
          </a:p>
        </p:txBody>
      </p:sp>
      <p:sp>
        <p:nvSpPr>
          <p:cNvPr id="3" name="Text Placeholder 2"/>
          <p:cNvSpPr>
            <a:spLocks noGrp="1"/>
          </p:cNvSpPr>
          <p:nvPr>
            <p:ph type="body" sz="quarter" idx="11"/>
          </p:nvPr>
        </p:nvSpPr>
        <p:spPr/>
        <p:txBody>
          <a:bodyPr/>
          <a:lstStyle/>
          <a:p>
            <a:r>
              <a:t>An-Naml 27:4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وَأَمْطَرْنَا عَلَيْهِم مَّطَرًا ۖ فَسَآءَ مَطَرُ ٱلْمُنذَرِينَ</a:t>
            </a:r>
          </a:p>
          <a:p>
            <a:pPr>
              <a:lnSpc>
                <a:spcPct val="100000"/>
              </a:lnSpc>
              <a:defRPr sz="2400">
                <a:solidFill>
                  <a:srgbClr val="3E5E5C"/>
                </a:solidFill>
                <a:latin typeface="Calibri"/>
              </a:defRPr>
            </a:pPr>
            <a:r>
              <a:t>Then We poured down upon them a rain [of stones]. Evil was that rain for those who had been warned!</a:t>
            </a:r>
          </a:p>
        </p:txBody>
      </p:sp>
      <p:sp>
        <p:nvSpPr>
          <p:cNvPr id="3" name="Text Placeholder 2"/>
          <p:cNvSpPr>
            <a:spLocks noGrp="1"/>
          </p:cNvSpPr>
          <p:nvPr>
            <p:ph type="body" sz="quarter" idx="11"/>
          </p:nvPr>
        </p:nvSpPr>
        <p:spPr/>
        <p:txBody>
          <a:bodyPr/>
          <a:lstStyle/>
          <a:p>
            <a:r>
              <a:t>An-Naml 27:58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ٱلْحَمْدُ لِلَّهِ وَسَلَـٰمٌ عَلَىٰ عِبَادِهِ ٱلَّذِينَ ٱصْطَفَىٰٓ ۗ ءَآللَّهُ خَيْرٌ أَمَّا يُشْرِكُونَ</a:t>
            </a:r>
          </a:p>
          <a:p>
            <a:pPr>
              <a:lnSpc>
                <a:spcPct val="100000"/>
              </a:lnSpc>
              <a:defRPr sz="2400">
                <a:solidFill>
                  <a:srgbClr val="3E5E5C"/>
                </a:solidFill>
                <a:latin typeface="Calibri"/>
              </a:defRPr>
            </a:pPr>
            <a:r>
              <a:t>Say, ‘All praise belongs to Allah, and Peace be to the servants whom He has chosen.’ Is Allah better, or the partners they ascribe [to Him]?</a:t>
            </a:r>
          </a:p>
        </p:txBody>
      </p:sp>
      <p:sp>
        <p:nvSpPr>
          <p:cNvPr id="3" name="Text Placeholder 2"/>
          <p:cNvSpPr>
            <a:spLocks noGrp="1"/>
          </p:cNvSpPr>
          <p:nvPr>
            <p:ph type="body" sz="quarter" idx="11"/>
          </p:nvPr>
        </p:nvSpPr>
        <p:spPr/>
        <p:txBody>
          <a:bodyPr/>
          <a:lstStyle/>
          <a:p>
            <a:r>
              <a:t>An-Naml 27:59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pPr>
              <a:lnSpc>
                <a:spcPct val="150000"/>
              </a:lnSpc>
              <a:defRPr sz="4200">
                <a:solidFill>
                  <a:srgbClr val="2F4858"/>
                </a:solidFill>
                <a:latin typeface="Scheherazade"/>
              </a:defRPr>
            </a:pPr>
            <a:r>
              <a:t>أَمَّنْ خَلَقَ ٱلسَّمَـٰوَٰتِ وَٱلْأَرْضَ وَأَنزَلَ لَكُم مِّنَ ٱلسَّمَآءِ مَآءً فَأَنۢبَتْنَا بِهِۦ حَدَآئِقَ ذَاتَ بَهْجَةٍ مَّا كَانَ لَكُمْ أَن تُنۢبِتُوا۟ شَجَرَهَآ ۗ أَءِلَـٰهٌ مَّعَ ٱللَّهِ ۚ بَلْ هُمْ قَوْمٌ يَعْدِلُونَ</a:t>
            </a:r>
          </a:p>
          <a:p>
            <a:pPr>
              <a:lnSpc>
                <a:spcPct val="100000"/>
              </a:lnSpc>
              <a:defRPr sz="2400">
                <a:solidFill>
                  <a:srgbClr val="3E5E5C"/>
                </a:solidFill>
                <a:latin typeface="Calibri"/>
              </a:defRPr>
            </a:pPr>
            <a:r>
              <a:t>Is He who created the heavens and the earth, and sends down for you water from the sky, whereby We grow delightful gardens, whose trees you could never cause to grow...? What! Is there a god besides Allah? Indeed, they are a lot who equate [others with Allah].</a:t>
            </a:r>
          </a:p>
        </p:txBody>
      </p:sp>
      <p:sp>
        <p:nvSpPr>
          <p:cNvPr id="3" name="Text Placeholder 2"/>
          <p:cNvSpPr>
            <a:spLocks noGrp="1"/>
          </p:cNvSpPr>
          <p:nvPr>
            <p:ph type="body" sz="quarter" idx="11"/>
          </p:nvPr>
        </p:nvSpPr>
        <p:spPr/>
        <p:txBody>
          <a:bodyPr/>
          <a:lstStyle/>
          <a:p>
            <a:r>
              <a:t>An-Naml 27:60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أَمَّن جَعَلَ ٱلْأَرْضَ قَرَارًا وَجَعَلَ خِلَـٰلَهَآ أَنْهَـٰرًا وَجَعَلَ لَهَا رَوَٰسِىَ وَجَعَلَ بَيْنَ ٱلْبَحْرَيْنِ حَاجِزًا ۗ أَءِلَـٰهٌ مَّعَ ٱللَّهِ ۚ بَلْ أَكْثَرُهُمْ لَا يَعْلَمُونَ</a:t>
            </a:r>
          </a:p>
          <a:p>
            <a:pPr>
              <a:lnSpc>
                <a:spcPct val="100000"/>
              </a:lnSpc>
              <a:defRPr sz="2400">
                <a:solidFill>
                  <a:srgbClr val="3E5E5C"/>
                </a:solidFill>
                <a:latin typeface="Calibri"/>
              </a:defRPr>
            </a:pPr>
            <a:r>
              <a:t>Is He who made the earth an abode [for you], and made rivers [flowing] through it, and set firm mountains for it [’s stability], and set a barrier between the two seas...? What! Is there a god besides Allah? Indeed, most of them do not know.</a:t>
            </a:r>
          </a:p>
        </p:txBody>
      </p:sp>
      <p:sp>
        <p:nvSpPr>
          <p:cNvPr id="3" name="Text Placeholder 2"/>
          <p:cNvSpPr>
            <a:spLocks noGrp="1"/>
          </p:cNvSpPr>
          <p:nvPr>
            <p:ph type="body" sz="quarter" idx="11"/>
          </p:nvPr>
        </p:nvSpPr>
        <p:spPr/>
        <p:txBody>
          <a:bodyPr/>
          <a:lstStyle/>
          <a:p>
            <a:r>
              <a:t>An-Naml 27:61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أَمَّن يُجِيبُ ٱلْمُضْطَرَّ إِذَا دَعَاهُ وَيَكْشِفُ ٱلسُّوٓءَ وَيَجْعَلُكُمْ خُلَفَآءَ ٱلْأَرْضِ ۗ أَءِلَـٰهٌ مَّعَ ٱللَّهِ ۚ قَلِيلًا مَّا تَذَكَّرُونَ</a:t>
            </a:r>
          </a:p>
          <a:p>
            <a:pPr>
              <a:lnSpc>
                <a:spcPct val="100000"/>
              </a:lnSpc>
              <a:defRPr sz="2400">
                <a:solidFill>
                  <a:srgbClr val="3E5E5C"/>
                </a:solidFill>
                <a:latin typeface="Calibri"/>
              </a:defRPr>
            </a:pPr>
            <a:r>
              <a:t>Is He who answers the call of the distressed [person] when he invokes Him and removes his distress, and makes you successors on the earth...? What! Is there a god besides Allah? Little is the admonition that you take.</a:t>
            </a:r>
          </a:p>
        </p:txBody>
      </p:sp>
      <p:sp>
        <p:nvSpPr>
          <p:cNvPr id="3" name="Text Placeholder 2"/>
          <p:cNvSpPr>
            <a:spLocks noGrp="1"/>
          </p:cNvSpPr>
          <p:nvPr>
            <p:ph type="body" sz="quarter" idx="11"/>
          </p:nvPr>
        </p:nvSpPr>
        <p:spPr/>
        <p:txBody>
          <a:bodyPr/>
          <a:lstStyle/>
          <a:p>
            <a:r>
              <a:t>An-Naml 27:62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أَمَّن يَهْدِيكُمْ فِى ظُلُمَـٰتِ ٱلْبَرِّ وَٱلْبَحْرِ وَمَن يُرْسِلُ ٱلرِّيَـٰحَ بُشْرًۢا بَيْنَ يَدَىْ رَحْمَتِهِۦٓ ۗ أَءِلَـٰهٌ مَّعَ ٱللَّهِ ۚ تَعَـٰلَى ٱللَّهُ عَمَّا يُشْرِكُونَ</a:t>
            </a:r>
          </a:p>
          <a:p>
            <a:pPr>
              <a:lnSpc>
                <a:spcPct val="100000"/>
              </a:lnSpc>
              <a:defRPr sz="2400">
                <a:solidFill>
                  <a:srgbClr val="3E5E5C"/>
                </a:solidFill>
                <a:latin typeface="Calibri"/>
              </a:defRPr>
            </a:pPr>
            <a:r>
              <a:t>Is He who guides you in the darkness of land and sea and who sends the winds as harbingers of His mercy...? What! Is there a god besides Allah? Exalted is Allah above [having] any partners that they ascribe [to Him].</a:t>
            </a:r>
          </a:p>
        </p:txBody>
      </p:sp>
      <p:sp>
        <p:nvSpPr>
          <p:cNvPr id="3" name="Text Placeholder 2"/>
          <p:cNvSpPr>
            <a:spLocks noGrp="1"/>
          </p:cNvSpPr>
          <p:nvPr>
            <p:ph type="body" sz="quarter" idx="11"/>
          </p:nvPr>
        </p:nvSpPr>
        <p:spPr/>
        <p:txBody>
          <a:bodyPr/>
          <a:lstStyle/>
          <a:p>
            <a:r>
              <a:t>An-Naml 27:63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أَمَّن يَبْدَؤُا۟ ٱلْخَلْقَ ثُمَّ يُعِيدُهُۥ وَمَن يَرْزُقُكُم مِّنَ ٱلسَّمَآءِ وَٱلْأَرْضِ ۗ أَءِلَـٰهٌ مَّعَ ٱللَّهِ ۚ قُلْ هَاتُوا۟ بُرْهَـٰنَكُمْ إِن كُنتُمْ صَـٰدِقِينَ</a:t>
            </a:r>
          </a:p>
          <a:p>
            <a:pPr>
              <a:lnSpc>
                <a:spcPct val="100000"/>
              </a:lnSpc>
              <a:defRPr sz="2400">
                <a:solidFill>
                  <a:srgbClr val="3E5E5C"/>
                </a:solidFill>
                <a:latin typeface="Calibri"/>
              </a:defRPr>
            </a:pPr>
            <a:r>
              <a:t>Is He who originates the creation, then He will bring it back, and who provides for you from the sky and the earth...? What! Is there a god besides Allah? Say, ‘Produce your evidence, if you are truthful.’</a:t>
            </a:r>
          </a:p>
        </p:txBody>
      </p:sp>
      <p:sp>
        <p:nvSpPr>
          <p:cNvPr id="3" name="Text Placeholder 2"/>
          <p:cNvSpPr>
            <a:spLocks noGrp="1"/>
          </p:cNvSpPr>
          <p:nvPr>
            <p:ph type="body" sz="quarter" idx="11"/>
          </p:nvPr>
        </p:nvSpPr>
        <p:spPr/>
        <p:txBody>
          <a:bodyPr/>
          <a:lstStyle/>
          <a:p>
            <a:r>
              <a:t>An-Naml 27:64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لَّا يَعْلَمُ مَن فِى ٱلسَّمَـٰوَٰتِ وَٱلْأَرْضِ ٱلْغَيْبَ إِلَّا ٱللَّهُ ۚ وَمَا يَشْعُرُونَ أَيَّانَ يُبْعَثُونَ</a:t>
            </a:r>
          </a:p>
          <a:p>
            <a:pPr>
              <a:lnSpc>
                <a:spcPct val="100000"/>
              </a:lnSpc>
              <a:defRPr sz="2400">
                <a:solidFill>
                  <a:srgbClr val="3E5E5C"/>
                </a:solidFill>
                <a:latin typeface="Calibri"/>
              </a:defRPr>
            </a:pPr>
            <a:r>
              <a:t>Say, ‘No one in the heavens or the earth knows the Unseen except Allah, and they are not aware when they will be resurrected.’</a:t>
            </a:r>
          </a:p>
        </p:txBody>
      </p:sp>
      <p:sp>
        <p:nvSpPr>
          <p:cNvPr id="3" name="Text Placeholder 2"/>
          <p:cNvSpPr>
            <a:spLocks noGrp="1"/>
          </p:cNvSpPr>
          <p:nvPr>
            <p:ph type="body" sz="quarter" idx="11"/>
          </p:nvPr>
        </p:nvSpPr>
        <p:spPr/>
        <p:txBody>
          <a:bodyPr/>
          <a:lstStyle/>
          <a:p>
            <a:r>
              <a:t>An-Naml 27:65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بَلِ ٱدَّٰرَكَ عِلْمُهُمْ فِى ٱلْـَٔاخِرَةِ ۚ بَلْ هُمْ فِى شَكٍّ مِّنْهَا ۖ بَلْ هُم مِّنْهَا عَمُونَ</a:t>
            </a:r>
          </a:p>
          <a:p>
            <a:pPr>
              <a:lnSpc>
                <a:spcPct val="100000"/>
              </a:lnSpc>
              <a:defRPr sz="2400">
                <a:solidFill>
                  <a:srgbClr val="3E5E5C"/>
                </a:solidFill>
                <a:latin typeface="Calibri"/>
              </a:defRPr>
            </a:pPr>
            <a:r>
              <a:t>Do they comprehend the knowledge of the Hereafter? No, they are in doubt about it. Indeed, they are blind to it.</a:t>
            </a:r>
          </a:p>
        </p:txBody>
      </p:sp>
      <p:sp>
        <p:nvSpPr>
          <p:cNvPr id="3" name="Text Placeholder 2"/>
          <p:cNvSpPr>
            <a:spLocks noGrp="1"/>
          </p:cNvSpPr>
          <p:nvPr>
            <p:ph type="body" sz="quarter" idx="11"/>
          </p:nvPr>
        </p:nvSpPr>
        <p:spPr/>
        <p:txBody>
          <a:bodyPr/>
          <a:lstStyle/>
          <a:p>
            <a:r>
              <a:t>An-Naml 27:66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وَقَالَ ٱلَّذِينَ كَفَرُوٓا۟ أَءِذَا كُنَّا تُرَٰبًا وَءَابَآؤُنَآ أَئِنَّا لَمُخْرَجُونَ</a:t>
            </a:r>
          </a:p>
          <a:p>
            <a:pPr>
              <a:lnSpc>
                <a:spcPct val="100000"/>
              </a:lnSpc>
              <a:defRPr sz="2400">
                <a:solidFill>
                  <a:srgbClr val="3E5E5C"/>
                </a:solidFill>
                <a:latin typeface="Calibri"/>
              </a:defRPr>
            </a:pPr>
            <a:r>
              <a:t>The faithless say, ‘What! When we and our fathers have become dust shall we be raised [from the dead]?</a:t>
            </a:r>
          </a:p>
        </p:txBody>
      </p:sp>
      <p:sp>
        <p:nvSpPr>
          <p:cNvPr id="3" name="Text Placeholder 2"/>
          <p:cNvSpPr>
            <a:spLocks noGrp="1"/>
          </p:cNvSpPr>
          <p:nvPr>
            <p:ph type="body" sz="quarter" idx="11"/>
          </p:nvPr>
        </p:nvSpPr>
        <p:spPr/>
        <p:txBody>
          <a:bodyPr/>
          <a:lstStyle/>
          <a:p>
            <a:r>
              <a:t>An-Naml 27:67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أُو۟لَـٰٓئِكَ ٱلَّذِينَ لَهُمْ سُوٓءُ ٱلْعَذَابِ وَهُمْ فِى ٱلْـَٔاخِرَةِ هُمُ ٱلْأَخْسَرُونَ</a:t>
            </a:r>
          </a:p>
          <a:p>
            <a:pPr>
              <a:lnSpc>
                <a:spcPct val="100000"/>
              </a:lnSpc>
              <a:defRPr sz="2400">
                <a:solidFill>
                  <a:srgbClr val="3E5E5C"/>
                </a:solidFill>
                <a:latin typeface="Calibri"/>
              </a:defRPr>
            </a:pPr>
            <a:r>
              <a:t>They are the ones for whom there is a terrible punishment, and they are the ones who will be the biggest losers in the Hereafter.</a:t>
            </a:r>
          </a:p>
        </p:txBody>
      </p:sp>
      <p:sp>
        <p:nvSpPr>
          <p:cNvPr id="3" name="Text Placeholder 2"/>
          <p:cNvSpPr>
            <a:spLocks noGrp="1"/>
          </p:cNvSpPr>
          <p:nvPr>
            <p:ph type="body" sz="quarter" idx="11"/>
          </p:nvPr>
        </p:nvSpPr>
        <p:spPr/>
        <p:txBody>
          <a:bodyPr/>
          <a:lstStyle/>
          <a:p>
            <a:r>
              <a:t>An-Naml 27:5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لَقَدْ وُعِدْنَا هَـٰذَا نَحْنُ وَءَابَآؤُنَا مِن قَبْلُ إِنْ هَـٰذَآ إِلَّآ أَسَـٰطِيرُ ٱلْأَوَّلِينَ</a:t>
            </a:r>
          </a:p>
          <a:p>
            <a:pPr>
              <a:lnSpc>
                <a:spcPct val="100000"/>
              </a:lnSpc>
              <a:defRPr sz="2400">
                <a:solidFill>
                  <a:srgbClr val="3E5E5C"/>
                </a:solidFill>
                <a:latin typeface="Calibri"/>
              </a:defRPr>
            </a:pPr>
            <a:r>
              <a:t>We and our fathers were promised this before. [But] these are just myths of the ancients.’</a:t>
            </a:r>
          </a:p>
        </p:txBody>
      </p:sp>
      <p:sp>
        <p:nvSpPr>
          <p:cNvPr id="3" name="Text Placeholder 2"/>
          <p:cNvSpPr>
            <a:spLocks noGrp="1"/>
          </p:cNvSpPr>
          <p:nvPr>
            <p:ph type="body" sz="quarter" idx="11"/>
          </p:nvPr>
        </p:nvSpPr>
        <p:spPr/>
        <p:txBody>
          <a:bodyPr/>
          <a:lstStyle/>
          <a:p>
            <a:r>
              <a:t>An-Naml 27:68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سِيرُوا۟ فِى ٱلْأَرْضِ فَٱنظُرُوا۟ كَيْفَ كَانَ عَـٰقِبَةُ ٱلْمُجْرِمِينَ</a:t>
            </a:r>
          </a:p>
          <a:p>
            <a:pPr>
              <a:lnSpc>
                <a:spcPct val="100000"/>
              </a:lnSpc>
              <a:defRPr sz="2400">
                <a:solidFill>
                  <a:srgbClr val="3E5E5C"/>
                </a:solidFill>
                <a:latin typeface="Calibri"/>
              </a:defRPr>
            </a:pPr>
            <a:r>
              <a:t>Say, ‘Travel over the land and observe how was the fate of the guilty.’</a:t>
            </a:r>
          </a:p>
        </p:txBody>
      </p:sp>
      <p:sp>
        <p:nvSpPr>
          <p:cNvPr id="3" name="Text Placeholder 2"/>
          <p:cNvSpPr>
            <a:spLocks noGrp="1"/>
          </p:cNvSpPr>
          <p:nvPr>
            <p:ph type="body" sz="quarter" idx="11"/>
          </p:nvPr>
        </p:nvSpPr>
        <p:spPr/>
        <p:txBody>
          <a:bodyPr/>
          <a:lstStyle/>
          <a:p>
            <a:r>
              <a:t>An-Naml 27:69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تَحْزَنْ عَلَيْهِمْ وَلَا تَكُن فِى ضَيْقٍ مِّمَّا يَمْكُرُونَ</a:t>
            </a:r>
          </a:p>
          <a:p>
            <a:pPr>
              <a:lnSpc>
                <a:spcPct val="100000"/>
              </a:lnSpc>
              <a:defRPr sz="2400">
                <a:solidFill>
                  <a:srgbClr val="3E5E5C"/>
                </a:solidFill>
                <a:latin typeface="Calibri"/>
              </a:defRPr>
            </a:pPr>
            <a:r>
              <a:t>Do not grieve for them, and do not be upset by their guile.</a:t>
            </a:r>
          </a:p>
        </p:txBody>
      </p:sp>
      <p:sp>
        <p:nvSpPr>
          <p:cNvPr id="3" name="Text Placeholder 2"/>
          <p:cNvSpPr>
            <a:spLocks noGrp="1"/>
          </p:cNvSpPr>
          <p:nvPr>
            <p:ph type="body" sz="quarter" idx="11"/>
          </p:nvPr>
        </p:nvSpPr>
        <p:spPr/>
        <p:txBody>
          <a:bodyPr/>
          <a:lstStyle/>
          <a:p>
            <a:r>
              <a:t>An-Naml 27:70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وَيَقُولُونَ مَتَىٰ هَـٰذَا ٱلْوَعْدُ إِن كُنتُمْ صَـٰدِقِينَ</a:t>
            </a:r>
          </a:p>
          <a:p>
            <a:pPr>
              <a:lnSpc>
                <a:spcPct val="100000"/>
              </a:lnSpc>
              <a:defRPr sz="2400">
                <a:solidFill>
                  <a:srgbClr val="3E5E5C"/>
                </a:solidFill>
                <a:latin typeface="Calibri"/>
              </a:defRPr>
            </a:pPr>
            <a:r>
              <a:t>They say, ‘When will this promise be fulfilled, if you are truthful?’</a:t>
            </a:r>
          </a:p>
        </p:txBody>
      </p:sp>
      <p:sp>
        <p:nvSpPr>
          <p:cNvPr id="3" name="Text Placeholder 2"/>
          <p:cNvSpPr>
            <a:spLocks noGrp="1"/>
          </p:cNvSpPr>
          <p:nvPr>
            <p:ph type="body" sz="quarter" idx="11"/>
          </p:nvPr>
        </p:nvSpPr>
        <p:spPr/>
        <p:txBody>
          <a:bodyPr/>
          <a:lstStyle/>
          <a:p>
            <a:r>
              <a:t>An-Naml 27:71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عَسَىٰٓ أَن يَكُونَ رَدِفَ لَكُم بَعْضُ ٱلَّذِى تَسْتَعْجِلُونَ</a:t>
            </a:r>
          </a:p>
          <a:p>
            <a:pPr>
              <a:lnSpc>
                <a:spcPct val="100000"/>
              </a:lnSpc>
              <a:defRPr sz="2400">
                <a:solidFill>
                  <a:srgbClr val="3E5E5C"/>
                </a:solidFill>
                <a:latin typeface="Calibri"/>
              </a:defRPr>
            </a:pPr>
            <a:r>
              <a:t>Say, ‘Perhaps there is right behind you some of what you seek to hasten.’</a:t>
            </a:r>
          </a:p>
        </p:txBody>
      </p:sp>
      <p:sp>
        <p:nvSpPr>
          <p:cNvPr id="3" name="Text Placeholder 2"/>
          <p:cNvSpPr>
            <a:spLocks noGrp="1"/>
          </p:cNvSpPr>
          <p:nvPr>
            <p:ph type="body" sz="quarter" idx="11"/>
          </p:nvPr>
        </p:nvSpPr>
        <p:spPr/>
        <p:txBody>
          <a:bodyPr/>
          <a:lstStyle/>
          <a:p>
            <a:r>
              <a:t>An-Naml 27:72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لَذُو فَضْلٍ عَلَى ٱلنَّاسِ وَلَـٰكِنَّ أَكْثَرَهُمْ لَا يَشْكُرُونَ</a:t>
            </a:r>
          </a:p>
          <a:p>
            <a:pPr>
              <a:lnSpc>
                <a:spcPct val="100000"/>
              </a:lnSpc>
              <a:defRPr sz="2400">
                <a:solidFill>
                  <a:srgbClr val="3E5E5C"/>
                </a:solidFill>
                <a:latin typeface="Calibri"/>
              </a:defRPr>
            </a:pPr>
            <a:r>
              <a:t>Indeed your Lord is gracious to mankind, but most of them do not give thanks.</a:t>
            </a:r>
          </a:p>
        </p:txBody>
      </p:sp>
      <p:sp>
        <p:nvSpPr>
          <p:cNvPr id="3" name="Text Placeholder 2"/>
          <p:cNvSpPr>
            <a:spLocks noGrp="1"/>
          </p:cNvSpPr>
          <p:nvPr>
            <p:ph type="body" sz="quarter" idx="11"/>
          </p:nvPr>
        </p:nvSpPr>
        <p:spPr/>
        <p:txBody>
          <a:bodyPr/>
          <a:lstStyle/>
          <a:p>
            <a:r>
              <a:t>An-Naml 27:73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 رَبَّكَ لَيَعْلَمُ مَا تُكِنُّ صُدُورُهُمْ وَمَا يُعْلِنُونَ</a:t>
            </a:r>
          </a:p>
          <a:p>
            <a:pPr>
              <a:lnSpc>
                <a:spcPct val="100000"/>
              </a:lnSpc>
              <a:defRPr sz="2400">
                <a:solidFill>
                  <a:srgbClr val="3E5E5C"/>
                </a:solidFill>
                <a:latin typeface="Calibri"/>
              </a:defRPr>
            </a:pPr>
            <a:r>
              <a:t>Your Lord knows whatever their breasts conceal, and whatever they disclose.</a:t>
            </a:r>
          </a:p>
        </p:txBody>
      </p:sp>
      <p:sp>
        <p:nvSpPr>
          <p:cNvPr id="3" name="Text Placeholder 2"/>
          <p:cNvSpPr>
            <a:spLocks noGrp="1"/>
          </p:cNvSpPr>
          <p:nvPr>
            <p:ph type="body" sz="quarter" idx="11"/>
          </p:nvPr>
        </p:nvSpPr>
        <p:spPr/>
        <p:txBody>
          <a:bodyPr/>
          <a:lstStyle/>
          <a:p>
            <a:r>
              <a:t>An-Naml 27:74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مِنْ غَآئِبَةٍ فِى ٱلسَّمَآءِ وَٱلْأَرْضِ إِلَّا فِى كِتَـٰبٍ مُّبِينٍ</a:t>
            </a:r>
          </a:p>
          <a:p>
            <a:pPr>
              <a:lnSpc>
                <a:spcPct val="100000"/>
              </a:lnSpc>
              <a:defRPr sz="2400">
                <a:solidFill>
                  <a:srgbClr val="3E5E5C"/>
                </a:solidFill>
                <a:latin typeface="Calibri"/>
              </a:defRPr>
            </a:pPr>
            <a:r>
              <a:t>There is no invisible thing in the heaven and the earth but it is in a manifest Book.</a:t>
            </a:r>
          </a:p>
        </p:txBody>
      </p:sp>
      <p:sp>
        <p:nvSpPr>
          <p:cNvPr id="3" name="Text Placeholder 2"/>
          <p:cNvSpPr>
            <a:spLocks noGrp="1"/>
          </p:cNvSpPr>
          <p:nvPr>
            <p:ph type="body" sz="quarter" idx="11"/>
          </p:nvPr>
        </p:nvSpPr>
        <p:spPr/>
        <p:txBody>
          <a:bodyPr/>
          <a:lstStyle/>
          <a:p>
            <a:r>
              <a:t>An-Naml 27:75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هَـٰذَا ٱلْقُرْءَانَ يَقُصُّ عَلَىٰ بَنِىٓ إِسْرَٰٓءِيلَ أَكْثَرَ ٱلَّذِى هُمْ فِيهِ يَخْتَلِفُونَ</a:t>
            </a:r>
          </a:p>
          <a:p>
            <a:pPr>
              <a:lnSpc>
                <a:spcPct val="100000"/>
              </a:lnSpc>
              <a:defRPr sz="2400">
                <a:solidFill>
                  <a:srgbClr val="3E5E5C"/>
                </a:solidFill>
                <a:latin typeface="Calibri"/>
              </a:defRPr>
            </a:pPr>
            <a:r>
              <a:t>This Quran recounts for the Children of Israel most of what they differ about,</a:t>
            </a:r>
          </a:p>
        </p:txBody>
      </p:sp>
      <p:sp>
        <p:nvSpPr>
          <p:cNvPr id="3" name="Text Placeholder 2"/>
          <p:cNvSpPr>
            <a:spLocks noGrp="1"/>
          </p:cNvSpPr>
          <p:nvPr>
            <p:ph type="body" sz="quarter" idx="11"/>
          </p:nvPr>
        </p:nvSpPr>
        <p:spPr/>
        <p:txBody>
          <a:bodyPr/>
          <a:lstStyle/>
          <a:p>
            <a:r>
              <a:t>An-Naml 27:76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وَإِنَّهُۥ لَهُدًى وَرَحْمَةٌ لِّلْمُؤْمِنِينَ</a:t>
            </a:r>
          </a:p>
          <a:p>
            <a:pPr>
              <a:lnSpc>
                <a:spcPct val="100000"/>
              </a:lnSpc>
              <a:defRPr sz="2400">
                <a:solidFill>
                  <a:srgbClr val="3E5E5C"/>
                </a:solidFill>
                <a:latin typeface="Calibri"/>
              </a:defRPr>
            </a:pPr>
            <a:r>
              <a:t>and it is indeed a guidance and mercy for the faithful.</a:t>
            </a:r>
          </a:p>
        </p:txBody>
      </p:sp>
      <p:sp>
        <p:nvSpPr>
          <p:cNvPr id="3" name="Text Placeholder 2"/>
          <p:cNvSpPr>
            <a:spLocks noGrp="1"/>
          </p:cNvSpPr>
          <p:nvPr>
            <p:ph type="body" sz="quarter" idx="11"/>
          </p:nvPr>
        </p:nvSpPr>
        <p:spPr/>
        <p:txBody>
          <a:bodyPr/>
          <a:lstStyle/>
          <a:p>
            <a:r>
              <a:t>An-Naml 27:77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وَإِنَّكَ لَتُلَقَّى ٱلْقُرْءَانَ مِن لَّدُنْ حَكِيمٍ عَلِيمٍ</a:t>
            </a:r>
          </a:p>
          <a:p>
            <a:pPr>
              <a:lnSpc>
                <a:spcPct val="100000"/>
              </a:lnSpc>
              <a:defRPr sz="2400">
                <a:solidFill>
                  <a:srgbClr val="3E5E5C"/>
                </a:solidFill>
                <a:latin typeface="Calibri"/>
              </a:defRPr>
            </a:pPr>
            <a:r>
              <a:t>Indeed you receive the Quran from One who is all-wise, all-knowing.</a:t>
            </a:r>
          </a:p>
        </p:txBody>
      </p:sp>
      <p:sp>
        <p:nvSpPr>
          <p:cNvPr id="3" name="Text Placeholder 2"/>
          <p:cNvSpPr>
            <a:spLocks noGrp="1"/>
          </p:cNvSpPr>
          <p:nvPr>
            <p:ph type="body" sz="quarter" idx="11"/>
          </p:nvPr>
        </p:nvSpPr>
        <p:spPr/>
        <p:txBody>
          <a:bodyPr/>
          <a:lstStyle/>
          <a:p>
            <a:r>
              <a:t>An-Naml 27:6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 رَبَّكَ يَقْضِى بَيْنَهُم بِحُكْمِهِۦ ۚ وَهُوَ ٱلْعَزِيزُ ٱلْعَلِيمُ</a:t>
            </a:r>
          </a:p>
          <a:p>
            <a:pPr>
              <a:lnSpc>
                <a:spcPct val="100000"/>
              </a:lnSpc>
              <a:defRPr sz="2400">
                <a:solidFill>
                  <a:srgbClr val="3E5E5C"/>
                </a:solidFill>
                <a:latin typeface="Calibri"/>
              </a:defRPr>
            </a:pPr>
            <a:r>
              <a:t>Your Lord will decide between them by His judgement, and He is the All-mighty, the All-knowing.</a:t>
            </a:r>
          </a:p>
        </p:txBody>
      </p:sp>
      <p:sp>
        <p:nvSpPr>
          <p:cNvPr id="3" name="Text Placeholder 2"/>
          <p:cNvSpPr>
            <a:spLocks noGrp="1"/>
          </p:cNvSpPr>
          <p:nvPr>
            <p:ph type="body" sz="quarter" idx="11"/>
          </p:nvPr>
        </p:nvSpPr>
        <p:spPr/>
        <p:txBody>
          <a:bodyPr/>
          <a:lstStyle/>
          <a:p>
            <a:r>
              <a:t>An-Naml 27:78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فَتَوَكَّلْ عَلَى ٱللَّهِ ۖ إِنَّكَ عَلَى ٱلْحَقِّ ٱلْمُبِينِ</a:t>
            </a:r>
          </a:p>
          <a:p>
            <a:pPr>
              <a:lnSpc>
                <a:spcPct val="100000"/>
              </a:lnSpc>
              <a:defRPr sz="2400">
                <a:solidFill>
                  <a:srgbClr val="3E5E5C"/>
                </a:solidFill>
                <a:latin typeface="Calibri"/>
              </a:defRPr>
            </a:pPr>
            <a:r>
              <a:t>So put your trust in Allah, for you indeed stand on the manifest truth.</a:t>
            </a:r>
          </a:p>
        </p:txBody>
      </p:sp>
      <p:sp>
        <p:nvSpPr>
          <p:cNvPr id="3" name="Text Placeholder 2"/>
          <p:cNvSpPr>
            <a:spLocks noGrp="1"/>
          </p:cNvSpPr>
          <p:nvPr>
            <p:ph type="body" sz="quarter" idx="11"/>
          </p:nvPr>
        </p:nvSpPr>
        <p:spPr/>
        <p:txBody>
          <a:bodyPr/>
          <a:lstStyle/>
          <a:p>
            <a:r>
              <a:t>An-Naml 27:79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إِنَّكَ لَا تُسْمِعُ ٱلْمَوْتَىٰ وَلَا تُسْمِعُ ٱلصُّمَّ ٱلدُّعَآءَ إِذَا وَلَّوْا۟ مُدْبِرِينَ</a:t>
            </a:r>
          </a:p>
          <a:p>
            <a:pPr>
              <a:lnSpc>
                <a:spcPct val="100000"/>
              </a:lnSpc>
              <a:defRPr sz="2400">
                <a:solidFill>
                  <a:srgbClr val="3E5E5C"/>
                </a:solidFill>
                <a:latin typeface="Calibri"/>
              </a:defRPr>
            </a:pPr>
            <a:r>
              <a:t>You cannot make the dead hear, nor can you make the deaf listen to your call when they turn their backs,</a:t>
            </a:r>
          </a:p>
        </p:txBody>
      </p:sp>
      <p:sp>
        <p:nvSpPr>
          <p:cNvPr id="3" name="Text Placeholder 2"/>
          <p:cNvSpPr>
            <a:spLocks noGrp="1"/>
          </p:cNvSpPr>
          <p:nvPr>
            <p:ph type="body" sz="quarter" idx="11"/>
          </p:nvPr>
        </p:nvSpPr>
        <p:spPr/>
        <p:txBody>
          <a:bodyPr/>
          <a:lstStyle/>
          <a:p>
            <a:r>
              <a:t>An-Naml 27:80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وَمَآ أَنتَ بِهَـٰدِى ٱلْعُمْىِ عَن ضَلَـٰلَتِهِمْ ۖ إِن تُسْمِعُ إِلَّا مَن يُؤْمِنُ بِـَٔايَـٰتِنَا فَهُم مُّسْلِمُونَ</a:t>
            </a:r>
          </a:p>
          <a:p>
            <a:pPr>
              <a:lnSpc>
                <a:spcPct val="100000"/>
              </a:lnSpc>
              <a:defRPr sz="2400">
                <a:solidFill>
                  <a:srgbClr val="3E5E5C"/>
                </a:solidFill>
                <a:latin typeface="Calibri"/>
              </a:defRPr>
            </a:pPr>
            <a:r>
              <a:t>nor can you lead the blind out of their error. You can make only those hear you who believe in Our signs and have submitted.</a:t>
            </a:r>
          </a:p>
        </p:txBody>
      </p:sp>
      <p:sp>
        <p:nvSpPr>
          <p:cNvPr id="3" name="Text Placeholder 2"/>
          <p:cNvSpPr>
            <a:spLocks noGrp="1"/>
          </p:cNvSpPr>
          <p:nvPr>
            <p:ph type="body" sz="quarter" idx="11"/>
          </p:nvPr>
        </p:nvSpPr>
        <p:spPr/>
        <p:txBody>
          <a:bodyPr/>
          <a:lstStyle/>
          <a:p>
            <a:r>
              <a:t>An-Naml 27:81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وَقَعَ ٱلْقَوْلُ عَلَيْهِمْ أَخْرَجْنَا لَهُمْ دَآبَّةً مِّنَ ٱلْأَرْضِ تُكَلِّمُهُمْ أَنَّ ٱلنَّاسَ كَانُوا۟ بِـَٔايَـٰتِنَا لَا يُوقِنُونَ</a:t>
            </a:r>
          </a:p>
          <a:p>
            <a:pPr>
              <a:lnSpc>
                <a:spcPct val="100000"/>
              </a:lnSpc>
              <a:defRPr sz="2400">
                <a:solidFill>
                  <a:srgbClr val="3E5E5C"/>
                </a:solidFill>
                <a:latin typeface="Calibri"/>
              </a:defRPr>
            </a:pPr>
            <a:r>
              <a:t>When the word [of judgement] falls upon them, We shall bring out for them an Animal from the earth who shall tell them that the people had no faith in Our signs.</a:t>
            </a:r>
          </a:p>
        </p:txBody>
      </p:sp>
      <p:sp>
        <p:nvSpPr>
          <p:cNvPr id="3" name="Text Placeholder 2"/>
          <p:cNvSpPr>
            <a:spLocks noGrp="1"/>
          </p:cNvSpPr>
          <p:nvPr>
            <p:ph type="body" sz="quarter" idx="11"/>
          </p:nvPr>
        </p:nvSpPr>
        <p:spPr/>
        <p:txBody>
          <a:bodyPr/>
          <a:lstStyle/>
          <a:p>
            <a:r>
              <a:t>An-Naml 27:82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نَحْشُرُ مِن كُلِّ أُمَّةٍ فَوْجًا مِّمَّن يُكَذِّبُ بِـَٔايَـٰتِنَا فَهُمْ يُوزَعُونَ</a:t>
            </a:r>
          </a:p>
          <a:p>
            <a:pPr>
              <a:lnSpc>
                <a:spcPct val="100000"/>
              </a:lnSpc>
              <a:defRPr sz="2400">
                <a:solidFill>
                  <a:srgbClr val="3E5E5C"/>
                </a:solidFill>
                <a:latin typeface="Calibri"/>
              </a:defRPr>
            </a:pPr>
            <a:r>
              <a:t>On that day We shall resurrect from every nation a group of those who denied Our signs, and they will be held in check.</a:t>
            </a:r>
          </a:p>
        </p:txBody>
      </p:sp>
      <p:sp>
        <p:nvSpPr>
          <p:cNvPr id="3" name="Text Placeholder 2"/>
          <p:cNvSpPr>
            <a:spLocks noGrp="1"/>
          </p:cNvSpPr>
          <p:nvPr>
            <p:ph type="body" sz="quarter" idx="11"/>
          </p:nvPr>
        </p:nvSpPr>
        <p:spPr/>
        <p:txBody>
          <a:bodyPr/>
          <a:lstStyle/>
          <a:p>
            <a:r>
              <a:t>An-Naml 27:83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حَتَّىٰٓ إِذَا جَآءُو قَالَ أَكَذَّبْتُم بِـَٔايَـٰتِى وَلَمْ تُحِيطُوا۟ بِهَا عِلْمًا أَمَّاذَا كُنتُمْ تَعْمَلُونَ</a:t>
            </a:r>
          </a:p>
          <a:p>
            <a:pPr>
              <a:lnSpc>
                <a:spcPct val="100000"/>
              </a:lnSpc>
              <a:defRPr sz="2400">
                <a:solidFill>
                  <a:srgbClr val="3E5E5C"/>
                </a:solidFill>
                <a:latin typeface="Calibri"/>
              </a:defRPr>
            </a:pPr>
            <a:r>
              <a:t>When they come, He will say, ‘Did you deny My signs without comprehending them in knowledge? What was it that you used to do?’</a:t>
            </a:r>
          </a:p>
        </p:txBody>
      </p:sp>
      <p:sp>
        <p:nvSpPr>
          <p:cNvPr id="3" name="Text Placeholder 2"/>
          <p:cNvSpPr>
            <a:spLocks noGrp="1"/>
          </p:cNvSpPr>
          <p:nvPr>
            <p:ph type="body" sz="quarter" idx="11"/>
          </p:nvPr>
        </p:nvSpPr>
        <p:spPr/>
        <p:txBody>
          <a:bodyPr/>
          <a:lstStyle/>
          <a:p>
            <a:r>
              <a:t>An-Naml 27:84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وَوَقَعَ ٱلْقَوْلُ عَلَيْهِم بِمَا ظَلَمُوا۟ فَهُمْ لَا يَنطِقُونَ</a:t>
            </a:r>
          </a:p>
          <a:p>
            <a:pPr>
              <a:lnSpc>
                <a:spcPct val="100000"/>
              </a:lnSpc>
              <a:defRPr sz="2400">
                <a:solidFill>
                  <a:srgbClr val="3E5E5C"/>
                </a:solidFill>
                <a:latin typeface="Calibri"/>
              </a:defRPr>
            </a:pPr>
            <a:r>
              <a:t>And the word [of judgement] shall fall upon them for their wrongdoing, and they will not speak.</a:t>
            </a:r>
          </a:p>
        </p:txBody>
      </p:sp>
      <p:sp>
        <p:nvSpPr>
          <p:cNvPr id="3" name="Text Placeholder 2"/>
          <p:cNvSpPr>
            <a:spLocks noGrp="1"/>
          </p:cNvSpPr>
          <p:nvPr>
            <p:ph type="body" sz="quarter" idx="11"/>
          </p:nvPr>
        </p:nvSpPr>
        <p:spPr/>
        <p:txBody>
          <a:bodyPr/>
          <a:lstStyle/>
          <a:p>
            <a:r>
              <a:t>An-Naml 27:85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أَلَمْ يَرَوْا۟ أَنَّا جَعَلْنَا ٱلَّيْلَ لِيَسْكُنُوا۟ فِيهِ وَٱلنَّهَارَ مُبْصِرًا ۚ إِنَّ فِى ذَٰلِكَ لَـَٔايَـٰتٍ لِّقَوْمٍ يُؤْمِنُونَ</a:t>
            </a:r>
          </a:p>
          <a:p>
            <a:pPr>
              <a:lnSpc>
                <a:spcPct val="100000"/>
              </a:lnSpc>
              <a:defRPr sz="2400">
                <a:solidFill>
                  <a:srgbClr val="3E5E5C"/>
                </a:solidFill>
                <a:latin typeface="Calibri"/>
              </a:defRPr>
            </a:pPr>
            <a:r>
              <a:t>Do they not see that We made the night that they may rest in it, and the day to provide visibility. There are indeed signs in that for a people who have faith.</a:t>
            </a:r>
          </a:p>
        </p:txBody>
      </p:sp>
      <p:sp>
        <p:nvSpPr>
          <p:cNvPr id="3" name="Text Placeholder 2"/>
          <p:cNvSpPr>
            <a:spLocks noGrp="1"/>
          </p:cNvSpPr>
          <p:nvPr>
            <p:ph type="body" sz="quarter" idx="11"/>
          </p:nvPr>
        </p:nvSpPr>
        <p:spPr/>
        <p:txBody>
          <a:bodyPr/>
          <a:lstStyle/>
          <a:p>
            <a:r>
              <a:t>An-Naml 27:86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وَيَوْمَ يُنفَخُ فِى ٱلصُّورِ فَفَزِعَ مَن فِى ٱلسَّمَـٰوَٰتِ وَمَن فِى ٱلْأَرْضِ إِلَّا مَن شَآءَ ٱللَّهُ ۚ وَكُلٌّ أَتَوْهُ دَٰخِرِينَ</a:t>
            </a:r>
          </a:p>
          <a:p>
            <a:pPr>
              <a:lnSpc>
                <a:spcPct val="100000"/>
              </a:lnSpc>
              <a:defRPr sz="2400">
                <a:solidFill>
                  <a:srgbClr val="3E5E5C"/>
                </a:solidFill>
                <a:latin typeface="Calibri"/>
              </a:defRPr>
            </a:pPr>
            <a:r>
              <a:t>The day when the trumpet is blown, whoever is in the heavens and whoever is on the earth will be terrified, except such as Allah wishes, and all will come to Him in utter humility.</a:t>
            </a:r>
          </a:p>
        </p:txBody>
      </p:sp>
      <p:sp>
        <p:nvSpPr>
          <p:cNvPr id="3" name="Text Placeholder 2"/>
          <p:cNvSpPr>
            <a:spLocks noGrp="1"/>
          </p:cNvSpPr>
          <p:nvPr>
            <p:ph type="body" sz="quarter" idx="11"/>
          </p:nvPr>
        </p:nvSpPr>
        <p:spPr/>
        <p:txBody>
          <a:bodyPr/>
          <a:lstStyle/>
          <a:p>
            <a:r>
              <a:t>An-Naml 27:87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إِذْ قَالَ مُوسَىٰ لِأَهْلِهِۦٓ إِنِّىٓ ءَانَسْتُ نَارًا سَـَٔاتِيكُم مِّنْهَا بِخَبَرٍ أَوْ ءَاتِيكُم بِشِهَابٍ قَبَسٍ لَّعَلَّكُمْ تَصْطَلُونَ</a:t>
            </a:r>
          </a:p>
          <a:p>
            <a:pPr>
              <a:lnSpc>
                <a:spcPct val="100000"/>
              </a:lnSpc>
              <a:defRPr sz="2400">
                <a:solidFill>
                  <a:srgbClr val="3E5E5C"/>
                </a:solidFill>
                <a:latin typeface="Calibri"/>
              </a:defRPr>
            </a:pPr>
            <a:r>
              <a:t>When Moses said to his family, ‘Indeed I descry a fire! I will bring you some news from it, or bring you a firebrand so that you may warm yourselves.’</a:t>
            </a:r>
          </a:p>
        </p:txBody>
      </p:sp>
      <p:sp>
        <p:nvSpPr>
          <p:cNvPr id="3" name="Text Placeholder 2"/>
          <p:cNvSpPr>
            <a:spLocks noGrp="1"/>
          </p:cNvSpPr>
          <p:nvPr>
            <p:ph type="body" sz="quarter" idx="11"/>
          </p:nvPr>
        </p:nvSpPr>
        <p:spPr/>
        <p:txBody>
          <a:bodyPr/>
          <a:lstStyle/>
          <a:p>
            <a:r>
              <a:t>An-Naml 27:7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وَتَرَى ٱلْجِبَالَ تَحْسَبُهَا جَامِدَةً وَهِىَ تَمُرُّ مَرَّ ٱلسَّحَابِ ۚ صُنْعَ ٱللَّهِ ٱلَّذِىٓ أَتْقَنَ كُلَّ شَىْءٍ ۚ إِنَّهُۥ خَبِيرٌۢ بِمَا تَفْعَلُونَ</a:t>
            </a:r>
          </a:p>
          <a:p>
            <a:pPr>
              <a:lnSpc>
                <a:spcPct val="100000"/>
              </a:lnSpc>
              <a:defRPr sz="2400">
                <a:solidFill>
                  <a:srgbClr val="3E5E5C"/>
                </a:solidFill>
                <a:latin typeface="Calibri"/>
              </a:defRPr>
            </a:pPr>
            <a:r>
              <a:t>You see the mountains, which you suppose, to be stationary, while they drift like passing clouds—the handiwork of Allah who has made everything faultless. He is indeed well aware of what you do.</a:t>
            </a:r>
          </a:p>
        </p:txBody>
      </p:sp>
      <p:sp>
        <p:nvSpPr>
          <p:cNvPr id="3" name="Text Placeholder 2"/>
          <p:cNvSpPr>
            <a:spLocks noGrp="1"/>
          </p:cNvSpPr>
          <p:nvPr>
            <p:ph type="body" sz="quarter" idx="11"/>
          </p:nvPr>
        </p:nvSpPr>
        <p:spPr/>
        <p:txBody>
          <a:bodyPr/>
          <a:lstStyle/>
          <a:p>
            <a:r>
              <a:t>An-Naml 27:88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مَن جَآءَ بِٱلْحَسَنَةِ فَلَهُۥ خَيْرٌ مِّنْهَا وَهُم مِّن فَزَعٍ يَوْمَئِذٍ ءَامِنُونَ</a:t>
            </a:r>
          </a:p>
          <a:p>
            <a:pPr>
              <a:lnSpc>
                <a:spcPct val="100000"/>
              </a:lnSpc>
              <a:defRPr sz="2400">
                <a:solidFill>
                  <a:srgbClr val="3E5E5C"/>
                </a:solidFill>
                <a:latin typeface="Calibri"/>
              </a:defRPr>
            </a:pPr>
            <a:r>
              <a:t>Whoever brings virtue shall receive [a reward] better than it; and on that day they will be secure from terror.</a:t>
            </a:r>
          </a:p>
        </p:txBody>
      </p:sp>
      <p:sp>
        <p:nvSpPr>
          <p:cNvPr id="3" name="Text Placeholder 2"/>
          <p:cNvSpPr>
            <a:spLocks noGrp="1"/>
          </p:cNvSpPr>
          <p:nvPr>
            <p:ph type="body" sz="quarter" idx="11"/>
          </p:nvPr>
        </p:nvSpPr>
        <p:spPr/>
        <p:txBody>
          <a:bodyPr/>
          <a:lstStyle/>
          <a:p>
            <a:r>
              <a:t>An-Naml 27:89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وَمَن جَآءَ بِٱلسَّيِّئَةِ فَكُبَّتْ وُجُوهُهُمْ فِى ٱلنَّارِ هَلْ تُجْزَوْنَ إِلَّا مَا كُنتُمْ تَعْمَلُونَ</a:t>
            </a:r>
          </a:p>
          <a:p>
            <a:pPr>
              <a:lnSpc>
                <a:spcPct val="100000"/>
              </a:lnSpc>
              <a:defRPr sz="2400">
                <a:solidFill>
                  <a:srgbClr val="3E5E5C"/>
                </a:solidFill>
                <a:latin typeface="Calibri"/>
              </a:defRPr>
            </a:pPr>
            <a:r>
              <a:t>But whoever brings vice—they shall be cast on their faces into the Fire [and told:] ‘Shall you not be requited for what you used to do?’</a:t>
            </a:r>
          </a:p>
        </p:txBody>
      </p:sp>
      <p:sp>
        <p:nvSpPr>
          <p:cNvPr id="3" name="Text Placeholder 2"/>
          <p:cNvSpPr>
            <a:spLocks noGrp="1"/>
          </p:cNvSpPr>
          <p:nvPr>
            <p:ph type="body" sz="quarter" idx="11"/>
          </p:nvPr>
        </p:nvSpPr>
        <p:spPr/>
        <p:txBody>
          <a:bodyPr/>
          <a:lstStyle/>
          <a:p>
            <a:r>
              <a:t>An-Naml 27:90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إِنَّمَآ أُمِرْتُ أَنْ أَعْبُدَ رَبَّ هَـٰذِهِ ٱلْبَلْدَةِ ٱلَّذِى حَرَّمَهَا وَلَهُۥ كُلُّ شَىْءٍ ۖ وَأُمِرْتُ أَنْ أَكُونَ مِنَ ٱلْمُسْلِمِينَ</a:t>
            </a:r>
          </a:p>
          <a:p>
            <a:pPr>
              <a:lnSpc>
                <a:spcPct val="100000"/>
              </a:lnSpc>
              <a:defRPr sz="2400">
                <a:solidFill>
                  <a:srgbClr val="3E5E5C"/>
                </a:solidFill>
                <a:latin typeface="Calibri"/>
              </a:defRPr>
            </a:pPr>
            <a:r>
              <a:t>[Say], ‘I have been commanded to worship the Lord of this city who has made it inviolable and to whom all things belong, and I have been commanded to be among those who submit [to Allah],</a:t>
            </a:r>
          </a:p>
        </p:txBody>
      </p:sp>
      <p:sp>
        <p:nvSpPr>
          <p:cNvPr id="3" name="Text Placeholder 2"/>
          <p:cNvSpPr>
            <a:spLocks noGrp="1"/>
          </p:cNvSpPr>
          <p:nvPr>
            <p:ph type="body" sz="quarter" idx="11"/>
          </p:nvPr>
        </p:nvSpPr>
        <p:spPr/>
        <p:txBody>
          <a:bodyPr/>
          <a:lstStyle/>
          <a:p>
            <a:r>
              <a:t>An-Naml 27:91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وَأَنْ أَتْلُوَا۟ ٱلْقُرْءَانَ ۖ فَمَنِ ٱهْتَدَىٰ فَإِنَّمَا يَهْتَدِى لِنَفْسِهِۦ ۖ وَمَن ضَلَّ فَقُلْ إِنَّمَآ أَنَا۠ مِنَ ٱلْمُنذِرِينَ</a:t>
            </a:r>
          </a:p>
          <a:p>
            <a:pPr>
              <a:lnSpc>
                <a:spcPct val="100000"/>
              </a:lnSpc>
              <a:defRPr sz="2400">
                <a:solidFill>
                  <a:srgbClr val="3E5E5C"/>
                </a:solidFill>
                <a:latin typeface="Calibri"/>
              </a:defRPr>
            </a:pPr>
            <a:r>
              <a:t>and to recite the Quran.’ Whoever is guided is guided only for his own good, and as for him who goes astray, say, ‘I am just one of the warners.’</a:t>
            </a:r>
          </a:p>
        </p:txBody>
      </p:sp>
      <p:sp>
        <p:nvSpPr>
          <p:cNvPr id="3" name="Text Placeholder 2"/>
          <p:cNvSpPr>
            <a:spLocks noGrp="1"/>
          </p:cNvSpPr>
          <p:nvPr>
            <p:ph type="body" sz="quarter" idx="11"/>
          </p:nvPr>
        </p:nvSpPr>
        <p:spPr/>
        <p:txBody>
          <a:bodyPr/>
          <a:lstStyle/>
          <a:p>
            <a:r>
              <a:t>An-Naml 27:92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وَقُلِ ٱلْحَمْدُ لِلَّهِ سَيُرِيكُمْ ءَايَـٰتِهِۦ فَتَعْرِفُونَهَا ۚ وَمَا رَبُّكَ بِغَـٰفِلٍ عَمَّا تَعْمَلُونَ</a:t>
            </a:r>
          </a:p>
          <a:p>
            <a:pPr>
              <a:lnSpc>
                <a:spcPct val="100000"/>
              </a:lnSpc>
              <a:defRPr sz="2400">
                <a:solidFill>
                  <a:srgbClr val="3E5E5C"/>
                </a:solidFill>
                <a:latin typeface="Calibri"/>
              </a:defRPr>
            </a:pPr>
            <a:r>
              <a:t>And say, ‘All praise belongs to Allah. Soon He will show you His signs, and you will recognize them.’ Your Lord is not oblivious of what you do.</a:t>
            </a:r>
          </a:p>
        </p:txBody>
      </p:sp>
      <p:sp>
        <p:nvSpPr>
          <p:cNvPr id="3" name="Text Placeholder 2"/>
          <p:cNvSpPr>
            <a:spLocks noGrp="1"/>
          </p:cNvSpPr>
          <p:nvPr>
            <p:ph type="body" sz="quarter" idx="11"/>
          </p:nvPr>
        </p:nvSpPr>
        <p:spPr/>
        <p:txBody>
          <a:bodyPr/>
          <a:lstStyle/>
          <a:p>
            <a:r>
              <a:t>An-Naml 27:93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4163</Words>
  <Application>Microsoft Macintosh PowerPoint</Application>
  <PresentationFormat>On-screen Show (4:3)</PresentationFormat>
  <Paragraphs>288</Paragraphs>
  <Slides>95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95</vt:i4>
      </vt:variant>
    </vt:vector>
  </HeadingPairs>
  <TitlesOfParts>
    <vt:vector size="99"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17</cp:revision>
  <dcterms:created xsi:type="dcterms:W3CDTF">2013-01-27T09:14:16Z</dcterms:created>
  <dcterms:modified xsi:type="dcterms:W3CDTF">2025-03-05T16:26:48Z</dcterms:modified>
  <cp:category/>
</cp:coreProperties>
</file>