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Ta-Ha (20)</a:t>
            </a:r>
          </a:p>
        </p:txBody>
      </p:sp>
      <p:sp>
        <p:nvSpPr>
          <p:cNvPr id="3" name="Text Placeholder 2"/>
          <p:cNvSpPr>
            <a:spLocks noGrp="1"/>
          </p:cNvSpPr>
          <p:nvPr>
            <p:ph type="body" sz="quarter" idx="11"/>
          </p:nvPr>
        </p:nvSpPr>
        <p:spPr/>
        <p:txBody>
          <a:bodyPr/>
          <a:lstStyle/>
          <a:p>
            <a:r>
              <a:t>طه</a:t>
            </a:r>
          </a:p>
        </p:txBody>
      </p:sp>
      <p:sp>
        <p:nvSpPr>
          <p:cNvPr id="4" name="Text Placeholder 3"/>
          <p:cNvSpPr>
            <a:spLocks noGrp="1"/>
          </p:cNvSpPr>
          <p:nvPr>
            <p:ph type="body" sz="quarter" idx="12"/>
          </p:nvPr>
        </p:nvSpPr>
        <p:spPr/>
        <p:txBody>
          <a:bodyPr/>
          <a:lstStyle/>
          <a:p>
            <a:r>
              <a:t>(Ta-Ha)</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لَآ إِلَـٰهَ إِلَّا هُوَ ۖ لَهُ ٱلْأَسْمَآءُ ٱلْحُسْنَىٰ</a:t>
            </a:r>
          </a:p>
          <a:p>
            <a:pPr>
              <a:lnSpc>
                <a:spcPct val="100000"/>
              </a:lnSpc>
              <a:defRPr sz="2400">
                <a:solidFill>
                  <a:srgbClr val="3E5E5C"/>
                </a:solidFill>
                <a:latin typeface="Calibri"/>
              </a:defRPr>
            </a:pPr>
            <a:r>
              <a:t>Allah—there is no god except Him—to Him belong the Best Names.</a:t>
            </a:r>
          </a:p>
        </p:txBody>
      </p:sp>
      <p:sp>
        <p:nvSpPr>
          <p:cNvPr id="3" name="Text Placeholder 2"/>
          <p:cNvSpPr>
            <a:spLocks noGrp="1"/>
          </p:cNvSpPr>
          <p:nvPr>
            <p:ph type="body" sz="quarter" idx="11"/>
          </p:nvPr>
        </p:nvSpPr>
        <p:spPr/>
        <p:txBody>
          <a:bodyPr/>
          <a:lstStyle/>
          <a:p>
            <a:r>
              <a:t>Ta-Ha 20:8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إِلَـٰهُكُمُ ٱللَّهُ ٱلَّذِى لَآ إِلَـٰهَ إِلَّا هُوَ ۚ وَسِعَ كُلَّ شَىْءٍ عِلْمًا</a:t>
            </a:r>
          </a:p>
          <a:p>
            <a:pPr>
              <a:lnSpc>
                <a:spcPct val="100000"/>
              </a:lnSpc>
              <a:defRPr sz="2400">
                <a:solidFill>
                  <a:srgbClr val="3E5E5C"/>
                </a:solidFill>
                <a:latin typeface="Calibri"/>
              </a:defRPr>
            </a:pPr>
            <a:r>
              <a:t>Indeed your God is Allah. There is no god except Him. He embraces all things in [His] knowledge.’</a:t>
            </a:r>
          </a:p>
        </p:txBody>
      </p:sp>
      <p:sp>
        <p:nvSpPr>
          <p:cNvPr id="3" name="Text Placeholder 2"/>
          <p:cNvSpPr>
            <a:spLocks noGrp="1"/>
          </p:cNvSpPr>
          <p:nvPr>
            <p:ph type="body" sz="quarter" idx="11"/>
          </p:nvPr>
        </p:nvSpPr>
        <p:spPr/>
        <p:txBody>
          <a:bodyPr/>
          <a:lstStyle/>
          <a:p>
            <a:r>
              <a:t>Ta-Ha 20:98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كَذَٰلِكَ نَقُصُّ عَلَيْكَ مِنْ أَنۢبَآءِ مَا قَدْ سَبَقَ ۚ وَقَدْ ءَاتَيْنَـٰكَ مِن لَّدُنَّا ذِكْرًا</a:t>
            </a:r>
          </a:p>
          <a:p>
            <a:pPr>
              <a:lnSpc>
                <a:spcPct val="100000"/>
              </a:lnSpc>
              <a:defRPr sz="2400">
                <a:solidFill>
                  <a:srgbClr val="3E5E5C"/>
                </a:solidFill>
                <a:latin typeface="Calibri"/>
              </a:defRPr>
            </a:pPr>
            <a:r>
              <a:t>Thus do We relate to you some accounts of what is past. Certainly, We have given you a Reminder from Ourselves.</a:t>
            </a:r>
          </a:p>
        </p:txBody>
      </p:sp>
      <p:sp>
        <p:nvSpPr>
          <p:cNvPr id="3" name="Text Placeholder 2"/>
          <p:cNvSpPr>
            <a:spLocks noGrp="1"/>
          </p:cNvSpPr>
          <p:nvPr>
            <p:ph type="body" sz="quarter" idx="11"/>
          </p:nvPr>
        </p:nvSpPr>
        <p:spPr/>
        <p:txBody>
          <a:bodyPr/>
          <a:lstStyle/>
          <a:p>
            <a:r>
              <a:t>Ta-Ha 20:99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أَعْرَضَ عَنْهُ فَإِنَّهُۥ يَحْمِلُ يَوْمَ ٱلْقِيَـٰمَةِ وِزْرًا</a:t>
            </a:r>
          </a:p>
          <a:p>
            <a:pPr>
              <a:lnSpc>
                <a:spcPct val="100000"/>
              </a:lnSpc>
              <a:defRPr sz="2400">
                <a:solidFill>
                  <a:srgbClr val="3E5E5C"/>
                </a:solidFill>
                <a:latin typeface="Calibri"/>
              </a:defRPr>
            </a:pPr>
            <a:r>
              <a:t>Whoever disregards it shall bear a burden [of punishment] on the Day of Resurrection,</a:t>
            </a:r>
          </a:p>
        </p:txBody>
      </p:sp>
      <p:sp>
        <p:nvSpPr>
          <p:cNvPr id="3" name="Text Placeholder 2"/>
          <p:cNvSpPr>
            <a:spLocks noGrp="1"/>
          </p:cNvSpPr>
          <p:nvPr>
            <p:ph type="body" sz="quarter" idx="11"/>
          </p:nvPr>
        </p:nvSpPr>
        <p:spPr/>
        <p:txBody>
          <a:bodyPr/>
          <a:lstStyle/>
          <a:p>
            <a:r>
              <a:t>Ta-Ha 20:100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خَـٰلِدِينَ فِيهِ ۖ وَسَآءَ لَهُمْ يَوْمَ ٱلْقِيَـٰمَةِ حِمْلًا</a:t>
            </a:r>
          </a:p>
          <a:p>
            <a:pPr>
              <a:lnSpc>
                <a:spcPct val="100000"/>
              </a:lnSpc>
              <a:defRPr sz="2400">
                <a:solidFill>
                  <a:srgbClr val="3E5E5C"/>
                </a:solidFill>
                <a:latin typeface="Calibri"/>
              </a:defRPr>
            </a:pPr>
            <a:r>
              <a:t>remaining in it [forever]. Evil is their burden on the Day of Resurrection</a:t>
            </a:r>
          </a:p>
        </p:txBody>
      </p:sp>
      <p:sp>
        <p:nvSpPr>
          <p:cNvPr id="3" name="Text Placeholder 2"/>
          <p:cNvSpPr>
            <a:spLocks noGrp="1"/>
          </p:cNvSpPr>
          <p:nvPr>
            <p:ph type="body" sz="quarter" idx="11"/>
          </p:nvPr>
        </p:nvSpPr>
        <p:spPr/>
        <p:txBody>
          <a:bodyPr/>
          <a:lstStyle/>
          <a:p>
            <a:r>
              <a:t>Ta-Ha 20:101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يُنفَخُ فِى ٱلصُّورِ ۚ وَنَحْشُرُ ٱلْمُجْرِمِينَ يَوْمَئِذٍ زُرْقًا</a:t>
            </a:r>
          </a:p>
          <a:p>
            <a:pPr>
              <a:lnSpc>
                <a:spcPct val="100000"/>
              </a:lnSpc>
              <a:defRPr sz="2400">
                <a:solidFill>
                  <a:srgbClr val="3E5E5C"/>
                </a:solidFill>
                <a:latin typeface="Calibri"/>
              </a:defRPr>
            </a:pPr>
            <a:r>
              <a:t>—the day the Trumpet will be blown; on that day We shall muster the guilty with blind eyes.</a:t>
            </a:r>
          </a:p>
        </p:txBody>
      </p:sp>
      <p:sp>
        <p:nvSpPr>
          <p:cNvPr id="3" name="Text Placeholder 2"/>
          <p:cNvSpPr>
            <a:spLocks noGrp="1"/>
          </p:cNvSpPr>
          <p:nvPr>
            <p:ph type="body" sz="quarter" idx="11"/>
          </p:nvPr>
        </p:nvSpPr>
        <p:spPr/>
        <p:txBody>
          <a:bodyPr/>
          <a:lstStyle/>
          <a:p>
            <a:r>
              <a:t>Ta-Ha 20:102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يَتَخَـٰفَتُونَ بَيْنَهُمْ إِن لَّبِثْتُمْ إِلَّا عَشْرًا</a:t>
            </a:r>
          </a:p>
          <a:p>
            <a:pPr>
              <a:lnSpc>
                <a:spcPct val="100000"/>
              </a:lnSpc>
              <a:defRPr sz="2400">
                <a:solidFill>
                  <a:srgbClr val="3E5E5C"/>
                </a:solidFill>
                <a:latin typeface="Calibri"/>
              </a:defRPr>
            </a:pPr>
            <a:r>
              <a:t>They will whisper to one another: ‘You have stayed only for ten [days].’</a:t>
            </a:r>
          </a:p>
        </p:txBody>
      </p:sp>
      <p:sp>
        <p:nvSpPr>
          <p:cNvPr id="3" name="Text Placeholder 2"/>
          <p:cNvSpPr>
            <a:spLocks noGrp="1"/>
          </p:cNvSpPr>
          <p:nvPr>
            <p:ph type="body" sz="quarter" idx="11"/>
          </p:nvPr>
        </p:nvSpPr>
        <p:spPr/>
        <p:txBody>
          <a:bodyPr/>
          <a:lstStyle/>
          <a:p>
            <a:r>
              <a:t>Ta-Ha 20:103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نَّحْنُ أَعْلَمُ بِمَا يَقُولُونَ إِذْ يَقُولُ أَمْثَلُهُمْ طَرِيقَةً إِن لَّبِثْتُمْ إِلَّا يَوْمًا</a:t>
            </a:r>
          </a:p>
          <a:p>
            <a:pPr>
              <a:lnSpc>
                <a:spcPct val="100000"/>
              </a:lnSpc>
              <a:defRPr sz="2400">
                <a:solidFill>
                  <a:srgbClr val="3E5E5C"/>
                </a:solidFill>
                <a:latin typeface="Calibri"/>
              </a:defRPr>
            </a:pPr>
            <a:r>
              <a:t>We know best what they will say, when the smartest of them in approach will say, ‘You stayed only a day!’</a:t>
            </a:r>
          </a:p>
        </p:txBody>
      </p:sp>
      <p:sp>
        <p:nvSpPr>
          <p:cNvPr id="3" name="Text Placeholder 2"/>
          <p:cNvSpPr>
            <a:spLocks noGrp="1"/>
          </p:cNvSpPr>
          <p:nvPr>
            <p:ph type="body" sz="quarter" idx="11"/>
          </p:nvPr>
        </p:nvSpPr>
        <p:spPr/>
        <p:txBody>
          <a:bodyPr/>
          <a:lstStyle/>
          <a:p>
            <a:r>
              <a:t>Ta-Ha 20:104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وَيَسْـَٔلُونَكَ عَنِ ٱلْجِبَالِ فَقُلْ يَنسِفُهَا رَبِّى نَسْفًا</a:t>
            </a:r>
          </a:p>
          <a:p>
            <a:pPr>
              <a:lnSpc>
                <a:spcPct val="100000"/>
              </a:lnSpc>
              <a:defRPr sz="2400">
                <a:solidFill>
                  <a:srgbClr val="3E5E5C"/>
                </a:solidFill>
                <a:latin typeface="Calibri"/>
              </a:defRPr>
            </a:pPr>
            <a:r>
              <a:t>They question you concerning the mountains. Say, ‘My Lord will scatter them [like dust].’</a:t>
            </a:r>
          </a:p>
        </p:txBody>
      </p:sp>
      <p:sp>
        <p:nvSpPr>
          <p:cNvPr id="3" name="Text Placeholder 2"/>
          <p:cNvSpPr>
            <a:spLocks noGrp="1"/>
          </p:cNvSpPr>
          <p:nvPr>
            <p:ph type="body" sz="quarter" idx="11"/>
          </p:nvPr>
        </p:nvSpPr>
        <p:spPr/>
        <p:txBody>
          <a:bodyPr/>
          <a:lstStyle/>
          <a:p>
            <a:r>
              <a:t>Ta-Ha 20:105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فَيَذَرُهَا قَاعًا صَفْصَفًا</a:t>
            </a:r>
          </a:p>
          <a:p>
            <a:pPr>
              <a:lnSpc>
                <a:spcPct val="100000"/>
              </a:lnSpc>
              <a:defRPr sz="2400">
                <a:solidFill>
                  <a:srgbClr val="3E5E5C"/>
                </a:solidFill>
                <a:latin typeface="Calibri"/>
              </a:defRPr>
            </a:pPr>
            <a:r>
              <a:t>Then He will leave it a level plain.</a:t>
            </a:r>
          </a:p>
        </p:txBody>
      </p:sp>
      <p:sp>
        <p:nvSpPr>
          <p:cNvPr id="3" name="Text Placeholder 2"/>
          <p:cNvSpPr>
            <a:spLocks noGrp="1"/>
          </p:cNvSpPr>
          <p:nvPr>
            <p:ph type="body" sz="quarter" idx="11"/>
          </p:nvPr>
        </p:nvSpPr>
        <p:spPr/>
        <p:txBody>
          <a:bodyPr/>
          <a:lstStyle/>
          <a:p>
            <a:r>
              <a:t>Ta-Ha 20:106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تَرَىٰ فِيهَا عِوَجًا وَلَآ أَمْتًا</a:t>
            </a:r>
          </a:p>
          <a:p>
            <a:pPr>
              <a:lnSpc>
                <a:spcPct val="100000"/>
              </a:lnSpc>
              <a:defRPr sz="2400">
                <a:solidFill>
                  <a:srgbClr val="3E5E5C"/>
                </a:solidFill>
                <a:latin typeface="Calibri"/>
              </a:defRPr>
            </a:pPr>
            <a:r>
              <a:t>You will not see any crookedness or unevenness in it.</a:t>
            </a:r>
          </a:p>
        </p:txBody>
      </p:sp>
      <p:sp>
        <p:nvSpPr>
          <p:cNvPr id="3" name="Text Placeholder 2"/>
          <p:cNvSpPr>
            <a:spLocks noGrp="1"/>
          </p:cNvSpPr>
          <p:nvPr>
            <p:ph type="body" sz="quarter" idx="11"/>
          </p:nvPr>
        </p:nvSpPr>
        <p:spPr/>
        <p:txBody>
          <a:bodyPr/>
          <a:lstStyle/>
          <a:p>
            <a:r>
              <a:t>Ta-Ha 20:107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وَهَلْ أَتَىٰكَ حَدِيثُ مُوسَىٰٓ</a:t>
            </a:r>
          </a:p>
          <a:p>
            <a:pPr>
              <a:lnSpc>
                <a:spcPct val="100000"/>
              </a:lnSpc>
              <a:defRPr sz="2400">
                <a:solidFill>
                  <a:srgbClr val="3E5E5C"/>
                </a:solidFill>
                <a:latin typeface="Calibri"/>
              </a:defRPr>
            </a:pPr>
            <a:r>
              <a:t>Did the story of Moses come to you,</a:t>
            </a:r>
          </a:p>
        </p:txBody>
      </p:sp>
      <p:sp>
        <p:nvSpPr>
          <p:cNvPr id="3" name="Text Placeholder 2"/>
          <p:cNvSpPr>
            <a:spLocks noGrp="1"/>
          </p:cNvSpPr>
          <p:nvPr>
            <p:ph type="body" sz="quarter" idx="11"/>
          </p:nvPr>
        </p:nvSpPr>
        <p:spPr/>
        <p:txBody>
          <a:bodyPr/>
          <a:lstStyle/>
          <a:p>
            <a:r>
              <a:t>Ta-Ha 20:9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يَوْمَئِذٍ يَتَّبِعُونَ ٱلدَّاعِىَ لَا عِوَجَ لَهُۥ ۖ وَخَشَعَتِ ٱلْأَصْوَاتُ لِلرَّحْمَـٰنِ فَلَا تَسْمَعُ إِلَّا هَمْسًا</a:t>
            </a:r>
          </a:p>
          <a:p>
            <a:pPr>
              <a:lnSpc>
                <a:spcPct val="100000"/>
              </a:lnSpc>
              <a:defRPr sz="2400">
                <a:solidFill>
                  <a:srgbClr val="3E5E5C"/>
                </a:solidFill>
                <a:latin typeface="Calibri"/>
              </a:defRPr>
            </a:pPr>
            <a:r>
              <a:t>On that day they will follow the summoner without zigzagging. Their voices will be muted before the All-beneficent, and you will hear nothing but a murmur.</a:t>
            </a:r>
          </a:p>
        </p:txBody>
      </p:sp>
      <p:sp>
        <p:nvSpPr>
          <p:cNvPr id="3" name="Text Placeholder 2"/>
          <p:cNvSpPr>
            <a:spLocks noGrp="1"/>
          </p:cNvSpPr>
          <p:nvPr>
            <p:ph type="body" sz="quarter" idx="11"/>
          </p:nvPr>
        </p:nvSpPr>
        <p:spPr/>
        <p:txBody>
          <a:bodyPr/>
          <a:lstStyle/>
          <a:p>
            <a:r>
              <a:t>Ta-Ha 20:108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يَوْمَئِذٍ لَّا تَنفَعُ ٱلشَّفَـٰعَةُ إِلَّا مَنْ أَذِنَ لَهُ ٱلرَّحْمَـٰنُ وَرَضِىَ لَهُۥ قَوْلًا</a:t>
            </a:r>
          </a:p>
          <a:p>
            <a:pPr>
              <a:lnSpc>
                <a:spcPct val="100000"/>
              </a:lnSpc>
              <a:defRPr sz="2400">
                <a:solidFill>
                  <a:srgbClr val="3E5E5C"/>
                </a:solidFill>
                <a:latin typeface="Calibri"/>
              </a:defRPr>
            </a:pPr>
            <a:r>
              <a:t>Intercession will not avail that day except from him whom the All-beneficent allows and approves of his word.</a:t>
            </a:r>
          </a:p>
        </p:txBody>
      </p:sp>
      <p:sp>
        <p:nvSpPr>
          <p:cNvPr id="3" name="Text Placeholder 2"/>
          <p:cNvSpPr>
            <a:spLocks noGrp="1"/>
          </p:cNvSpPr>
          <p:nvPr>
            <p:ph type="body" sz="quarter" idx="11"/>
          </p:nvPr>
        </p:nvSpPr>
        <p:spPr/>
        <p:txBody>
          <a:bodyPr/>
          <a:lstStyle/>
          <a:p>
            <a:r>
              <a:t>Ta-Ha 20:109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يَعْلَمُ مَا بَيْنَ أَيْدِيهِمْ وَمَا خَلْفَهُمْ وَلَا يُحِيطُونَ بِهِۦ عِلْمًا</a:t>
            </a:r>
          </a:p>
          <a:p>
            <a:pPr>
              <a:lnSpc>
                <a:spcPct val="100000"/>
              </a:lnSpc>
              <a:defRPr sz="2400">
                <a:solidFill>
                  <a:srgbClr val="3E5E5C"/>
                </a:solidFill>
                <a:latin typeface="Calibri"/>
              </a:defRPr>
            </a:pPr>
            <a:r>
              <a:t>He knows what is before them and behind them, though they do not comprehend Him in their knowledge.</a:t>
            </a:r>
          </a:p>
        </p:txBody>
      </p:sp>
      <p:sp>
        <p:nvSpPr>
          <p:cNvPr id="3" name="Text Placeholder 2"/>
          <p:cNvSpPr>
            <a:spLocks noGrp="1"/>
          </p:cNvSpPr>
          <p:nvPr>
            <p:ph type="body" sz="quarter" idx="11"/>
          </p:nvPr>
        </p:nvSpPr>
        <p:spPr/>
        <p:txBody>
          <a:bodyPr/>
          <a:lstStyle/>
          <a:p>
            <a:r>
              <a:t>Ta-Ha 20:110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وَعَنَتِ ٱلْوُجُوهُ لِلْحَىِّ ٱلْقَيُّومِ ۖ وَقَدْ خَابَ مَنْ حَمَلَ ظُلْمًا</a:t>
            </a:r>
          </a:p>
          <a:p>
            <a:pPr>
              <a:lnSpc>
                <a:spcPct val="100000"/>
              </a:lnSpc>
              <a:defRPr sz="2400">
                <a:solidFill>
                  <a:srgbClr val="3E5E5C"/>
                </a:solidFill>
                <a:latin typeface="Calibri"/>
              </a:defRPr>
            </a:pPr>
            <a:r>
              <a:t>All faces shall be humbled before the Living One, the All-sustainer, and those who bear [the burden of] wrongdoing will fail.</a:t>
            </a:r>
          </a:p>
        </p:txBody>
      </p:sp>
      <p:sp>
        <p:nvSpPr>
          <p:cNvPr id="3" name="Text Placeholder 2"/>
          <p:cNvSpPr>
            <a:spLocks noGrp="1"/>
          </p:cNvSpPr>
          <p:nvPr>
            <p:ph type="body" sz="quarter" idx="11"/>
          </p:nvPr>
        </p:nvSpPr>
        <p:spPr/>
        <p:txBody>
          <a:bodyPr/>
          <a:lstStyle/>
          <a:p>
            <a:r>
              <a:t>Ta-Ha 20:111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يَعْمَلْ مِنَ ٱلصَّـٰلِحَـٰتِ وَهُوَ مُؤْمِنٌ فَلَا يَخَافُ ظُلْمًا وَلَا هَضْمًا</a:t>
            </a:r>
          </a:p>
          <a:p>
            <a:pPr>
              <a:lnSpc>
                <a:spcPct val="100000"/>
              </a:lnSpc>
              <a:defRPr sz="2400">
                <a:solidFill>
                  <a:srgbClr val="3E5E5C"/>
                </a:solidFill>
                <a:latin typeface="Calibri"/>
              </a:defRPr>
            </a:pPr>
            <a:r>
              <a:t>But whoever does righteous deeds, being faithful, will neither fear any injustice or disparagement.</a:t>
            </a:r>
          </a:p>
        </p:txBody>
      </p:sp>
      <p:sp>
        <p:nvSpPr>
          <p:cNvPr id="3" name="Text Placeholder 2"/>
          <p:cNvSpPr>
            <a:spLocks noGrp="1"/>
          </p:cNvSpPr>
          <p:nvPr>
            <p:ph type="body" sz="quarter" idx="11"/>
          </p:nvPr>
        </p:nvSpPr>
        <p:spPr/>
        <p:txBody>
          <a:bodyPr/>
          <a:lstStyle/>
          <a:p>
            <a:r>
              <a:t>Ta-Ha 20:112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أَنزَلْنَـٰهُ قُرْءَانًا عَرَبِيًّا وَصَرَّفْنَا فِيهِ مِنَ ٱلْوَعِيدِ لَعَلَّهُمْ يَتَّقُونَ أَوْ يُحْدِثُ لَهُمْ ذِكْرًا</a:t>
            </a:r>
          </a:p>
          <a:p>
            <a:pPr>
              <a:lnSpc>
                <a:spcPct val="100000"/>
              </a:lnSpc>
              <a:defRPr sz="2400">
                <a:solidFill>
                  <a:srgbClr val="3E5E5C"/>
                </a:solidFill>
                <a:latin typeface="Calibri"/>
              </a:defRPr>
            </a:pPr>
            <a:r>
              <a:t>Thus We have sent it down as an Arabic Quran and We have paraphrased the warnings in it variously so that they may be Godwary, or it may prompt them to remembrance.</a:t>
            </a:r>
          </a:p>
        </p:txBody>
      </p:sp>
      <p:sp>
        <p:nvSpPr>
          <p:cNvPr id="3" name="Text Placeholder 2"/>
          <p:cNvSpPr>
            <a:spLocks noGrp="1"/>
          </p:cNvSpPr>
          <p:nvPr>
            <p:ph type="body" sz="quarter" idx="11"/>
          </p:nvPr>
        </p:nvSpPr>
        <p:spPr/>
        <p:txBody>
          <a:bodyPr/>
          <a:lstStyle/>
          <a:p>
            <a:r>
              <a:t>Ta-Ha 20:113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فَتَعَـٰلَى ٱللَّهُ ٱلْمَلِكُ ٱلْحَقُّ ۗ وَلَا تَعْجَلْ بِٱلْقُرْءَانِ مِن قَبْلِ أَن يُقْضَىٰٓ إِلَيْكَ وَحْيُهُۥ ۖ وَقُل رَّبِّ زِدْنِى عِلْمًا</a:t>
            </a:r>
          </a:p>
          <a:p>
            <a:pPr>
              <a:lnSpc>
                <a:spcPct val="100000"/>
              </a:lnSpc>
              <a:defRPr sz="2400">
                <a:solidFill>
                  <a:srgbClr val="3E5E5C"/>
                </a:solidFill>
                <a:latin typeface="Calibri"/>
              </a:defRPr>
            </a:pPr>
            <a:r>
              <a:t>So exalted is Allah, the True Sovereign. Do not hasten with the Quran before its revelation is completed for you, and say, ‘My Lord! Increase me in knowledge.’</a:t>
            </a:r>
          </a:p>
        </p:txBody>
      </p:sp>
      <p:sp>
        <p:nvSpPr>
          <p:cNvPr id="3" name="Text Placeholder 2"/>
          <p:cNvSpPr>
            <a:spLocks noGrp="1"/>
          </p:cNvSpPr>
          <p:nvPr>
            <p:ph type="body" sz="quarter" idx="11"/>
          </p:nvPr>
        </p:nvSpPr>
        <p:spPr/>
        <p:txBody>
          <a:bodyPr/>
          <a:lstStyle/>
          <a:p>
            <a:r>
              <a:t>Ta-Ha 20:114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عَهِدْنَآ إِلَىٰٓ ءَادَمَ مِن قَبْلُ فَنَسِىَ وَلَمْ نَجِدْ لَهُۥ عَزْمًا</a:t>
            </a:r>
          </a:p>
          <a:p>
            <a:pPr>
              <a:lnSpc>
                <a:spcPct val="100000"/>
              </a:lnSpc>
              <a:defRPr sz="2400">
                <a:solidFill>
                  <a:srgbClr val="3E5E5C"/>
                </a:solidFill>
                <a:latin typeface="Calibri"/>
              </a:defRPr>
            </a:pPr>
            <a:r>
              <a:t>Certainly We had enjoined Adam earlier; but he forgot, and We did not find any resoluteness in him.</a:t>
            </a:r>
          </a:p>
        </p:txBody>
      </p:sp>
      <p:sp>
        <p:nvSpPr>
          <p:cNvPr id="3" name="Text Placeholder 2"/>
          <p:cNvSpPr>
            <a:spLocks noGrp="1"/>
          </p:cNvSpPr>
          <p:nvPr>
            <p:ph type="body" sz="quarter" idx="11"/>
          </p:nvPr>
        </p:nvSpPr>
        <p:spPr/>
        <p:txBody>
          <a:bodyPr/>
          <a:lstStyle/>
          <a:p>
            <a:r>
              <a:t>Ta-Ha 20:115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قُلْنَا لِلْمَلَـٰٓئِكَةِ ٱسْجُدُوا۟ لِـَٔادَمَ فَسَجَدُوٓا۟ إِلَّآ إِبْلِيسَ أَبَىٰ</a:t>
            </a:r>
          </a:p>
          <a:p>
            <a:pPr>
              <a:lnSpc>
                <a:spcPct val="100000"/>
              </a:lnSpc>
              <a:defRPr sz="2400">
                <a:solidFill>
                  <a:srgbClr val="3E5E5C"/>
                </a:solidFill>
                <a:latin typeface="Calibri"/>
              </a:defRPr>
            </a:pPr>
            <a:r>
              <a:t>When We said to the angels, ‘Prostrate before Adam,’ they prostrated, but not Iblis: he refused.</a:t>
            </a:r>
          </a:p>
        </p:txBody>
      </p:sp>
      <p:sp>
        <p:nvSpPr>
          <p:cNvPr id="3" name="Text Placeholder 2"/>
          <p:cNvSpPr>
            <a:spLocks noGrp="1"/>
          </p:cNvSpPr>
          <p:nvPr>
            <p:ph type="body" sz="quarter" idx="11"/>
          </p:nvPr>
        </p:nvSpPr>
        <p:spPr/>
        <p:txBody>
          <a:bodyPr/>
          <a:lstStyle/>
          <a:p>
            <a:r>
              <a:t>Ta-Ha 20:116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فَقُلْنَا يَـٰٓـَٔادَمُ إِنَّ هَـٰذَا عَدُوٌّ لَّكَ وَلِزَوْجِكَ فَلَا يُخْرِجَنَّكُمَا مِنَ ٱلْجَنَّةِ فَتَشْقَىٰٓ</a:t>
            </a:r>
          </a:p>
          <a:p>
            <a:pPr>
              <a:lnSpc>
                <a:spcPct val="100000"/>
              </a:lnSpc>
              <a:defRPr sz="2400">
                <a:solidFill>
                  <a:srgbClr val="3E5E5C"/>
                </a:solidFill>
                <a:latin typeface="Calibri"/>
              </a:defRPr>
            </a:pPr>
            <a:r>
              <a:t>We said, ‘O Adam! This is indeed an enemy of yours and your mate’s. So do not let him expel you from paradise, or you will be miserable.</a:t>
            </a:r>
          </a:p>
        </p:txBody>
      </p:sp>
      <p:sp>
        <p:nvSpPr>
          <p:cNvPr id="3" name="Text Placeholder 2"/>
          <p:cNvSpPr>
            <a:spLocks noGrp="1"/>
          </p:cNvSpPr>
          <p:nvPr>
            <p:ph type="body" sz="quarter" idx="11"/>
          </p:nvPr>
        </p:nvSpPr>
        <p:spPr/>
        <p:txBody>
          <a:bodyPr/>
          <a:lstStyle/>
          <a:p>
            <a:r>
              <a:t>Ta-Ha 20:117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رَءَا نَارًا فَقَالَ لِأَهْلِهِ ٱمْكُثُوٓا۟ إِنِّىٓ ءَانَسْتُ نَارًا لَّعَلِّىٓ ءَاتِيكُم مِّنْهَا بِقَبَسٍ أَوْ أَجِدُ عَلَى ٱلنَّارِ هُدًى</a:t>
            </a:r>
          </a:p>
          <a:p>
            <a:pPr>
              <a:lnSpc>
                <a:spcPct val="100000"/>
              </a:lnSpc>
              <a:defRPr sz="2400">
                <a:solidFill>
                  <a:srgbClr val="3E5E5C"/>
                </a:solidFill>
                <a:latin typeface="Calibri"/>
              </a:defRPr>
            </a:pPr>
            <a:r>
              <a:t>when he sighted a fire, and said to his family, ‘Wait! Indeed, I descry a fire! Maybe I will bring you a brand from it, or find some guidance at the fire.’</a:t>
            </a:r>
          </a:p>
        </p:txBody>
      </p:sp>
      <p:sp>
        <p:nvSpPr>
          <p:cNvPr id="3" name="Text Placeholder 2"/>
          <p:cNvSpPr>
            <a:spLocks noGrp="1"/>
          </p:cNvSpPr>
          <p:nvPr>
            <p:ph type="body" sz="quarter" idx="11"/>
          </p:nvPr>
        </p:nvSpPr>
        <p:spPr/>
        <p:txBody>
          <a:bodyPr/>
          <a:lstStyle/>
          <a:p>
            <a:r>
              <a:t>Ta-Ha 20:10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لَكَ أَلَّا تَجُوعَ فِيهَا وَلَا تَعْرَىٰ</a:t>
            </a:r>
          </a:p>
          <a:p>
            <a:pPr>
              <a:lnSpc>
                <a:spcPct val="100000"/>
              </a:lnSpc>
              <a:defRPr sz="2400">
                <a:solidFill>
                  <a:srgbClr val="3E5E5C"/>
                </a:solidFill>
                <a:latin typeface="Calibri"/>
              </a:defRPr>
            </a:pPr>
            <a:r>
              <a:t>You will neither be hungry in it nor naked.</a:t>
            </a:r>
          </a:p>
        </p:txBody>
      </p:sp>
      <p:sp>
        <p:nvSpPr>
          <p:cNvPr id="3" name="Text Placeholder 2"/>
          <p:cNvSpPr>
            <a:spLocks noGrp="1"/>
          </p:cNvSpPr>
          <p:nvPr>
            <p:ph type="body" sz="quarter" idx="11"/>
          </p:nvPr>
        </p:nvSpPr>
        <p:spPr/>
        <p:txBody>
          <a:bodyPr/>
          <a:lstStyle/>
          <a:p>
            <a:r>
              <a:t>Ta-Ha 20:118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وَأَنَّكَ لَا تَظْمَؤُا۟ فِيهَا وَلَا تَضْحَىٰ</a:t>
            </a:r>
          </a:p>
          <a:p>
            <a:pPr>
              <a:lnSpc>
                <a:spcPct val="100000"/>
              </a:lnSpc>
              <a:defRPr sz="2400">
                <a:solidFill>
                  <a:srgbClr val="3E5E5C"/>
                </a:solidFill>
                <a:latin typeface="Calibri"/>
              </a:defRPr>
            </a:pPr>
            <a:r>
              <a:t>You will neither be thirsty in it, nor suffer from [the heat of] the sun.’</a:t>
            </a:r>
          </a:p>
        </p:txBody>
      </p:sp>
      <p:sp>
        <p:nvSpPr>
          <p:cNvPr id="3" name="Text Placeholder 2"/>
          <p:cNvSpPr>
            <a:spLocks noGrp="1"/>
          </p:cNvSpPr>
          <p:nvPr>
            <p:ph type="body" sz="quarter" idx="11"/>
          </p:nvPr>
        </p:nvSpPr>
        <p:spPr/>
        <p:txBody>
          <a:bodyPr/>
          <a:lstStyle/>
          <a:p>
            <a:r>
              <a:t>Ta-Ha 20:119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فَوَسْوَسَ إِلَيْهِ ٱلشَّيْطَـٰنُ قَالَ يَـٰٓـَٔادَمُ هَلْ أَدُلُّكَ عَلَىٰ شَجَرَةِ ٱلْخُلْدِ وَمُلْكٍ لَّا يَبْلَىٰ</a:t>
            </a:r>
          </a:p>
          <a:p>
            <a:pPr>
              <a:lnSpc>
                <a:spcPct val="100000"/>
              </a:lnSpc>
              <a:defRPr sz="2400">
                <a:solidFill>
                  <a:srgbClr val="3E5E5C"/>
                </a:solidFill>
                <a:latin typeface="Calibri"/>
              </a:defRPr>
            </a:pPr>
            <a:r>
              <a:t>Then Satan tempted him. He said, ‘O Adam! Shall I show you the tree of immortality, and an imperishable kingdom?’</a:t>
            </a:r>
          </a:p>
        </p:txBody>
      </p:sp>
      <p:sp>
        <p:nvSpPr>
          <p:cNvPr id="3" name="Text Placeholder 2"/>
          <p:cNvSpPr>
            <a:spLocks noGrp="1"/>
          </p:cNvSpPr>
          <p:nvPr>
            <p:ph type="body" sz="quarter" idx="11"/>
          </p:nvPr>
        </p:nvSpPr>
        <p:spPr/>
        <p:txBody>
          <a:bodyPr/>
          <a:lstStyle/>
          <a:p>
            <a:r>
              <a:t>Ta-Ha 20:120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فَأَكَلَا مِنْهَا فَبَدَتْ لَهُمَا سَوْءَٰتُهُمَا وَطَفِقَا يَخْصِفَانِ عَلَيْهِمَا مِن وَرَقِ ٱلْجَنَّةِ ۚ وَعَصَىٰٓ ءَادَمُ رَبَّهُۥ فَغَوَىٰ</a:t>
            </a:r>
          </a:p>
          <a:p>
            <a:pPr>
              <a:lnSpc>
                <a:spcPct val="100000"/>
              </a:lnSpc>
              <a:defRPr sz="2400">
                <a:solidFill>
                  <a:srgbClr val="3E5E5C"/>
                </a:solidFill>
                <a:latin typeface="Calibri"/>
              </a:defRPr>
            </a:pPr>
            <a:r>
              <a:t>So they both ate of it, and their nakedness became evident to them, and they began to stitch over themselves with the leaves of paradise. Adam disobeyed his Lord, and went amiss.</a:t>
            </a:r>
          </a:p>
        </p:txBody>
      </p:sp>
      <p:sp>
        <p:nvSpPr>
          <p:cNvPr id="3" name="Text Placeholder 2"/>
          <p:cNvSpPr>
            <a:spLocks noGrp="1"/>
          </p:cNvSpPr>
          <p:nvPr>
            <p:ph type="body" sz="quarter" idx="11"/>
          </p:nvPr>
        </p:nvSpPr>
        <p:spPr/>
        <p:txBody>
          <a:bodyPr/>
          <a:lstStyle/>
          <a:p>
            <a:r>
              <a:t>Ta-Ha 20:121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ٱجْتَبَـٰهُ رَبُّهُۥ فَتَابَ عَلَيْهِ وَهَدَىٰ</a:t>
            </a:r>
          </a:p>
          <a:p>
            <a:pPr>
              <a:lnSpc>
                <a:spcPct val="100000"/>
              </a:lnSpc>
              <a:defRPr sz="2400">
                <a:solidFill>
                  <a:srgbClr val="3E5E5C"/>
                </a:solidFill>
                <a:latin typeface="Calibri"/>
              </a:defRPr>
            </a:pPr>
            <a:r>
              <a:t>Then his Lord chose him, and turned to him clemently, and guided him.</a:t>
            </a:r>
          </a:p>
        </p:txBody>
      </p:sp>
      <p:sp>
        <p:nvSpPr>
          <p:cNvPr id="3" name="Text Placeholder 2"/>
          <p:cNvSpPr>
            <a:spLocks noGrp="1"/>
          </p:cNvSpPr>
          <p:nvPr>
            <p:ph type="body" sz="quarter" idx="11"/>
          </p:nvPr>
        </p:nvSpPr>
        <p:spPr/>
        <p:txBody>
          <a:bodyPr/>
          <a:lstStyle/>
          <a:p>
            <a:r>
              <a:t>Ta-Ha 20:122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ٱهْبِطَا مِنْهَا جَمِيعًۢا ۖ بَعْضُكُمْ لِبَعْضٍ عَدُوٌّ ۖ فَإِمَّا يَأْتِيَنَّكُم مِّنِّى هُدًى فَمَنِ ٱتَّبَعَ هُدَاىَ فَلَا يَضِلُّ وَلَا يَشْقَىٰ</a:t>
            </a:r>
          </a:p>
          <a:p>
            <a:pPr>
              <a:lnSpc>
                <a:spcPct val="100000"/>
              </a:lnSpc>
              <a:defRPr sz="2400">
                <a:solidFill>
                  <a:srgbClr val="3E5E5C"/>
                </a:solidFill>
                <a:latin typeface="Calibri"/>
              </a:defRPr>
            </a:pPr>
            <a:r>
              <a:t>He said, ‘Get down both of you from it, all together, being enemies of one another! Yet, should any guidance come to you from Me, those who follow My guidance will not go astray, nor will they be miserable.</a:t>
            </a:r>
          </a:p>
        </p:txBody>
      </p:sp>
      <p:sp>
        <p:nvSpPr>
          <p:cNvPr id="3" name="Text Placeholder 2"/>
          <p:cNvSpPr>
            <a:spLocks noGrp="1"/>
          </p:cNvSpPr>
          <p:nvPr>
            <p:ph type="body" sz="quarter" idx="11"/>
          </p:nvPr>
        </p:nvSpPr>
        <p:spPr/>
        <p:txBody>
          <a:bodyPr/>
          <a:lstStyle/>
          <a:p>
            <a:r>
              <a:t>Ta-Ha 20:123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أَعْرَضَ عَن ذِكْرِى فَإِنَّ لَهُۥ مَعِيشَةً ضَنكًا وَنَحْشُرُهُۥ يَوْمَ ٱلْقِيَـٰمَةِ أَعْمَىٰ</a:t>
            </a:r>
          </a:p>
          <a:p>
            <a:pPr>
              <a:lnSpc>
                <a:spcPct val="100000"/>
              </a:lnSpc>
              <a:defRPr sz="2400">
                <a:solidFill>
                  <a:srgbClr val="3E5E5C"/>
                </a:solidFill>
                <a:latin typeface="Calibri"/>
              </a:defRPr>
            </a:pPr>
            <a:r>
              <a:t>But whoever disregards My remembrance, his shall be a wretched life, and We shall raise him blind on the Day of Resurrection.’</a:t>
            </a:r>
          </a:p>
        </p:txBody>
      </p:sp>
      <p:sp>
        <p:nvSpPr>
          <p:cNvPr id="3" name="Text Placeholder 2"/>
          <p:cNvSpPr>
            <a:spLocks noGrp="1"/>
          </p:cNvSpPr>
          <p:nvPr>
            <p:ph type="body" sz="quarter" idx="11"/>
          </p:nvPr>
        </p:nvSpPr>
        <p:spPr/>
        <p:txBody>
          <a:bodyPr/>
          <a:lstStyle/>
          <a:p>
            <a:r>
              <a:t>Ta-Ha 20:124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لِمَ حَشَرْتَنِىٓ أَعْمَىٰ وَقَدْ كُنتُ بَصِيرًا</a:t>
            </a:r>
          </a:p>
          <a:p>
            <a:pPr>
              <a:lnSpc>
                <a:spcPct val="100000"/>
              </a:lnSpc>
              <a:defRPr sz="2400">
                <a:solidFill>
                  <a:srgbClr val="3E5E5C"/>
                </a:solidFill>
                <a:latin typeface="Calibri"/>
              </a:defRPr>
            </a:pPr>
            <a:r>
              <a:t>He will say, ‘My Lord! Why have You raised me blind, though I used to see?’</a:t>
            </a:r>
          </a:p>
        </p:txBody>
      </p:sp>
      <p:sp>
        <p:nvSpPr>
          <p:cNvPr id="3" name="Text Placeholder 2"/>
          <p:cNvSpPr>
            <a:spLocks noGrp="1"/>
          </p:cNvSpPr>
          <p:nvPr>
            <p:ph type="body" sz="quarter" idx="11"/>
          </p:nvPr>
        </p:nvSpPr>
        <p:spPr/>
        <p:txBody>
          <a:bodyPr/>
          <a:lstStyle/>
          <a:p>
            <a:r>
              <a:t>Ta-Ha 20:125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كَذَٰلِكَ أَتَتْكَ ءَايَـٰتُنَا فَنَسِيتَهَا ۖ وَكَذَٰلِكَ ٱلْيَوْمَ تُنسَىٰ</a:t>
            </a:r>
          </a:p>
          <a:p>
            <a:pPr>
              <a:lnSpc>
                <a:spcPct val="100000"/>
              </a:lnSpc>
              <a:defRPr sz="2400">
                <a:solidFill>
                  <a:srgbClr val="3E5E5C"/>
                </a:solidFill>
                <a:latin typeface="Calibri"/>
              </a:defRPr>
            </a:pPr>
            <a:r>
              <a:t>He will say: ‘So it is. Our signs came to you, but you forgot them, and so you will be forgotten today.’</a:t>
            </a:r>
          </a:p>
        </p:txBody>
      </p:sp>
      <p:sp>
        <p:nvSpPr>
          <p:cNvPr id="3" name="Text Placeholder 2"/>
          <p:cNvSpPr>
            <a:spLocks noGrp="1"/>
          </p:cNvSpPr>
          <p:nvPr>
            <p:ph type="body" sz="quarter" idx="11"/>
          </p:nvPr>
        </p:nvSpPr>
        <p:spPr/>
        <p:txBody>
          <a:bodyPr/>
          <a:lstStyle/>
          <a:p>
            <a:r>
              <a:t>Ta-Ha 20:126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نَجْزِى مَنْ أَسْرَفَ وَلَمْ يُؤْمِنۢ بِـَٔايَـٰتِ رَبِّهِۦ ۚ وَلَعَذَابُ ٱلْـَٔاخِرَةِ أَشَدُّ وَأَبْقَىٰٓ</a:t>
            </a:r>
          </a:p>
          <a:p>
            <a:pPr>
              <a:lnSpc>
                <a:spcPct val="100000"/>
              </a:lnSpc>
              <a:defRPr sz="2400">
                <a:solidFill>
                  <a:srgbClr val="3E5E5C"/>
                </a:solidFill>
                <a:latin typeface="Calibri"/>
              </a:defRPr>
            </a:pPr>
            <a:r>
              <a:t>Thus do We requite those who transgress and do not believe in the signs of their Lord, and the punishment of the Hereafter is severer and more lasting.</a:t>
            </a:r>
          </a:p>
        </p:txBody>
      </p:sp>
      <p:sp>
        <p:nvSpPr>
          <p:cNvPr id="3" name="Text Placeholder 2"/>
          <p:cNvSpPr>
            <a:spLocks noGrp="1"/>
          </p:cNvSpPr>
          <p:nvPr>
            <p:ph type="body" sz="quarter" idx="11"/>
          </p:nvPr>
        </p:nvSpPr>
        <p:spPr/>
        <p:txBody>
          <a:bodyPr/>
          <a:lstStyle/>
          <a:p>
            <a:r>
              <a:t>Ta-Ha 20:127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أَتَىٰهَا نُودِىَ يَـٰمُوسَىٰٓ</a:t>
            </a:r>
          </a:p>
          <a:p>
            <a:pPr>
              <a:lnSpc>
                <a:spcPct val="100000"/>
              </a:lnSpc>
              <a:defRPr sz="2400">
                <a:solidFill>
                  <a:srgbClr val="3E5E5C"/>
                </a:solidFill>
                <a:latin typeface="Calibri"/>
              </a:defRPr>
            </a:pPr>
            <a:r>
              <a:t>So when he came to it, he was called, ‘O Moses!</a:t>
            </a:r>
          </a:p>
        </p:txBody>
      </p:sp>
      <p:sp>
        <p:nvSpPr>
          <p:cNvPr id="3" name="Text Placeholder 2"/>
          <p:cNvSpPr>
            <a:spLocks noGrp="1"/>
          </p:cNvSpPr>
          <p:nvPr>
            <p:ph type="body" sz="quarter" idx="11"/>
          </p:nvPr>
        </p:nvSpPr>
        <p:spPr/>
        <p:txBody>
          <a:bodyPr/>
          <a:lstStyle/>
          <a:p>
            <a:r>
              <a:t>Ta-Ha 20:11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أَفَلَمْ يَهْدِ لَهُمْ كَمْ أَهْلَكْنَا قَبْلَهُم مِّنَ ٱلْقُرُونِ يَمْشُونَ فِى مَسَـٰكِنِهِمْ ۗ إِنَّ فِى ذَٰلِكَ لَـَٔايَـٰتٍ لِّأُو۟لِى ٱلنُّهَىٰ</a:t>
            </a:r>
          </a:p>
          <a:p>
            <a:pPr>
              <a:lnSpc>
                <a:spcPct val="100000"/>
              </a:lnSpc>
              <a:defRPr sz="2400">
                <a:solidFill>
                  <a:srgbClr val="3E5E5C"/>
                </a:solidFill>
                <a:latin typeface="Calibri"/>
              </a:defRPr>
            </a:pPr>
            <a:r>
              <a:t>Does it not dawn upon them how many generations We have destroyed before them, amid [the ruins of] whose dwellings they walk? There are indeed signs in this for those who have reason.</a:t>
            </a:r>
          </a:p>
        </p:txBody>
      </p:sp>
      <p:sp>
        <p:nvSpPr>
          <p:cNvPr id="3" name="Text Placeholder 2"/>
          <p:cNvSpPr>
            <a:spLocks noGrp="1"/>
          </p:cNvSpPr>
          <p:nvPr>
            <p:ph type="body" sz="quarter" idx="11"/>
          </p:nvPr>
        </p:nvSpPr>
        <p:spPr/>
        <p:txBody>
          <a:bodyPr/>
          <a:lstStyle/>
          <a:p>
            <a:r>
              <a:t>Ta-Ha 20:128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وَلَوْلَا كَلِمَةٌ سَبَقَتْ مِن رَّبِّكَ لَكَانَ لِزَامًا وَأَجَلٌ مُّسَمًّى</a:t>
            </a:r>
          </a:p>
          <a:p>
            <a:pPr>
              <a:lnSpc>
                <a:spcPct val="100000"/>
              </a:lnSpc>
              <a:defRPr sz="2400">
                <a:solidFill>
                  <a:srgbClr val="3E5E5C"/>
                </a:solidFill>
                <a:latin typeface="Calibri"/>
              </a:defRPr>
            </a:pPr>
            <a:r>
              <a:t>Were it not for a prior decree of your Lord and a specified time, [their doom] would have attended [their guilt].</a:t>
            </a:r>
          </a:p>
        </p:txBody>
      </p:sp>
      <p:sp>
        <p:nvSpPr>
          <p:cNvPr id="3" name="Text Placeholder 2"/>
          <p:cNvSpPr>
            <a:spLocks noGrp="1"/>
          </p:cNvSpPr>
          <p:nvPr>
            <p:ph type="body" sz="quarter" idx="11"/>
          </p:nvPr>
        </p:nvSpPr>
        <p:spPr/>
        <p:txBody>
          <a:bodyPr/>
          <a:lstStyle/>
          <a:p>
            <a:r>
              <a:t>Ta-Ha 20:129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فَٱصْبِرْ عَلَىٰ مَا يَقُولُونَ وَسَبِّحْ بِحَمْدِ رَبِّكَ قَبْلَ طُلُوعِ ٱلشَّمْسِ وَقَبْلَ غُرُوبِهَا ۖ وَمِنْ ءَانَآئِ ٱلَّيْلِ فَسَبِّحْ وَأَطْرَافَ ٱلنَّهَارِ لَعَلَّكَ تَرْضَىٰ</a:t>
            </a:r>
          </a:p>
          <a:p>
            <a:pPr>
              <a:lnSpc>
                <a:spcPct val="100000"/>
              </a:lnSpc>
              <a:defRPr sz="2400">
                <a:solidFill>
                  <a:srgbClr val="3E5E5C"/>
                </a:solidFill>
                <a:latin typeface="Calibri"/>
              </a:defRPr>
            </a:pPr>
            <a:r>
              <a:t>So be patient with what they say, and celebrate the praise of your Lord before the rising of the sun and before the sunset, and glorify Him in watches of the night and at the day’s ends, that you may be pleased.</a:t>
            </a:r>
          </a:p>
        </p:txBody>
      </p:sp>
      <p:sp>
        <p:nvSpPr>
          <p:cNvPr id="3" name="Text Placeholder 2"/>
          <p:cNvSpPr>
            <a:spLocks noGrp="1"/>
          </p:cNvSpPr>
          <p:nvPr>
            <p:ph type="body" sz="quarter" idx="11"/>
          </p:nvPr>
        </p:nvSpPr>
        <p:spPr/>
        <p:txBody>
          <a:bodyPr/>
          <a:lstStyle/>
          <a:p>
            <a:r>
              <a:t>Ta-Ha 20:130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تَمُدَّنَّ عَيْنَيْكَ إِلَىٰ مَا مَتَّعْنَا بِهِۦٓ أَزْوَٰجًا مِّنْهُمْ زَهْرَةَ ٱلْحَيَوٰةِ ٱلدُّنْيَا لِنَفْتِنَهُمْ فِيهِ ۚ وَرِزْقُ رَبِّكَ خَيْرٌ وَأَبْقَىٰ</a:t>
            </a:r>
          </a:p>
          <a:p>
            <a:pPr>
              <a:lnSpc>
                <a:spcPct val="100000"/>
              </a:lnSpc>
              <a:defRPr sz="2400">
                <a:solidFill>
                  <a:srgbClr val="3E5E5C"/>
                </a:solidFill>
                <a:latin typeface="Calibri"/>
              </a:defRPr>
            </a:pPr>
            <a:r>
              <a:t>Do not extend your glance toward what We have provided certain groups of them as a glitter of the life of this world, so that We may test them thereby. The provision of your Lord is better and more lasting.</a:t>
            </a:r>
          </a:p>
        </p:txBody>
      </p:sp>
      <p:sp>
        <p:nvSpPr>
          <p:cNvPr id="3" name="Text Placeholder 2"/>
          <p:cNvSpPr>
            <a:spLocks noGrp="1"/>
          </p:cNvSpPr>
          <p:nvPr>
            <p:ph type="body" sz="quarter" idx="11"/>
          </p:nvPr>
        </p:nvSpPr>
        <p:spPr/>
        <p:txBody>
          <a:bodyPr/>
          <a:lstStyle/>
          <a:p>
            <a:r>
              <a:t>Ta-Ha 20:131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وَأْمُرْ أَهْلَكَ بِٱلصَّلَوٰةِ وَٱصْطَبِرْ عَلَيْهَا ۖ لَا نَسْـَٔلُكَ رِزْقًا ۖ نَّحْنُ نَرْزُقُكَ ۗ وَٱلْعَـٰقِبَةُ لِلتَّقْوَىٰ</a:t>
            </a:r>
          </a:p>
          <a:p>
            <a:pPr>
              <a:lnSpc>
                <a:spcPct val="100000"/>
              </a:lnSpc>
              <a:defRPr sz="2400">
                <a:solidFill>
                  <a:srgbClr val="3E5E5C"/>
                </a:solidFill>
                <a:latin typeface="Calibri"/>
              </a:defRPr>
            </a:pPr>
            <a:r>
              <a:t>And bid your family to prayer and be steadfast in maintaining it. We do not ask any provision of you: it is We who provide for you, and to Godwariness belongs the ultimate outcome [in the Hereafter].</a:t>
            </a:r>
          </a:p>
        </p:txBody>
      </p:sp>
      <p:sp>
        <p:nvSpPr>
          <p:cNvPr id="3" name="Text Placeholder 2"/>
          <p:cNvSpPr>
            <a:spLocks noGrp="1"/>
          </p:cNvSpPr>
          <p:nvPr>
            <p:ph type="body" sz="quarter" idx="11"/>
          </p:nvPr>
        </p:nvSpPr>
        <p:spPr/>
        <p:txBody>
          <a:bodyPr/>
          <a:lstStyle/>
          <a:p>
            <a:r>
              <a:t>Ta-Ha 20:132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لَوْلَا يَأْتِينَا بِـَٔايَةٍ مِّن رَّبِّهِۦٓ ۚ أَوَلَمْ تَأْتِهِم بَيِّنَةُ مَا فِى ٱلصُّحُفِ ٱلْأُولَىٰ</a:t>
            </a:r>
          </a:p>
          <a:p>
            <a:pPr>
              <a:lnSpc>
                <a:spcPct val="100000"/>
              </a:lnSpc>
              <a:defRPr sz="2400">
                <a:solidFill>
                  <a:srgbClr val="3E5E5C"/>
                </a:solidFill>
                <a:latin typeface="Calibri"/>
              </a:defRPr>
            </a:pPr>
            <a:r>
              <a:t>They say, ‘Why does he not bring us a sign from his Lord?’ Has there not come to them a clear proof in that which is in the former scriptures?</a:t>
            </a:r>
          </a:p>
        </p:txBody>
      </p:sp>
      <p:sp>
        <p:nvSpPr>
          <p:cNvPr id="3" name="Text Placeholder 2"/>
          <p:cNvSpPr>
            <a:spLocks noGrp="1"/>
          </p:cNvSpPr>
          <p:nvPr>
            <p:ph type="body" sz="quarter" idx="11"/>
          </p:nvPr>
        </p:nvSpPr>
        <p:spPr/>
        <p:txBody>
          <a:bodyPr/>
          <a:lstStyle/>
          <a:p>
            <a:r>
              <a:t>Ta-Ha 20:133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أَنَّآ أَهْلَكْنَـٰهُم بِعَذَابٍ مِّن قَبْلِهِۦ لَقَالُوا۟ رَبَّنَا لَوْلَآ أَرْسَلْتَ إِلَيْنَا رَسُولًا فَنَتَّبِعَ ءَايَـٰتِكَ مِن قَبْلِ أَن نَّذِلَّ وَنَخْزَىٰ</a:t>
            </a:r>
          </a:p>
          <a:p>
            <a:pPr>
              <a:lnSpc>
                <a:spcPct val="100000"/>
              </a:lnSpc>
              <a:defRPr sz="2400">
                <a:solidFill>
                  <a:srgbClr val="3E5E5C"/>
                </a:solidFill>
                <a:latin typeface="Calibri"/>
              </a:defRPr>
            </a:pPr>
            <a:r>
              <a:t>Had We destroyed them with a punishment before it, they would have surely said, ‘Our Lord! Why did You not send us an apostle so that we might have followed Your signs before we were abased and disgraced?’</a:t>
            </a:r>
          </a:p>
        </p:txBody>
      </p:sp>
      <p:sp>
        <p:nvSpPr>
          <p:cNvPr id="3" name="Text Placeholder 2"/>
          <p:cNvSpPr>
            <a:spLocks noGrp="1"/>
          </p:cNvSpPr>
          <p:nvPr>
            <p:ph type="body" sz="quarter" idx="11"/>
          </p:nvPr>
        </p:nvSpPr>
        <p:spPr/>
        <p:txBody>
          <a:bodyPr/>
          <a:lstStyle/>
          <a:p>
            <a:r>
              <a:t>Ta-Ha 20:134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كُلٌّ مُّتَرَبِّصٌ فَتَرَبَّصُوا۟ ۖ فَسَتَعْلَمُونَ مَنْ أَصْحَـٰبُ ٱلصِّرَٰطِ ٱلسَّوِىِّ وَمَنِ ٱهْتَدَىٰ</a:t>
            </a:r>
          </a:p>
          <a:p>
            <a:pPr>
              <a:lnSpc>
                <a:spcPct val="100000"/>
              </a:lnSpc>
              <a:defRPr sz="2400">
                <a:solidFill>
                  <a:srgbClr val="3E5E5C"/>
                </a:solidFill>
                <a:latin typeface="Calibri"/>
              </a:defRPr>
            </a:pPr>
            <a:r>
              <a:t>Say, ‘Everyone [of us] is waiting. So wait! Soon you will know who are the people of the right path, and who is [rightly] guided.’</a:t>
            </a:r>
          </a:p>
        </p:txBody>
      </p:sp>
      <p:sp>
        <p:nvSpPr>
          <p:cNvPr id="3" name="Text Placeholder 2"/>
          <p:cNvSpPr>
            <a:spLocks noGrp="1"/>
          </p:cNvSpPr>
          <p:nvPr>
            <p:ph type="body" sz="quarter" idx="11"/>
          </p:nvPr>
        </p:nvSpPr>
        <p:spPr/>
        <p:txBody>
          <a:bodyPr/>
          <a:lstStyle/>
          <a:p>
            <a:r>
              <a:t>Ta-Ha 20:135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إِنِّىٓ أَنَا۠ رَبُّكَ فَٱخْلَعْ نَعْلَيْكَ ۖ إِنَّكَ بِٱلْوَادِ ٱلْمُقَدَّسِ طُوًى</a:t>
            </a:r>
          </a:p>
          <a:p>
            <a:pPr>
              <a:lnSpc>
                <a:spcPct val="100000"/>
              </a:lnSpc>
              <a:defRPr sz="2400">
                <a:solidFill>
                  <a:srgbClr val="3E5E5C"/>
                </a:solidFill>
                <a:latin typeface="Calibri"/>
              </a:defRPr>
            </a:pPr>
            <a:r>
              <a:t>Indeed I am your Lord! So take off your sandals. You are indeed in the sacred valley of Tuwa.</a:t>
            </a:r>
          </a:p>
        </p:txBody>
      </p:sp>
      <p:sp>
        <p:nvSpPr>
          <p:cNvPr id="3" name="Text Placeholder 2"/>
          <p:cNvSpPr>
            <a:spLocks noGrp="1"/>
          </p:cNvSpPr>
          <p:nvPr>
            <p:ph type="body" sz="quarter" idx="11"/>
          </p:nvPr>
        </p:nvSpPr>
        <p:spPr/>
        <p:txBody>
          <a:bodyPr/>
          <a:lstStyle/>
          <a:p>
            <a:r>
              <a:t>Ta-Ha 20:12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وَأَنَا ٱخْتَرْتُكَ فَٱسْتَمِعْ لِمَا يُوحَىٰٓ</a:t>
            </a:r>
          </a:p>
          <a:p>
            <a:pPr>
              <a:lnSpc>
                <a:spcPct val="100000"/>
              </a:lnSpc>
              <a:defRPr sz="2400">
                <a:solidFill>
                  <a:srgbClr val="3E5E5C"/>
                </a:solidFill>
                <a:latin typeface="Calibri"/>
              </a:defRPr>
            </a:pPr>
            <a:r>
              <a:t>I have chosen you; so listen to what is revealed.</a:t>
            </a:r>
          </a:p>
        </p:txBody>
      </p:sp>
      <p:sp>
        <p:nvSpPr>
          <p:cNvPr id="3" name="Text Placeholder 2"/>
          <p:cNvSpPr>
            <a:spLocks noGrp="1"/>
          </p:cNvSpPr>
          <p:nvPr>
            <p:ph type="body" sz="quarter" idx="11"/>
          </p:nvPr>
        </p:nvSpPr>
        <p:spPr/>
        <p:txBody>
          <a:bodyPr/>
          <a:lstStyle/>
          <a:p>
            <a:r>
              <a:t>Ta-Ha 20:13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إِنَّنِىٓ أَنَا ٱللَّهُ لَآ إِلَـٰهَ إِلَّآ أَنَا۠ فَٱعْبُدْنِى وَأَقِمِ ٱلصَّلَوٰةَ لِذِكْرِىٓ</a:t>
            </a:r>
          </a:p>
          <a:p>
            <a:pPr>
              <a:lnSpc>
                <a:spcPct val="100000"/>
              </a:lnSpc>
              <a:defRPr sz="2400">
                <a:solidFill>
                  <a:srgbClr val="3E5E5C"/>
                </a:solidFill>
                <a:latin typeface="Calibri"/>
              </a:defRPr>
            </a:pPr>
            <a:r>
              <a:t>Indeed I am Allah—there is no god except Me. So worship Me, and maintain the prayer for My remembrance.</a:t>
            </a:r>
          </a:p>
        </p:txBody>
      </p:sp>
      <p:sp>
        <p:nvSpPr>
          <p:cNvPr id="3" name="Text Placeholder 2"/>
          <p:cNvSpPr>
            <a:spLocks noGrp="1"/>
          </p:cNvSpPr>
          <p:nvPr>
            <p:ph type="body" sz="quarter" idx="11"/>
          </p:nvPr>
        </p:nvSpPr>
        <p:spPr/>
        <p:txBody>
          <a:bodyPr/>
          <a:lstStyle/>
          <a:p>
            <a:r>
              <a:t>Ta-Ha 20:14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ٱلسَّاعَةَ ءَاتِيَةٌ أَكَادُ أُخْفِيهَا لِتُجْزَىٰ كُلُّ نَفْسٍۭ بِمَا تَسْعَىٰ</a:t>
            </a:r>
          </a:p>
          <a:p>
            <a:pPr>
              <a:lnSpc>
                <a:spcPct val="100000"/>
              </a:lnSpc>
              <a:defRPr sz="2400">
                <a:solidFill>
                  <a:srgbClr val="3E5E5C"/>
                </a:solidFill>
                <a:latin typeface="Calibri"/>
              </a:defRPr>
            </a:pPr>
            <a:r>
              <a:t>Indeed the Hour is bound to come: I will have it hidden, so that every soul may be rewarded for its endeavour.</a:t>
            </a:r>
          </a:p>
        </p:txBody>
      </p:sp>
      <p:sp>
        <p:nvSpPr>
          <p:cNvPr id="3" name="Text Placeholder 2"/>
          <p:cNvSpPr>
            <a:spLocks noGrp="1"/>
          </p:cNvSpPr>
          <p:nvPr>
            <p:ph type="body" sz="quarter" idx="11"/>
          </p:nvPr>
        </p:nvSpPr>
        <p:spPr/>
        <p:txBody>
          <a:bodyPr/>
          <a:lstStyle/>
          <a:p>
            <a:r>
              <a:t>Ta-Ha 20:15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فَلَا يَصُدَّنَّكَ عَنْهَا مَن لَّا يُؤْمِنُ بِهَا وَٱتَّبَعَ هَوَىٰهُ فَتَرْدَىٰ</a:t>
            </a:r>
          </a:p>
          <a:p>
            <a:pPr>
              <a:lnSpc>
                <a:spcPct val="100000"/>
              </a:lnSpc>
              <a:defRPr sz="2400">
                <a:solidFill>
                  <a:srgbClr val="3E5E5C"/>
                </a:solidFill>
                <a:latin typeface="Calibri"/>
              </a:defRPr>
            </a:pPr>
            <a:r>
              <a:t>So do not let yourself be distracted from it by those who do not believe in it and who follow their desires, or you will perish.’</a:t>
            </a:r>
          </a:p>
        </p:txBody>
      </p:sp>
      <p:sp>
        <p:nvSpPr>
          <p:cNvPr id="3" name="Text Placeholder 2"/>
          <p:cNvSpPr>
            <a:spLocks noGrp="1"/>
          </p:cNvSpPr>
          <p:nvPr>
            <p:ph type="body" sz="quarter" idx="11"/>
          </p:nvPr>
        </p:nvSpPr>
        <p:spPr/>
        <p:txBody>
          <a:bodyPr/>
          <a:lstStyle/>
          <a:p>
            <a:r>
              <a:t>Ta-Ha 20:16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تِلْكَ بِيَمِينِكَ يَـٰمُوسَىٰ</a:t>
            </a:r>
          </a:p>
          <a:p>
            <a:pPr>
              <a:lnSpc>
                <a:spcPct val="100000"/>
              </a:lnSpc>
              <a:defRPr sz="2400">
                <a:solidFill>
                  <a:srgbClr val="3E5E5C"/>
                </a:solidFill>
                <a:latin typeface="Calibri"/>
              </a:defRPr>
            </a:pPr>
            <a:r>
              <a:t>‘Moses, what is that in your right hand?’</a:t>
            </a:r>
          </a:p>
        </p:txBody>
      </p:sp>
      <p:sp>
        <p:nvSpPr>
          <p:cNvPr id="3" name="Text Placeholder 2"/>
          <p:cNvSpPr>
            <a:spLocks noGrp="1"/>
          </p:cNvSpPr>
          <p:nvPr>
            <p:ph type="body" sz="quarter" idx="11"/>
          </p:nvPr>
        </p:nvSpPr>
        <p:spPr/>
        <p:txBody>
          <a:bodyPr/>
          <a:lstStyle/>
          <a:p>
            <a:r>
              <a:t>Ta-Ha 20:17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Ta-Ha 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هِىَ عَصَاىَ أَتَوَكَّؤُا۟ عَلَيْهَا وَأَهُشُّ بِهَا عَلَىٰ غَنَمِى وَلِىَ فِيهَا مَـَٔارِبُ أُخْرَىٰ</a:t>
            </a:r>
          </a:p>
          <a:p>
            <a:pPr>
              <a:lnSpc>
                <a:spcPct val="100000"/>
              </a:lnSpc>
              <a:defRPr sz="2400">
                <a:solidFill>
                  <a:srgbClr val="3E5E5C"/>
                </a:solidFill>
                <a:latin typeface="Calibri"/>
              </a:defRPr>
            </a:pPr>
            <a:r>
              <a:t>He said, ‘It is my staff. I lean on it, and with it I beat down leaves for my sheep; and I have other uses for it.’</a:t>
            </a:r>
          </a:p>
        </p:txBody>
      </p:sp>
      <p:sp>
        <p:nvSpPr>
          <p:cNvPr id="3" name="Text Placeholder 2"/>
          <p:cNvSpPr>
            <a:spLocks noGrp="1"/>
          </p:cNvSpPr>
          <p:nvPr>
            <p:ph type="body" sz="quarter" idx="11"/>
          </p:nvPr>
        </p:nvSpPr>
        <p:spPr/>
        <p:txBody>
          <a:bodyPr/>
          <a:lstStyle/>
          <a:p>
            <a:r>
              <a:t>Ta-Ha 20:18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أَلْقِهَا يَـٰمُوسَىٰ</a:t>
            </a:r>
          </a:p>
          <a:p>
            <a:pPr>
              <a:lnSpc>
                <a:spcPct val="100000"/>
              </a:lnSpc>
              <a:defRPr sz="2400">
                <a:solidFill>
                  <a:srgbClr val="3E5E5C"/>
                </a:solidFill>
                <a:latin typeface="Calibri"/>
              </a:defRPr>
            </a:pPr>
            <a:r>
              <a:t>He said, ‘Moses, throw it down.’</a:t>
            </a:r>
          </a:p>
        </p:txBody>
      </p:sp>
      <p:sp>
        <p:nvSpPr>
          <p:cNvPr id="3" name="Text Placeholder 2"/>
          <p:cNvSpPr>
            <a:spLocks noGrp="1"/>
          </p:cNvSpPr>
          <p:nvPr>
            <p:ph type="body" sz="quarter" idx="11"/>
          </p:nvPr>
        </p:nvSpPr>
        <p:spPr/>
        <p:txBody>
          <a:bodyPr/>
          <a:lstStyle/>
          <a:p>
            <a:r>
              <a:t>Ta-Ha 20:19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فَأَلْقَىٰهَا فَإِذَا هِىَ حَيَّةٌ تَسْعَىٰ</a:t>
            </a:r>
          </a:p>
          <a:p>
            <a:pPr>
              <a:lnSpc>
                <a:spcPct val="100000"/>
              </a:lnSpc>
              <a:defRPr sz="2400">
                <a:solidFill>
                  <a:srgbClr val="3E5E5C"/>
                </a:solidFill>
                <a:latin typeface="Calibri"/>
              </a:defRPr>
            </a:pPr>
            <a:r>
              <a:t>So he threw it down, and behold, it was a snake, moving swiftly.</a:t>
            </a:r>
          </a:p>
        </p:txBody>
      </p:sp>
      <p:sp>
        <p:nvSpPr>
          <p:cNvPr id="3" name="Text Placeholder 2"/>
          <p:cNvSpPr>
            <a:spLocks noGrp="1"/>
          </p:cNvSpPr>
          <p:nvPr>
            <p:ph type="body" sz="quarter" idx="11"/>
          </p:nvPr>
        </p:nvSpPr>
        <p:spPr/>
        <p:txBody>
          <a:bodyPr/>
          <a:lstStyle/>
          <a:p>
            <a:r>
              <a:t>Ta-Ha 20:20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خُذْهَا وَلَا تَخَفْ ۖ سَنُعِيدُهَا سِيرَتَهَا ٱلْأُولَىٰ</a:t>
            </a:r>
          </a:p>
          <a:p>
            <a:pPr>
              <a:lnSpc>
                <a:spcPct val="100000"/>
              </a:lnSpc>
              <a:defRPr sz="2400">
                <a:solidFill>
                  <a:srgbClr val="3E5E5C"/>
                </a:solidFill>
                <a:latin typeface="Calibri"/>
              </a:defRPr>
            </a:pPr>
            <a:r>
              <a:t>He said, ‘Take hold of it, and do not fear. We will restore it to its former state.</a:t>
            </a:r>
          </a:p>
        </p:txBody>
      </p:sp>
      <p:sp>
        <p:nvSpPr>
          <p:cNvPr id="3" name="Text Placeholder 2"/>
          <p:cNvSpPr>
            <a:spLocks noGrp="1"/>
          </p:cNvSpPr>
          <p:nvPr>
            <p:ph type="body" sz="quarter" idx="11"/>
          </p:nvPr>
        </p:nvSpPr>
        <p:spPr/>
        <p:txBody>
          <a:bodyPr/>
          <a:lstStyle/>
          <a:p>
            <a:r>
              <a:t>Ta-Ha 20:21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وَٱضْمُمْ يَدَكَ إِلَىٰ جَنَاحِكَ تَخْرُجْ بَيْضَآءَ مِنْ غَيْرِ سُوٓءٍ ءَايَةً أُخْرَىٰ</a:t>
            </a:r>
          </a:p>
          <a:p>
            <a:pPr>
              <a:lnSpc>
                <a:spcPct val="100000"/>
              </a:lnSpc>
              <a:defRPr sz="2400">
                <a:solidFill>
                  <a:srgbClr val="3E5E5C"/>
                </a:solidFill>
                <a:latin typeface="Calibri"/>
              </a:defRPr>
            </a:pPr>
            <a:r>
              <a:t>Now clasp your hand to your armpit: it will emerge white, without any harm—[this is yet] another sign,</a:t>
            </a:r>
          </a:p>
        </p:txBody>
      </p:sp>
      <p:sp>
        <p:nvSpPr>
          <p:cNvPr id="3" name="Text Placeholder 2"/>
          <p:cNvSpPr>
            <a:spLocks noGrp="1"/>
          </p:cNvSpPr>
          <p:nvPr>
            <p:ph type="body" sz="quarter" idx="11"/>
          </p:nvPr>
        </p:nvSpPr>
        <p:spPr/>
        <p:txBody>
          <a:bodyPr/>
          <a:lstStyle/>
          <a:p>
            <a:r>
              <a:t>Ta-Ha 20:22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لِنُرِيَكَ مِنْ ءَايَـٰتِنَا ٱلْكُبْرَى</a:t>
            </a:r>
          </a:p>
          <a:p>
            <a:pPr>
              <a:lnSpc>
                <a:spcPct val="100000"/>
              </a:lnSpc>
              <a:defRPr sz="2400">
                <a:solidFill>
                  <a:srgbClr val="3E5E5C"/>
                </a:solidFill>
                <a:latin typeface="Calibri"/>
              </a:defRPr>
            </a:pPr>
            <a:r>
              <a:t>that We may show you some of Our great signs.</a:t>
            </a:r>
          </a:p>
        </p:txBody>
      </p:sp>
      <p:sp>
        <p:nvSpPr>
          <p:cNvPr id="3" name="Text Placeholder 2"/>
          <p:cNvSpPr>
            <a:spLocks noGrp="1"/>
          </p:cNvSpPr>
          <p:nvPr>
            <p:ph type="body" sz="quarter" idx="11"/>
          </p:nvPr>
        </p:nvSpPr>
        <p:spPr/>
        <p:txBody>
          <a:bodyPr/>
          <a:lstStyle/>
          <a:p>
            <a:r>
              <a:t>Ta-Ha 20:23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ٱذْهَبْ إِلَىٰ فِرْعَوْنَ إِنَّهُۥ طَغَىٰ</a:t>
            </a:r>
          </a:p>
          <a:p>
            <a:pPr>
              <a:lnSpc>
                <a:spcPct val="100000"/>
              </a:lnSpc>
              <a:defRPr sz="2400">
                <a:solidFill>
                  <a:srgbClr val="3E5E5C"/>
                </a:solidFill>
                <a:latin typeface="Calibri"/>
              </a:defRPr>
            </a:pPr>
            <a:r>
              <a:t>Go to Pharaoh. He has indeed rebelled.’</a:t>
            </a:r>
          </a:p>
        </p:txBody>
      </p:sp>
      <p:sp>
        <p:nvSpPr>
          <p:cNvPr id="3" name="Text Placeholder 2"/>
          <p:cNvSpPr>
            <a:spLocks noGrp="1"/>
          </p:cNvSpPr>
          <p:nvPr>
            <p:ph type="body" sz="quarter" idx="11"/>
          </p:nvPr>
        </p:nvSpPr>
        <p:spPr/>
        <p:txBody>
          <a:bodyPr/>
          <a:lstStyle/>
          <a:p>
            <a:r>
              <a:t>Ta-Ha 20:24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ٱشْرَحْ لِى صَدْرِى</a:t>
            </a:r>
          </a:p>
          <a:p>
            <a:pPr>
              <a:lnSpc>
                <a:spcPct val="100000"/>
              </a:lnSpc>
              <a:defRPr sz="2400">
                <a:solidFill>
                  <a:srgbClr val="3E5E5C"/>
                </a:solidFill>
                <a:latin typeface="Calibri"/>
              </a:defRPr>
            </a:pPr>
            <a:r>
              <a:t>He said, ‘My Lord! Open my breast for me.</a:t>
            </a:r>
          </a:p>
        </p:txBody>
      </p:sp>
      <p:sp>
        <p:nvSpPr>
          <p:cNvPr id="3" name="Text Placeholder 2"/>
          <p:cNvSpPr>
            <a:spLocks noGrp="1"/>
          </p:cNvSpPr>
          <p:nvPr>
            <p:ph type="body" sz="quarter" idx="11"/>
          </p:nvPr>
        </p:nvSpPr>
        <p:spPr/>
        <p:txBody>
          <a:bodyPr/>
          <a:lstStyle/>
          <a:p>
            <a:r>
              <a:t>Ta-Ha 20:25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وَيَسِّرْ لِىٓ أَمْرِى</a:t>
            </a:r>
          </a:p>
          <a:p>
            <a:pPr>
              <a:lnSpc>
                <a:spcPct val="100000"/>
              </a:lnSpc>
              <a:defRPr sz="2400">
                <a:solidFill>
                  <a:srgbClr val="3E5E5C"/>
                </a:solidFill>
                <a:latin typeface="Calibri"/>
              </a:defRPr>
            </a:pPr>
            <a:r>
              <a:t>Make my task easy for me.</a:t>
            </a:r>
          </a:p>
        </p:txBody>
      </p:sp>
      <p:sp>
        <p:nvSpPr>
          <p:cNvPr id="3" name="Text Placeholder 2"/>
          <p:cNvSpPr>
            <a:spLocks noGrp="1"/>
          </p:cNvSpPr>
          <p:nvPr>
            <p:ph type="body" sz="quarter" idx="11"/>
          </p:nvPr>
        </p:nvSpPr>
        <p:spPr/>
        <p:txBody>
          <a:bodyPr/>
          <a:lstStyle/>
          <a:p>
            <a:r>
              <a:t>Ta-Ha 20:26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وَٱحْلُلْ عُقْدَةً مِّن لِّسَانِى</a:t>
            </a:r>
          </a:p>
          <a:p>
            <a:pPr>
              <a:lnSpc>
                <a:spcPct val="100000"/>
              </a:lnSpc>
              <a:defRPr sz="2400">
                <a:solidFill>
                  <a:srgbClr val="3E5E5C"/>
                </a:solidFill>
                <a:latin typeface="Calibri"/>
              </a:defRPr>
            </a:pPr>
            <a:r>
              <a:t>Remove the hitch from my tongue,</a:t>
            </a:r>
          </a:p>
        </p:txBody>
      </p:sp>
      <p:sp>
        <p:nvSpPr>
          <p:cNvPr id="3" name="Text Placeholder 2"/>
          <p:cNvSpPr>
            <a:spLocks noGrp="1"/>
          </p:cNvSpPr>
          <p:nvPr>
            <p:ph type="body" sz="quarter" idx="11"/>
          </p:nvPr>
        </p:nvSpPr>
        <p:spPr/>
        <p:txBody>
          <a:bodyPr/>
          <a:lstStyle/>
          <a:p>
            <a:r>
              <a:t>Ta-Ha 20:27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طه</a:t>
            </a:r>
          </a:p>
          <a:p>
            <a:pPr>
              <a:lnSpc>
                <a:spcPct val="100000"/>
              </a:lnSpc>
              <a:defRPr sz="2400">
                <a:solidFill>
                  <a:srgbClr val="3E5E5C"/>
                </a:solidFill>
                <a:latin typeface="Calibri"/>
              </a:defRPr>
            </a:pPr>
            <a:r>
              <a:t>Ta Ha!</a:t>
            </a:r>
          </a:p>
        </p:txBody>
      </p:sp>
      <p:sp>
        <p:nvSpPr>
          <p:cNvPr id="3" name="Text Placeholder 2"/>
          <p:cNvSpPr>
            <a:spLocks noGrp="1"/>
          </p:cNvSpPr>
          <p:nvPr>
            <p:ph type="body" sz="quarter" idx="11"/>
          </p:nvPr>
        </p:nvSpPr>
        <p:spPr/>
        <p:txBody>
          <a:bodyPr/>
          <a:lstStyle/>
          <a:p>
            <a:r>
              <a:t>Ta-Ha 20:1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يَفْقَهُوا۟ قَوْلِى</a:t>
            </a:r>
          </a:p>
          <a:p>
            <a:pPr>
              <a:lnSpc>
                <a:spcPct val="100000"/>
              </a:lnSpc>
              <a:defRPr sz="2400">
                <a:solidFill>
                  <a:srgbClr val="3E5E5C"/>
                </a:solidFill>
                <a:latin typeface="Calibri"/>
              </a:defRPr>
            </a:pPr>
            <a:r>
              <a:t>[so that] they may understand my speech.</a:t>
            </a:r>
          </a:p>
        </p:txBody>
      </p:sp>
      <p:sp>
        <p:nvSpPr>
          <p:cNvPr id="3" name="Text Placeholder 2"/>
          <p:cNvSpPr>
            <a:spLocks noGrp="1"/>
          </p:cNvSpPr>
          <p:nvPr>
            <p:ph type="body" sz="quarter" idx="11"/>
          </p:nvPr>
        </p:nvSpPr>
        <p:spPr/>
        <p:txBody>
          <a:bodyPr/>
          <a:lstStyle/>
          <a:p>
            <a:r>
              <a:t>Ta-Ha 20:28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وَٱجْعَل لِّى وَزِيرًا مِّنْ أَهْلِى</a:t>
            </a:r>
          </a:p>
          <a:p>
            <a:pPr>
              <a:lnSpc>
                <a:spcPct val="100000"/>
              </a:lnSpc>
              <a:defRPr sz="2400">
                <a:solidFill>
                  <a:srgbClr val="3E5E5C"/>
                </a:solidFill>
                <a:latin typeface="Calibri"/>
              </a:defRPr>
            </a:pPr>
            <a:r>
              <a:t>Appoint for me a minister from my family,</a:t>
            </a:r>
          </a:p>
        </p:txBody>
      </p:sp>
      <p:sp>
        <p:nvSpPr>
          <p:cNvPr id="3" name="Text Placeholder 2"/>
          <p:cNvSpPr>
            <a:spLocks noGrp="1"/>
          </p:cNvSpPr>
          <p:nvPr>
            <p:ph type="body" sz="quarter" idx="11"/>
          </p:nvPr>
        </p:nvSpPr>
        <p:spPr/>
        <p:txBody>
          <a:bodyPr/>
          <a:lstStyle/>
          <a:p>
            <a:r>
              <a:t>Ta-Ha 20:29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هَـٰرُونَ أَخِى</a:t>
            </a:r>
          </a:p>
          <a:p>
            <a:pPr>
              <a:lnSpc>
                <a:spcPct val="100000"/>
              </a:lnSpc>
              <a:defRPr sz="2400">
                <a:solidFill>
                  <a:srgbClr val="3E5E5C"/>
                </a:solidFill>
                <a:latin typeface="Calibri"/>
              </a:defRPr>
            </a:pPr>
            <a:r>
              <a:t>Aaron, my brother.</a:t>
            </a:r>
          </a:p>
        </p:txBody>
      </p:sp>
      <p:sp>
        <p:nvSpPr>
          <p:cNvPr id="3" name="Text Placeholder 2"/>
          <p:cNvSpPr>
            <a:spLocks noGrp="1"/>
          </p:cNvSpPr>
          <p:nvPr>
            <p:ph type="body" sz="quarter" idx="11"/>
          </p:nvPr>
        </p:nvSpPr>
        <p:spPr/>
        <p:txBody>
          <a:bodyPr/>
          <a:lstStyle/>
          <a:p>
            <a:r>
              <a:t>Ta-Ha 20:30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ٱشْدُدْ بِهِۦٓ أَزْرِى</a:t>
            </a:r>
          </a:p>
          <a:p>
            <a:pPr>
              <a:lnSpc>
                <a:spcPct val="100000"/>
              </a:lnSpc>
              <a:defRPr sz="2400">
                <a:solidFill>
                  <a:srgbClr val="3E5E5C"/>
                </a:solidFill>
                <a:latin typeface="Calibri"/>
              </a:defRPr>
            </a:pPr>
            <a:r>
              <a:t>Strengthen my back through him,</a:t>
            </a:r>
          </a:p>
        </p:txBody>
      </p:sp>
      <p:sp>
        <p:nvSpPr>
          <p:cNvPr id="3" name="Text Placeholder 2"/>
          <p:cNvSpPr>
            <a:spLocks noGrp="1"/>
          </p:cNvSpPr>
          <p:nvPr>
            <p:ph type="body" sz="quarter" idx="11"/>
          </p:nvPr>
        </p:nvSpPr>
        <p:spPr/>
        <p:txBody>
          <a:bodyPr/>
          <a:lstStyle/>
          <a:p>
            <a:r>
              <a:t>Ta-Ha 20:31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وَأَشْرِكْهُ فِىٓ أَمْرِى</a:t>
            </a:r>
          </a:p>
          <a:p>
            <a:pPr>
              <a:lnSpc>
                <a:spcPct val="100000"/>
              </a:lnSpc>
              <a:defRPr sz="2400">
                <a:solidFill>
                  <a:srgbClr val="3E5E5C"/>
                </a:solidFill>
                <a:latin typeface="Calibri"/>
              </a:defRPr>
            </a:pPr>
            <a:r>
              <a:t>and make him my associate in my task,</a:t>
            </a:r>
          </a:p>
        </p:txBody>
      </p:sp>
      <p:sp>
        <p:nvSpPr>
          <p:cNvPr id="3" name="Text Placeholder 2"/>
          <p:cNvSpPr>
            <a:spLocks noGrp="1"/>
          </p:cNvSpPr>
          <p:nvPr>
            <p:ph type="body" sz="quarter" idx="11"/>
          </p:nvPr>
        </p:nvSpPr>
        <p:spPr/>
        <p:txBody>
          <a:bodyPr/>
          <a:lstStyle/>
          <a:p>
            <a:r>
              <a:t>Ta-Ha 20:32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كَىْ نُسَبِّحَكَ كَثِيرًا</a:t>
            </a:r>
          </a:p>
          <a:p>
            <a:pPr>
              <a:lnSpc>
                <a:spcPct val="100000"/>
              </a:lnSpc>
              <a:defRPr sz="2400">
                <a:solidFill>
                  <a:srgbClr val="3E5E5C"/>
                </a:solidFill>
                <a:latin typeface="Calibri"/>
              </a:defRPr>
            </a:pPr>
            <a:r>
              <a:t>so that we may glorify You greatly,</a:t>
            </a:r>
          </a:p>
        </p:txBody>
      </p:sp>
      <p:sp>
        <p:nvSpPr>
          <p:cNvPr id="3" name="Text Placeholder 2"/>
          <p:cNvSpPr>
            <a:spLocks noGrp="1"/>
          </p:cNvSpPr>
          <p:nvPr>
            <p:ph type="body" sz="quarter" idx="11"/>
          </p:nvPr>
        </p:nvSpPr>
        <p:spPr/>
        <p:txBody>
          <a:bodyPr/>
          <a:lstStyle/>
          <a:p>
            <a:r>
              <a:t>Ta-Ha 20:33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وَنَذْكُرَكَ كَثِيرًا</a:t>
            </a:r>
          </a:p>
          <a:p>
            <a:pPr>
              <a:lnSpc>
                <a:spcPct val="100000"/>
              </a:lnSpc>
              <a:defRPr sz="2400">
                <a:solidFill>
                  <a:srgbClr val="3E5E5C"/>
                </a:solidFill>
                <a:latin typeface="Calibri"/>
              </a:defRPr>
            </a:pPr>
            <a:r>
              <a:t>and remember You greatly.</a:t>
            </a:r>
          </a:p>
        </p:txBody>
      </p:sp>
      <p:sp>
        <p:nvSpPr>
          <p:cNvPr id="3" name="Text Placeholder 2"/>
          <p:cNvSpPr>
            <a:spLocks noGrp="1"/>
          </p:cNvSpPr>
          <p:nvPr>
            <p:ph type="body" sz="quarter" idx="11"/>
          </p:nvPr>
        </p:nvSpPr>
        <p:spPr/>
        <p:txBody>
          <a:bodyPr/>
          <a:lstStyle/>
          <a:p>
            <a:r>
              <a:t>Ta-Ha 20:34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إِنَّكَ كُنتَ بِنَا بَصِيرًا</a:t>
            </a:r>
          </a:p>
          <a:p>
            <a:pPr>
              <a:lnSpc>
                <a:spcPct val="100000"/>
              </a:lnSpc>
              <a:defRPr sz="2400">
                <a:solidFill>
                  <a:srgbClr val="3E5E5C"/>
                </a:solidFill>
                <a:latin typeface="Calibri"/>
              </a:defRPr>
            </a:pPr>
            <a:r>
              <a:t>Indeed You see us best.’</a:t>
            </a:r>
          </a:p>
        </p:txBody>
      </p:sp>
      <p:sp>
        <p:nvSpPr>
          <p:cNvPr id="3" name="Text Placeholder 2"/>
          <p:cNvSpPr>
            <a:spLocks noGrp="1"/>
          </p:cNvSpPr>
          <p:nvPr>
            <p:ph type="body" sz="quarter" idx="11"/>
          </p:nvPr>
        </p:nvSpPr>
        <p:spPr/>
        <p:txBody>
          <a:bodyPr/>
          <a:lstStyle/>
          <a:p>
            <a:r>
              <a:t>Ta-Ha 20:35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قَدْ أُوتِيتَ سُؤْلَكَ يَـٰمُوسَىٰ</a:t>
            </a:r>
          </a:p>
          <a:p>
            <a:pPr>
              <a:lnSpc>
                <a:spcPct val="100000"/>
              </a:lnSpc>
              <a:defRPr sz="2400">
                <a:solidFill>
                  <a:srgbClr val="3E5E5C"/>
                </a:solidFill>
                <a:latin typeface="Calibri"/>
              </a:defRPr>
            </a:pPr>
            <a:r>
              <a:t>He said, ‘Moses, your request has been granted!</a:t>
            </a:r>
          </a:p>
        </p:txBody>
      </p:sp>
      <p:sp>
        <p:nvSpPr>
          <p:cNvPr id="3" name="Text Placeholder 2"/>
          <p:cNvSpPr>
            <a:spLocks noGrp="1"/>
          </p:cNvSpPr>
          <p:nvPr>
            <p:ph type="body" sz="quarter" idx="11"/>
          </p:nvPr>
        </p:nvSpPr>
        <p:spPr/>
        <p:txBody>
          <a:bodyPr/>
          <a:lstStyle/>
          <a:p>
            <a:r>
              <a:t>Ta-Ha 20:36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مَنَنَّا عَلَيْكَ مَرَّةً أُخْرَىٰٓ</a:t>
            </a:r>
          </a:p>
          <a:p>
            <a:pPr>
              <a:lnSpc>
                <a:spcPct val="100000"/>
              </a:lnSpc>
              <a:defRPr sz="2400">
                <a:solidFill>
                  <a:srgbClr val="3E5E5C"/>
                </a:solidFill>
                <a:latin typeface="Calibri"/>
              </a:defRPr>
            </a:pPr>
            <a:r>
              <a:t>Certainly, We have done you a favour another time,</a:t>
            </a:r>
          </a:p>
        </p:txBody>
      </p:sp>
      <p:sp>
        <p:nvSpPr>
          <p:cNvPr id="3" name="Text Placeholder 2"/>
          <p:cNvSpPr>
            <a:spLocks noGrp="1"/>
          </p:cNvSpPr>
          <p:nvPr>
            <p:ph type="body" sz="quarter" idx="11"/>
          </p:nvPr>
        </p:nvSpPr>
        <p:spPr/>
        <p:txBody>
          <a:bodyPr/>
          <a:lstStyle/>
          <a:p>
            <a:r>
              <a:t>Ta-Ha 20:37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أَنزَلْنَا عَلَيْكَ ٱلْقُرْءَانَ لِتَشْقَىٰٓ</a:t>
            </a:r>
          </a:p>
          <a:p>
            <a:pPr>
              <a:lnSpc>
                <a:spcPct val="100000"/>
              </a:lnSpc>
              <a:defRPr sz="2400">
                <a:solidFill>
                  <a:srgbClr val="3E5E5C"/>
                </a:solidFill>
                <a:latin typeface="Calibri"/>
              </a:defRPr>
            </a:pPr>
            <a:r>
              <a:t>We did not send down to you the Quran that you should be miserable,</a:t>
            </a:r>
          </a:p>
        </p:txBody>
      </p:sp>
      <p:sp>
        <p:nvSpPr>
          <p:cNvPr id="3" name="Text Placeholder 2"/>
          <p:cNvSpPr>
            <a:spLocks noGrp="1"/>
          </p:cNvSpPr>
          <p:nvPr>
            <p:ph type="body" sz="quarter" idx="11"/>
          </p:nvPr>
        </p:nvSpPr>
        <p:spPr/>
        <p:txBody>
          <a:bodyPr/>
          <a:lstStyle/>
          <a:p>
            <a:r>
              <a:t>Ta-Ha 20:2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أَوْحَيْنَآ إِلَىٰٓ أُمِّكَ مَا يُوحَىٰٓ</a:t>
            </a:r>
          </a:p>
          <a:p>
            <a:pPr>
              <a:lnSpc>
                <a:spcPct val="100000"/>
              </a:lnSpc>
              <a:defRPr sz="2400">
                <a:solidFill>
                  <a:srgbClr val="3E5E5C"/>
                </a:solidFill>
                <a:latin typeface="Calibri"/>
              </a:defRPr>
            </a:pPr>
            <a:r>
              <a:t>when We revealed to your mother whatever was to be revealed:</a:t>
            </a:r>
          </a:p>
        </p:txBody>
      </p:sp>
      <p:sp>
        <p:nvSpPr>
          <p:cNvPr id="3" name="Text Placeholder 2"/>
          <p:cNvSpPr>
            <a:spLocks noGrp="1"/>
          </p:cNvSpPr>
          <p:nvPr>
            <p:ph type="body" sz="quarter" idx="11"/>
          </p:nvPr>
        </p:nvSpPr>
        <p:spPr/>
        <p:txBody>
          <a:bodyPr/>
          <a:lstStyle/>
          <a:p>
            <a:r>
              <a:t>Ta-Ha 20:38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أَنِ ٱقْذِفِيهِ فِى ٱلتَّابُوتِ فَٱقْذِفِيهِ فِى ٱلْيَمِّ فَلْيُلْقِهِ ٱلْيَمُّ بِٱلسَّاحِلِ يَأْخُذْهُ عَدُوٌّ لِّى وَعَدُوٌّ لَّهُۥ ۚ وَأَلْقَيْتُ عَلَيْكَ مَحَبَّةً مِّنِّى وَلِتُصْنَعَ عَلَىٰ عَيْنِىٓ</a:t>
            </a:r>
          </a:p>
          <a:p>
            <a:pPr>
              <a:lnSpc>
                <a:spcPct val="100000"/>
              </a:lnSpc>
              <a:defRPr sz="2400">
                <a:solidFill>
                  <a:srgbClr val="3E5E5C"/>
                </a:solidFill>
                <a:latin typeface="Calibri"/>
              </a:defRPr>
            </a:pPr>
            <a:r>
              <a:t>“Put him in the casket, and cast it into the river. Then the river will cast it on the bank, and he shall be picked up by an enemy of Mine and an enemy of his.” And I made you endearing, and that you might be reared under My [watchful] eyes.</a:t>
            </a:r>
          </a:p>
        </p:txBody>
      </p:sp>
      <p:sp>
        <p:nvSpPr>
          <p:cNvPr id="3" name="Text Placeholder 2"/>
          <p:cNvSpPr>
            <a:spLocks noGrp="1"/>
          </p:cNvSpPr>
          <p:nvPr>
            <p:ph type="body" sz="quarter" idx="11"/>
          </p:nvPr>
        </p:nvSpPr>
        <p:spPr/>
        <p:txBody>
          <a:bodyPr/>
          <a:lstStyle/>
          <a:p>
            <a:r>
              <a:t>Ta-Ha 20:39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إِذْ تَمْشِىٓ أُخْتُكَ فَتَقُولُ هَلْ أَدُلُّكُمْ عَلَىٰ مَن يَكْفُلُهُۥ ۖ فَرَجَعْنَـٰكَ إِلَىٰٓ أُمِّكَ كَىْ تَقَرَّ عَيْنُهَا وَلَا تَحْزَنَ ۚ وَقَتَلْتَ نَفْسًا فَنَجَّيْنَـٰكَ مِنَ ٱلْغَمِّ وَفَتَنَّـٰكَ فُتُونًا ۚ فَلَبِثْتَ سِنِينَ فِىٓ أَهْلِ مَدْيَنَ ثُمَّ جِئْتَ عَلَىٰ قَدَرٍ يَـٰمُوسَىٰ</a:t>
            </a:r>
          </a:p>
          <a:p>
            <a:pPr>
              <a:lnSpc>
                <a:spcPct val="100000"/>
              </a:lnSpc>
              <a:defRPr sz="2400">
                <a:solidFill>
                  <a:srgbClr val="3E5E5C"/>
                </a:solidFill>
                <a:latin typeface="Calibri"/>
              </a:defRPr>
            </a:pPr>
            <a:r>
              <a:t>When your sister walked up [to Pharaoh’s palace] saying, “Shall I show you someone who will take care of him?” Then We restored you to your mother, that she might not grieve and be comforted. Then you slew a soul, whereupon We delivered you from anguish, and We tried you with various ordeals. Then you stayed for several years among the people of Midian. Then you turned up as ordained, O Moses!</a:t>
            </a:r>
          </a:p>
        </p:txBody>
      </p:sp>
      <p:sp>
        <p:nvSpPr>
          <p:cNvPr id="3" name="Text Placeholder 2"/>
          <p:cNvSpPr>
            <a:spLocks noGrp="1"/>
          </p:cNvSpPr>
          <p:nvPr>
            <p:ph type="body" sz="quarter" idx="11"/>
          </p:nvPr>
        </p:nvSpPr>
        <p:spPr/>
        <p:txBody>
          <a:bodyPr/>
          <a:lstStyle/>
          <a:p>
            <a:r>
              <a:t>Ta-Ha 20:40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وَٱصْطَنَعْتُكَ لِنَفْسِى</a:t>
            </a:r>
          </a:p>
          <a:p>
            <a:pPr>
              <a:lnSpc>
                <a:spcPct val="100000"/>
              </a:lnSpc>
              <a:defRPr sz="2400">
                <a:solidFill>
                  <a:srgbClr val="3E5E5C"/>
                </a:solidFill>
                <a:latin typeface="Calibri"/>
              </a:defRPr>
            </a:pPr>
            <a:r>
              <a:t>And I chose you for Myself.’</a:t>
            </a:r>
          </a:p>
        </p:txBody>
      </p:sp>
      <p:sp>
        <p:nvSpPr>
          <p:cNvPr id="3" name="Text Placeholder 2"/>
          <p:cNvSpPr>
            <a:spLocks noGrp="1"/>
          </p:cNvSpPr>
          <p:nvPr>
            <p:ph type="body" sz="quarter" idx="11"/>
          </p:nvPr>
        </p:nvSpPr>
        <p:spPr/>
        <p:txBody>
          <a:bodyPr/>
          <a:lstStyle/>
          <a:p>
            <a:r>
              <a:t>Ta-Ha 20:41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ٱذْهَبْ أَنتَ وَأَخُوكَ بِـَٔايَـٰتِى وَلَا تَنِيَا فِى ذِكْرِى</a:t>
            </a:r>
          </a:p>
          <a:p>
            <a:pPr>
              <a:lnSpc>
                <a:spcPct val="100000"/>
              </a:lnSpc>
              <a:defRPr sz="2400">
                <a:solidFill>
                  <a:srgbClr val="3E5E5C"/>
                </a:solidFill>
                <a:latin typeface="Calibri"/>
              </a:defRPr>
            </a:pPr>
            <a:r>
              <a:t>‘Go ahead, you and your brother, with My signs and do not flag in My remembrance.</a:t>
            </a:r>
          </a:p>
        </p:txBody>
      </p:sp>
      <p:sp>
        <p:nvSpPr>
          <p:cNvPr id="3" name="Text Placeholder 2"/>
          <p:cNvSpPr>
            <a:spLocks noGrp="1"/>
          </p:cNvSpPr>
          <p:nvPr>
            <p:ph type="body" sz="quarter" idx="11"/>
          </p:nvPr>
        </p:nvSpPr>
        <p:spPr/>
        <p:txBody>
          <a:bodyPr/>
          <a:lstStyle/>
          <a:p>
            <a:r>
              <a:t>Ta-Ha 20:42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ٱذْهَبَآ إِلَىٰ فِرْعَوْنَ إِنَّهُۥ طَغَىٰ</a:t>
            </a:r>
          </a:p>
          <a:p>
            <a:pPr>
              <a:lnSpc>
                <a:spcPct val="100000"/>
              </a:lnSpc>
              <a:defRPr sz="2400">
                <a:solidFill>
                  <a:srgbClr val="3E5E5C"/>
                </a:solidFill>
                <a:latin typeface="Calibri"/>
              </a:defRPr>
            </a:pPr>
            <a:r>
              <a:t>Both of you go to Pharaoh, for he has indeed rebelled.</a:t>
            </a:r>
          </a:p>
        </p:txBody>
      </p:sp>
      <p:sp>
        <p:nvSpPr>
          <p:cNvPr id="3" name="Text Placeholder 2"/>
          <p:cNvSpPr>
            <a:spLocks noGrp="1"/>
          </p:cNvSpPr>
          <p:nvPr>
            <p:ph type="body" sz="quarter" idx="11"/>
          </p:nvPr>
        </p:nvSpPr>
        <p:spPr/>
        <p:txBody>
          <a:bodyPr/>
          <a:lstStyle/>
          <a:p>
            <a:r>
              <a:t>Ta-Ha 20:43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فَقُولَا لَهُۥ قَوْلًا لَّيِّنًا لَّعَلَّهُۥ يَتَذَكَّرُ أَوْ يَخْشَىٰ</a:t>
            </a:r>
          </a:p>
          <a:p>
            <a:pPr>
              <a:lnSpc>
                <a:spcPct val="100000"/>
              </a:lnSpc>
              <a:defRPr sz="2400">
                <a:solidFill>
                  <a:srgbClr val="3E5E5C"/>
                </a:solidFill>
                <a:latin typeface="Calibri"/>
              </a:defRPr>
            </a:pPr>
            <a:r>
              <a:t>Speak to him in a soft manner; maybe he will take admonition or fear.’</a:t>
            </a:r>
          </a:p>
        </p:txBody>
      </p:sp>
      <p:sp>
        <p:nvSpPr>
          <p:cNvPr id="3" name="Text Placeholder 2"/>
          <p:cNvSpPr>
            <a:spLocks noGrp="1"/>
          </p:cNvSpPr>
          <p:nvPr>
            <p:ph type="body" sz="quarter" idx="11"/>
          </p:nvPr>
        </p:nvSpPr>
        <p:spPr/>
        <p:txBody>
          <a:bodyPr/>
          <a:lstStyle/>
          <a:p>
            <a:r>
              <a:t>Ta-Ha 20:44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قَالَا رَبَّنَآ إِنَّنَا نَخَافُ أَن يَفْرُطَ عَلَيْنَآ أَوْ أَن يَطْغَىٰ</a:t>
            </a:r>
          </a:p>
          <a:p>
            <a:pPr>
              <a:lnSpc>
                <a:spcPct val="100000"/>
              </a:lnSpc>
              <a:defRPr sz="2400">
                <a:solidFill>
                  <a:srgbClr val="3E5E5C"/>
                </a:solidFill>
                <a:latin typeface="Calibri"/>
              </a:defRPr>
            </a:pPr>
            <a:r>
              <a:t>They said, ‘Our Lord! We are indeed afraid that he will forestall us or will exceed all bounds.’</a:t>
            </a:r>
          </a:p>
        </p:txBody>
      </p:sp>
      <p:sp>
        <p:nvSpPr>
          <p:cNvPr id="3" name="Text Placeholder 2"/>
          <p:cNvSpPr>
            <a:spLocks noGrp="1"/>
          </p:cNvSpPr>
          <p:nvPr>
            <p:ph type="body" sz="quarter" idx="11"/>
          </p:nvPr>
        </p:nvSpPr>
        <p:spPr/>
        <p:txBody>
          <a:bodyPr/>
          <a:lstStyle/>
          <a:p>
            <a:r>
              <a:t>Ta-Ha 20:45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لَا تَخَافَآ ۖ إِنَّنِى مَعَكُمَآ أَسْمَعُ وَأَرَىٰ</a:t>
            </a:r>
          </a:p>
          <a:p>
            <a:pPr>
              <a:lnSpc>
                <a:spcPct val="100000"/>
              </a:lnSpc>
              <a:defRPr sz="2400">
                <a:solidFill>
                  <a:srgbClr val="3E5E5C"/>
                </a:solidFill>
                <a:latin typeface="Calibri"/>
              </a:defRPr>
            </a:pPr>
            <a:r>
              <a:t>He said, ‘Do not be afraid, for I will be with the two of you, hearing and seeing [whatever happens].</a:t>
            </a:r>
          </a:p>
        </p:txBody>
      </p:sp>
      <p:sp>
        <p:nvSpPr>
          <p:cNvPr id="3" name="Text Placeholder 2"/>
          <p:cNvSpPr>
            <a:spLocks noGrp="1"/>
          </p:cNvSpPr>
          <p:nvPr>
            <p:ph type="body" sz="quarter" idx="11"/>
          </p:nvPr>
        </p:nvSpPr>
        <p:spPr/>
        <p:txBody>
          <a:bodyPr/>
          <a:lstStyle/>
          <a:p>
            <a:r>
              <a:t>Ta-Ha 20:46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فَأْتِيَاهُ فَقُولَآ إِنَّا رَسُولَا رَبِّكَ فَأَرْسِلْ مَعَنَا بَنِىٓ إِسْرَٰٓءِيلَ وَلَا تُعَذِّبْهُمْ ۖ قَدْ جِئْنَـٰكَ بِـَٔايَةٍ مِّن رَّبِّكَ ۖ وَٱلسَّلَـٰمُ عَلَىٰ مَنِ ٱتَّبَعَ ٱلْهُدَىٰٓ</a:t>
            </a:r>
          </a:p>
          <a:p>
            <a:pPr>
              <a:lnSpc>
                <a:spcPct val="100000"/>
              </a:lnSpc>
              <a:defRPr sz="2400">
                <a:solidFill>
                  <a:srgbClr val="3E5E5C"/>
                </a:solidFill>
                <a:latin typeface="Calibri"/>
              </a:defRPr>
            </a:pPr>
            <a:r>
              <a:t>So approach him and say, ‘‘We are the apostles of your Lord. Let the Children of Israel go with us, and do not torture them! We certainly bring you a sign from your Lord, and may peace be upon him who follows guidance!</a:t>
            </a:r>
          </a:p>
        </p:txBody>
      </p:sp>
      <p:sp>
        <p:nvSpPr>
          <p:cNvPr id="3" name="Text Placeholder 2"/>
          <p:cNvSpPr>
            <a:spLocks noGrp="1"/>
          </p:cNvSpPr>
          <p:nvPr>
            <p:ph type="body" sz="quarter" idx="11"/>
          </p:nvPr>
        </p:nvSpPr>
        <p:spPr/>
        <p:txBody>
          <a:bodyPr/>
          <a:lstStyle/>
          <a:p>
            <a:r>
              <a:t>Ta-Ha 20:47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تَذْكِرَةً لِّمَن يَخْشَىٰ</a:t>
            </a:r>
          </a:p>
          <a:p>
            <a:pPr>
              <a:lnSpc>
                <a:spcPct val="100000"/>
              </a:lnSpc>
              <a:defRPr sz="2400">
                <a:solidFill>
                  <a:srgbClr val="3E5E5C"/>
                </a:solidFill>
                <a:latin typeface="Calibri"/>
              </a:defRPr>
            </a:pPr>
            <a:r>
              <a:t>but only as an admonition to him who fears [his Lord].</a:t>
            </a:r>
          </a:p>
        </p:txBody>
      </p:sp>
      <p:sp>
        <p:nvSpPr>
          <p:cNvPr id="3" name="Text Placeholder 2"/>
          <p:cNvSpPr>
            <a:spLocks noGrp="1"/>
          </p:cNvSpPr>
          <p:nvPr>
            <p:ph type="body" sz="quarter" idx="11"/>
          </p:nvPr>
        </p:nvSpPr>
        <p:spPr/>
        <p:txBody>
          <a:bodyPr/>
          <a:lstStyle/>
          <a:p>
            <a:r>
              <a:t>Ta-Ha 20:3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قَدْ أُوحِىَ إِلَيْنَآ أَنَّ ٱلْعَذَابَ عَلَىٰ مَن كَذَّبَ وَتَوَلَّىٰ</a:t>
            </a:r>
          </a:p>
          <a:p>
            <a:pPr>
              <a:lnSpc>
                <a:spcPct val="100000"/>
              </a:lnSpc>
              <a:defRPr sz="2400">
                <a:solidFill>
                  <a:srgbClr val="3E5E5C"/>
                </a:solidFill>
                <a:latin typeface="Calibri"/>
              </a:defRPr>
            </a:pPr>
            <a:r>
              <a:t>Indeed it has been revealed to us that punishment shall befall those who impugn us and turn their backs [on us].’’ ’</a:t>
            </a:r>
          </a:p>
        </p:txBody>
      </p:sp>
      <p:sp>
        <p:nvSpPr>
          <p:cNvPr id="3" name="Text Placeholder 2"/>
          <p:cNvSpPr>
            <a:spLocks noGrp="1"/>
          </p:cNvSpPr>
          <p:nvPr>
            <p:ph type="body" sz="quarter" idx="11"/>
          </p:nvPr>
        </p:nvSpPr>
        <p:spPr/>
        <p:txBody>
          <a:bodyPr/>
          <a:lstStyle/>
          <a:p>
            <a:r>
              <a:t>Ta-Ha 20:48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فَمَن رَّبُّكُمَا يَـٰمُوسَىٰ</a:t>
            </a:r>
          </a:p>
          <a:p>
            <a:pPr>
              <a:lnSpc>
                <a:spcPct val="100000"/>
              </a:lnSpc>
              <a:defRPr sz="2400">
                <a:solidFill>
                  <a:srgbClr val="3E5E5C"/>
                </a:solidFill>
                <a:latin typeface="Calibri"/>
              </a:defRPr>
            </a:pPr>
            <a:r>
              <a:t>He said, ‘Who is your Lord, Moses?’</a:t>
            </a:r>
          </a:p>
        </p:txBody>
      </p:sp>
      <p:sp>
        <p:nvSpPr>
          <p:cNvPr id="3" name="Text Placeholder 2"/>
          <p:cNvSpPr>
            <a:spLocks noGrp="1"/>
          </p:cNvSpPr>
          <p:nvPr>
            <p:ph type="body" sz="quarter" idx="11"/>
          </p:nvPr>
        </p:nvSpPr>
        <p:spPr/>
        <p:txBody>
          <a:bodyPr/>
          <a:lstStyle/>
          <a:p>
            <a:r>
              <a:t>Ta-Ha 20:49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رَبُّنَا ٱلَّذِىٓ أَعْطَىٰ كُلَّ شَىْءٍ خَلْقَهُۥ ثُمَّ هَدَىٰ</a:t>
            </a:r>
          </a:p>
          <a:p>
            <a:pPr>
              <a:lnSpc>
                <a:spcPct val="100000"/>
              </a:lnSpc>
              <a:defRPr sz="2400">
                <a:solidFill>
                  <a:srgbClr val="3E5E5C"/>
                </a:solidFill>
                <a:latin typeface="Calibri"/>
              </a:defRPr>
            </a:pPr>
            <a:r>
              <a:t>He said, ‘Our Lord is He who gave everything its creation and then guided it.’</a:t>
            </a:r>
          </a:p>
        </p:txBody>
      </p:sp>
      <p:sp>
        <p:nvSpPr>
          <p:cNvPr id="3" name="Text Placeholder 2"/>
          <p:cNvSpPr>
            <a:spLocks noGrp="1"/>
          </p:cNvSpPr>
          <p:nvPr>
            <p:ph type="body" sz="quarter" idx="11"/>
          </p:nvPr>
        </p:nvSpPr>
        <p:spPr/>
        <p:txBody>
          <a:bodyPr/>
          <a:lstStyle/>
          <a:p>
            <a:r>
              <a:t>Ta-Ha 20:50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فَمَا بَالُ ٱلْقُرُونِ ٱلْأُولَىٰ</a:t>
            </a:r>
          </a:p>
          <a:p>
            <a:pPr>
              <a:lnSpc>
                <a:spcPct val="100000"/>
              </a:lnSpc>
              <a:defRPr sz="2400">
                <a:solidFill>
                  <a:srgbClr val="3E5E5C"/>
                </a:solidFill>
                <a:latin typeface="Calibri"/>
              </a:defRPr>
            </a:pPr>
            <a:r>
              <a:t>He said, ‘What about the former generations?’</a:t>
            </a:r>
          </a:p>
        </p:txBody>
      </p:sp>
      <p:sp>
        <p:nvSpPr>
          <p:cNvPr id="3" name="Text Placeholder 2"/>
          <p:cNvSpPr>
            <a:spLocks noGrp="1"/>
          </p:cNvSpPr>
          <p:nvPr>
            <p:ph type="body" sz="quarter" idx="11"/>
          </p:nvPr>
        </p:nvSpPr>
        <p:spPr/>
        <p:txBody>
          <a:bodyPr/>
          <a:lstStyle/>
          <a:p>
            <a:r>
              <a:t>Ta-Ha 20:51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عِلْمُهَا عِندَ رَبِّى فِى كِتَـٰبٍ ۖ لَّا يَضِلُّ رَبِّى وَلَا يَنسَى</a:t>
            </a:r>
          </a:p>
          <a:p>
            <a:pPr>
              <a:lnSpc>
                <a:spcPct val="100000"/>
              </a:lnSpc>
              <a:defRPr sz="2400">
                <a:solidFill>
                  <a:srgbClr val="3E5E5C"/>
                </a:solidFill>
                <a:latin typeface="Calibri"/>
              </a:defRPr>
            </a:pPr>
            <a:r>
              <a:t>He said, ‘Their knowledge is with my Lord, in a Book. My Lord neither makes any error nor forgets.’</a:t>
            </a:r>
          </a:p>
        </p:txBody>
      </p:sp>
      <p:sp>
        <p:nvSpPr>
          <p:cNvPr id="3" name="Text Placeholder 2"/>
          <p:cNvSpPr>
            <a:spLocks noGrp="1"/>
          </p:cNvSpPr>
          <p:nvPr>
            <p:ph type="body" sz="quarter" idx="11"/>
          </p:nvPr>
        </p:nvSpPr>
        <p:spPr/>
        <p:txBody>
          <a:bodyPr/>
          <a:lstStyle/>
          <a:p>
            <a:r>
              <a:t>Ta-Ha 20:52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ٱلَّذِى جَعَلَ لَكُمُ ٱلْأَرْضَ مَهْدًا وَسَلَكَ لَكُمْ فِيهَا سُبُلًا وَأَنزَلَ مِنَ ٱلسَّمَآءِ مَآءً فَأَخْرَجْنَا بِهِۦٓ أَزْوَٰجًا مِّن نَّبَاتٍ شَتَّىٰ</a:t>
            </a:r>
          </a:p>
          <a:p>
            <a:pPr>
              <a:lnSpc>
                <a:spcPct val="100000"/>
              </a:lnSpc>
              <a:defRPr sz="2400">
                <a:solidFill>
                  <a:srgbClr val="3E5E5C"/>
                </a:solidFill>
                <a:latin typeface="Calibri"/>
              </a:defRPr>
            </a:pPr>
            <a:r>
              <a:t>He, who made the earth for you a cradle, and in it threaded for you ways, and sent down water from the sky, and with it We brought forth various kinds of vegetation.</a:t>
            </a:r>
          </a:p>
        </p:txBody>
      </p:sp>
      <p:sp>
        <p:nvSpPr>
          <p:cNvPr id="3" name="Text Placeholder 2"/>
          <p:cNvSpPr>
            <a:spLocks noGrp="1"/>
          </p:cNvSpPr>
          <p:nvPr>
            <p:ph type="body" sz="quarter" idx="11"/>
          </p:nvPr>
        </p:nvSpPr>
        <p:spPr/>
        <p:txBody>
          <a:bodyPr/>
          <a:lstStyle/>
          <a:p>
            <a:r>
              <a:t>Ta-Ha 20:53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كُلُوا۟ وَٱرْعَوْا۟ أَنْعَـٰمَكُمْ ۗ إِنَّ فِى ذَٰلِكَ لَـَٔايَـٰتٍ لِّأُو۟لِى ٱلنُّهَىٰ</a:t>
            </a:r>
          </a:p>
          <a:p>
            <a:pPr>
              <a:lnSpc>
                <a:spcPct val="100000"/>
              </a:lnSpc>
              <a:defRPr sz="2400">
                <a:solidFill>
                  <a:srgbClr val="3E5E5C"/>
                </a:solidFill>
                <a:latin typeface="Calibri"/>
              </a:defRPr>
            </a:pPr>
            <a:r>
              <a:t>‘Eat and pasture your cattle.’ There are indeed signs in that for those who have sense.</a:t>
            </a:r>
          </a:p>
        </p:txBody>
      </p:sp>
      <p:sp>
        <p:nvSpPr>
          <p:cNvPr id="3" name="Text Placeholder 2"/>
          <p:cNvSpPr>
            <a:spLocks noGrp="1"/>
          </p:cNvSpPr>
          <p:nvPr>
            <p:ph type="body" sz="quarter" idx="11"/>
          </p:nvPr>
        </p:nvSpPr>
        <p:spPr/>
        <p:txBody>
          <a:bodyPr/>
          <a:lstStyle/>
          <a:p>
            <a:r>
              <a:t>Ta-Ha 20:54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مِنْهَا خَلَقْنَـٰكُمْ وَفِيهَا نُعِيدُكُمْ وَمِنْهَا نُخْرِجُكُمْ تَارَةً أُخْرَىٰ</a:t>
            </a:r>
          </a:p>
          <a:p>
            <a:pPr>
              <a:lnSpc>
                <a:spcPct val="100000"/>
              </a:lnSpc>
              <a:defRPr sz="2400">
                <a:solidFill>
                  <a:srgbClr val="3E5E5C"/>
                </a:solidFill>
                <a:latin typeface="Calibri"/>
              </a:defRPr>
            </a:pPr>
            <a:r>
              <a:t>From it did We create you, into it shall We return you, and from it shall We bring you forth another time.</a:t>
            </a:r>
          </a:p>
        </p:txBody>
      </p:sp>
      <p:sp>
        <p:nvSpPr>
          <p:cNvPr id="3" name="Text Placeholder 2"/>
          <p:cNvSpPr>
            <a:spLocks noGrp="1"/>
          </p:cNvSpPr>
          <p:nvPr>
            <p:ph type="body" sz="quarter" idx="11"/>
          </p:nvPr>
        </p:nvSpPr>
        <p:spPr/>
        <p:txBody>
          <a:bodyPr/>
          <a:lstStyle/>
          <a:p>
            <a:r>
              <a:t>Ta-Ha 20:55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أَرَيْنَـٰهُ ءَايَـٰتِنَا كُلَّهَا فَكَذَّبَ وَأَبَىٰ</a:t>
            </a:r>
          </a:p>
          <a:p>
            <a:pPr>
              <a:lnSpc>
                <a:spcPct val="100000"/>
              </a:lnSpc>
              <a:defRPr sz="2400">
                <a:solidFill>
                  <a:srgbClr val="3E5E5C"/>
                </a:solidFill>
                <a:latin typeface="Calibri"/>
              </a:defRPr>
            </a:pPr>
            <a:r>
              <a:t>Certainly We showed him all Our signs. But he denied [them] and refused [to believe them].</a:t>
            </a:r>
          </a:p>
        </p:txBody>
      </p:sp>
      <p:sp>
        <p:nvSpPr>
          <p:cNvPr id="3" name="Text Placeholder 2"/>
          <p:cNvSpPr>
            <a:spLocks noGrp="1"/>
          </p:cNvSpPr>
          <p:nvPr>
            <p:ph type="body" sz="quarter" idx="11"/>
          </p:nvPr>
        </p:nvSpPr>
        <p:spPr/>
        <p:txBody>
          <a:bodyPr/>
          <a:lstStyle/>
          <a:p>
            <a:r>
              <a:t>Ta-Ha 20:56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أَجِئْتَنَا لِتُخْرِجَنَا مِنْ أَرْضِنَا بِسِحْرِكَ يَـٰمُوسَىٰ</a:t>
            </a:r>
          </a:p>
          <a:p>
            <a:pPr>
              <a:lnSpc>
                <a:spcPct val="100000"/>
              </a:lnSpc>
              <a:defRPr sz="2400">
                <a:solidFill>
                  <a:srgbClr val="3E5E5C"/>
                </a:solidFill>
                <a:latin typeface="Calibri"/>
              </a:defRPr>
            </a:pPr>
            <a:r>
              <a:t>He said, ‘Moses, have you come to us to expel us from our land with your magic?</a:t>
            </a:r>
          </a:p>
        </p:txBody>
      </p:sp>
      <p:sp>
        <p:nvSpPr>
          <p:cNvPr id="3" name="Text Placeholder 2"/>
          <p:cNvSpPr>
            <a:spLocks noGrp="1"/>
          </p:cNvSpPr>
          <p:nvPr>
            <p:ph type="body" sz="quarter" idx="11"/>
          </p:nvPr>
        </p:nvSpPr>
        <p:spPr/>
        <p:txBody>
          <a:bodyPr/>
          <a:lstStyle/>
          <a:p>
            <a:r>
              <a:t>Ta-Ha 20:57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تَنزِيلًا مِّمَّنْ خَلَقَ ٱلْأَرْضَ وَٱلسَّمَـٰوَٰتِ ٱلْعُلَى</a:t>
            </a:r>
          </a:p>
          <a:p>
            <a:pPr>
              <a:lnSpc>
                <a:spcPct val="100000"/>
              </a:lnSpc>
              <a:defRPr sz="2400">
                <a:solidFill>
                  <a:srgbClr val="3E5E5C"/>
                </a:solidFill>
                <a:latin typeface="Calibri"/>
              </a:defRPr>
            </a:pPr>
            <a:r>
              <a:t>A sending down [of the Revelation] from Him who created the earth and the lofty heavens</a:t>
            </a:r>
          </a:p>
        </p:txBody>
      </p:sp>
      <p:sp>
        <p:nvSpPr>
          <p:cNvPr id="3" name="Text Placeholder 2"/>
          <p:cNvSpPr>
            <a:spLocks noGrp="1"/>
          </p:cNvSpPr>
          <p:nvPr>
            <p:ph type="body" sz="quarter" idx="11"/>
          </p:nvPr>
        </p:nvSpPr>
        <p:spPr/>
        <p:txBody>
          <a:bodyPr/>
          <a:lstStyle/>
          <a:p>
            <a:r>
              <a:t>Ta-Ha 20:4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فَلَنَأْتِيَنَّكَ بِسِحْرٍ مِّثْلِهِۦ فَٱجْعَلْ بَيْنَنَا وَبَيْنَكَ مَوْعِدًا لَّا نُخْلِفُهُۥ نَحْنُ وَلَآ أَنتَ مَكَانًا سُوًى</a:t>
            </a:r>
          </a:p>
          <a:p>
            <a:pPr>
              <a:lnSpc>
                <a:spcPct val="100000"/>
              </a:lnSpc>
              <a:defRPr sz="2400">
                <a:solidFill>
                  <a:srgbClr val="3E5E5C"/>
                </a:solidFill>
                <a:latin typeface="Calibri"/>
              </a:defRPr>
            </a:pPr>
            <a:r>
              <a:t>Yet we [too] will bring you a magic like it! So fix a tryst between us and you, which neither we shall fail nor you, at a middle place.’</a:t>
            </a:r>
          </a:p>
        </p:txBody>
      </p:sp>
      <p:sp>
        <p:nvSpPr>
          <p:cNvPr id="3" name="Text Placeholder 2"/>
          <p:cNvSpPr>
            <a:spLocks noGrp="1"/>
          </p:cNvSpPr>
          <p:nvPr>
            <p:ph type="body" sz="quarter" idx="11"/>
          </p:nvPr>
        </p:nvSpPr>
        <p:spPr/>
        <p:txBody>
          <a:bodyPr/>
          <a:lstStyle/>
          <a:p>
            <a:r>
              <a:t>Ta-Ha 20:58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مَوْعِدُكُمْ يَوْمُ ٱلزِّينَةِ وَأَن يُحْشَرَ ٱلنَّاسُ ضُحًى</a:t>
            </a:r>
          </a:p>
          <a:p>
            <a:pPr>
              <a:lnSpc>
                <a:spcPct val="100000"/>
              </a:lnSpc>
              <a:defRPr sz="2400">
                <a:solidFill>
                  <a:srgbClr val="3E5E5C"/>
                </a:solidFill>
                <a:latin typeface="Calibri"/>
              </a:defRPr>
            </a:pPr>
            <a:r>
              <a:t>He said, ‘Your tryst shall be the Day of Adornment, and let the people be assembled in early forenoon.’</a:t>
            </a:r>
          </a:p>
        </p:txBody>
      </p:sp>
      <p:sp>
        <p:nvSpPr>
          <p:cNvPr id="3" name="Text Placeholder 2"/>
          <p:cNvSpPr>
            <a:spLocks noGrp="1"/>
          </p:cNvSpPr>
          <p:nvPr>
            <p:ph type="body" sz="quarter" idx="11"/>
          </p:nvPr>
        </p:nvSpPr>
        <p:spPr/>
        <p:txBody>
          <a:bodyPr/>
          <a:lstStyle/>
          <a:p>
            <a:r>
              <a:t>Ta-Ha 20:59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فَتَوَلَّىٰ فِرْعَوْنُ فَجَمَعَ كَيْدَهُۥ ثُمَّ أَتَىٰ</a:t>
            </a:r>
          </a:p>
          <a:p>
            <a:pPr>
              <a:lnSpc>
                <a:spcPct val="100000"/>
              </a:lnSpc>
              <a:defRPr sz="2400">
                <a:solidFill>
                  <a:srgbClr val="3E5E5C"/>
                </a:solidFill>
                <a:latin typeface="Calibri"/>
              </a:defRPr>
            </a:pPr>
            <a:r>
              <a:t>Then Pharaoh withdrew [to consult privately], summoned up his guile, and then arrived [at the scene of the contest].</a:t>
            </a:r>
          </a:p>
        </p:txBody>
      </p:sp>
      <p:sp>
        <p:nvSpPr>
          <p:cNvPr id="3" name="Text Placeholder 2"/>
          <p:cNvSpPr>
            <a:spLocks noGrp="1"/>
          </p:cNvSpPr>
          <p:nvPr>
            <p:ph type="body" sz="quarter" idx="11"/>
          </p:nvPr>
        </p:nvSpPr>
        <p:spPr/>
        <p:txBody>
          <a:bodyPr/>
          <a:lstStyle/>
          <a:p>
            <a:r>
              <a:t>Ta-Ha 20:60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لَهُم مُّوسَىٰ وَيْلَكُمْ لَا تَفْتَرُوا۟ عَلَى ٱللَّهِ كَذِبًا فَيُسْحِتَكُم بِعَذَابٍ ۖ وَقَدْ خَابَ مَنِ ٱفْتَرَىٰ</a:t>
            </a:r>
          </a:p>
          <a:p>
            <a:pPr>
              <a:lnSpc>
                <a:spcPct val="100000"/>
              </a:lnSpc>
              <a:defRPr sz="2400">
                <a:solidFill>
                  <a:srgbClr val="3E5E5C"/>
                </a:solidFill>
                <a:latin typeface="Calibri"/>
              </a:defRPr>
            </a:pPr>
            <a:r>
              <a:t>Moses said to them, ‘Woe to you! Do not fabricate lies against Allah, or He will obliterate you with a punishment. Whoever fabricates lies certainly fails.’</a:t>
            </a:r>
          </a:p>
        </p:txBody>
      </p:sp>
      <p:sp>
        <p:nvSpPr>
          <p:cNvPr id="3" name="Text Placeholder 2"/>
          <p:cNvSpPr>
            <a:spLocks noGrp="1"/>
          </p:cNvSpPr>
          <p:nvPr>
            <p:ph type="body" sz="quarter" idx="11"/>
          </p:nvPr>
        </p:nvSpPr>
        <p:spPr/>
        <p:txBody>
          <a:bodyPr/>
          <a:lstStyle/>
          <a:p>
            <a:r>
              <a:t>Ta-Ha 20:61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فَتَنَـٰزَعُوٓا۟ أَمْرَهُم بَيْنَهُمْ وَأَسَرُّوا۟ ٱلنَّجْوَىٰ</a:t>
            </a:r>
          </a:p>
          <a:p>
            <a:pPr>
              <a:lnSpc>
                <a:spcPct val="100000"/>
              </a:lnSpc>
              <a:defRPr sz="2400">
                <a:solidFill>
                  <a:srgbClr val="3E5E5C"/>
                </a:solidFill>
                <a:latin typeface="Calibri"/>
              </a:defRPr>
            </a:pPr>
            <a:r>
              <a:t>So they disputed their matter among themselves, and kept their confidential talks secret.</a:t>
            </a:r>
          </a:p>
        </p:txBody>
      </p:sp>
      <p:sp>
        <p:nvSpPr>
          <p:cNvPr id="3" name="Text Placeholder 2"/>
          <p:cNvSpPr>
            <a:spLocks noGrp="1"/>
          </p:cNvSpPr>
          <p:nvPr>
            <p:ph type="body" sz="quarter" idx="11"/>
          </p:nvPr>
        </p:nvSpPr>
        <p:spPr/>
        <p:txBody>
          <a:bodyPr/>
          <a:lstStyle/>
          <a:p>
            <a:r>
              <a:t>Ta-Ha 20:62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إِنْ هَـٰذَٰنِ لَسَـٰحِرَٰنِ يُرِيدَانِ أَن يُخْرِجَاكُم مِّنْ أَرْضِكُم بِسِحْرِهِمَا وَيَذْهَبَا بِطَرِيقَتِكُمُ ٱلْمُثْلَىٰ</a:t>
            </a:r>
          </a:p>
          <a:p>
            <a:pPr>
              <a:lnSpc>
                <a:spcPct val="100000"/>
              </a:lnSpc>
              <a:defRPr sz="2400">
                <a:solidFill>
                  <a:srgbClr val="3E5E5C"/>
                </a:solidFill>
                <a:latin typeface="Calibri"/>
              </a:defRPr>
            </a:pPr>
            <a:r>
              <a:t>They said, ‘These two are indeed magicians who intend to expel you from your land with their magic, and to abolish your excellent tradition!</a:t>
            </a:r>
          </a:p>
        </p:txBody>
      </p:sp>
      <p:sp>
        <p:nvSpPr>
          <p:cNvPr id="3" name="Text Placeholder 2"/>
          <p:cNvSpPr>
            <a:spLocks noGrp="1"/>
          </p:cNvSpPr>
          <p:nvPr>
            <p:ph type="body" sz="quarter" idx="11"/>
          </p:nvPr>
        </p:nvSpPr>
        <p:spPr/>
        <p:txBody>
          <a:bodyPr/>
          <a:lstStyle/>
          <a:p>
            <a:r>
              <a:t>Ta-Ha 20:63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فَأَجْمِعُوا۟ كَيْدَكُمْ ثُمَّ ٱئْتُوا۟ صَفًّا ۚ وَقَدْ أَفْلَحَ ٱلْيَوْمَ مَنِ ٱسْتَعْلَىٰ</a:t>
            </a:r>
          </a:p>
          <a:p>
            <a:pPr>
              <a:lnSpc>
                <a:spcPct val="100000"/>
              </a:lnSpc>
              <a:defRPr sz="2400">
                <a:solidFill>
                  <a:srgbClr val="3E5E5C"/>
                </a:solidFill>
                <a:latin typeface="Calibri"/>
              </a:defRPr>
            </a:pPr>
            <a:r>
              <a:t>So summon up your ingenuity, then come in ranks. Today he who has the upper hand will be felicitous!’</a:t>
            </a:r>
          </a:p>
        </p:txBody>
      </p:sp>
      <p:sp>
        <p:nvSpPr>
          <p:cNvPr id="3" name="Text Placeholder 2"/>
          <p:cNvSpPr>
            <a:spLocks noGrp="1"/>
          </p:cNvSpPr>
          <p:nvPr>
            <p:ph type="body" sz="quarter" idx="11"/>
          </p:nvPr>
        </p:nvSpPr>
        <p:spPr/>
        <p:txBody>
          <a:bodyPr/>
          <a:lstStyle/>
          <a:p>
            <a:r>
              <a:t>Ta-Ha 20:64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يَـٰمُوسَىٰٓ إِمَّآ أَن تُلْقِىَ وَإِمَّآ أَن نَّكُونَ أَوَّلَ مَنْ أَلْقَىٰ</a:t>
            </a:r>
          </a:p>
          <a:p>
            <a:pPr>
              <a:lnSpc>
                <a:spcPct val="100000"/>
              </a:lnSpc>
              <a:defRPr sz="2400">
                <a:solidFill>
                  <a:srgbClr val="3E5E5C"/>
                </a:solidFill>
                <a:latin typeface="Calibri"/>
              </a:defRPr>
            </a:pPr>
            <a:r>
              <a:t>They said, ‘O Moses! Will you throw first, or shall we?’</a:t>
            </a:r>
          </a:p>
        </p:txBody>
      </p:sp>
      <p:sp>
        <p:nvSpPr>
          <p:cNvPr id="3" name="Text Placeholder 2"/>
          <p:cNvSpPr>
            <a:spLocks noGrp="1"/>
          </p:cNvSpPr>
          <p:nvPr>
            <p:ph type="body" sz="quarter" idx="11"/>
          </p:nvPr>
        </p:nvSpPr>
        <p:spPr/>
        <p:txBody>
          <a:bodyPr/>
          <a:lstStyle/>
          <a:p>
            <a:r>
              <a:t>Ta-Ha 20:65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بَلْ أَلْقُوا۟ ۖ فَإِذَا حِبَالُهُمْ وَعِصِيُّهُمْ يُخَيَّلُ إِلَيْهِ مِن سِحْرِهِمْ أَنَّهَا تَسْعَىٰ</a:t>
            </a:r>
          </a:p>
          <a:p>
            <a:pPr>
              <a:lnSpc>
                <a:spcPct val="100000"/>
              </a:lnSpc>
              <a:defRPr sz="2400">
                <a:solidFill>
                  <a:srgbClr val="3E5E5C"/>
                </a:solidFill>
                <a:latin typeface="Calibri"/>
              </a:defRPr>
            </a:pPr>
            <a:r>
              <a:t>He said, ‘No, you throw first.’ Thereupon, behold, their ropes and staffs appeared to him by their magic to wriggle swiftly.</a:t>
            </a:r>
          </a:p>
        </p:txBody>
      </p:sp>
      <p:sp>
        <p:nvSpPr>
          <p:cNvPr id="3" name="Text Placeholder 2"/>
          <p:cNvSpPr>
            <a:spLocks noGrp="1"/>
          </p:cNvSpPr>
          <p:nvPr>
            <p:ph type="body" sz="quarter" idx="11"/>
          </p:nvPr>
        </p:nvSpPr>
        <p:spPr/>
        <p:txBody>
          <a:bodyPr/>
          <a:lstStyle/>
          <a:p>
            <a:r>
              <a:t>Ta-Ha 20:66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فَأَوْجَسَ فِى نَفْسِهِۦ خِيفَةً مُّوسَىٰ</a:t>
            </a:r>
          </a:p>
          <a:p>
            <a:pPr>
              <a:lnSpc>
                <a:spcPct val="100000"/>
              </a:lnSpc>
              <a:defRPr sz="2400">
                <a:solidFill>
                  <a:srgbClr val="3E5E5C"/>
                </a:solidFill>
                <a:latin typeface="Calibri"/>
              </a:defRPr>
            </a:pPr>
            <a:r>
              <a:t>Then Moses felt a fear within his heart.</a:t>
            </a:r>
          </a:p>
        </p:txBody>
      </p:sp>
      <p:sp>
        <p:nvSpPr>
          <p:cNvPr id="3" name="Text Placeholder 2"/>
          <p:cNvSpPr>
            <a:spLocks noGrp="1"/>
          </p:cNvSpPr>
          <p:nvPr>
            <p:ph type="body" sz="quarter" idx="11"/>
          </p:nvPr>
        </p:nvSpPr>
        <p:spPr/>
        <p:txBody>
          <a:bodyPr/>
          <a:lstStyle/>
          <a:p>
            <a:r>
              <a:t>Ta-Ha 20:67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ٱلرَّحْمَـٰنُ عَلَى ٱلْعَرْشِ ٱسْتَوَىٰ</a:t>
            </a:r>
          </a:p>
          <a:p>
            <a:pPr>
              <a:lnSpc>
                <a:spcPct val="100000"/>
              </a:lnSpc>
              <a:defRPr sz="2400">
                <a:solidFill>
                  <a:srgbClr val="3E5E5C"/>
                </a:solidFill>
                <a:latin typeface="Calibri"/>
              </a:defRPr>
            </a:pPr>
            <a:r>
              <a:t>—the All-beneficent, settled on the Throne.</a:t>
            </a:r>
          </a:p>
        </p:txBody>
      </p:sp>
      <p:sp>
        <p:nvSpPr>
          <p:cNvPr id="3" name="Text Placeholder 2"/>
          <p:cNvSpPr>
            <a:spLocks noGrp="1"/>
          </p:cNvSpPr>
          <p:nvPr>
            <p:ph type="body" sz="quarter" idx="11"/>
          </p:nvPr>
        </p:nvSpPr>
        <p:spPr/>
        <p:txBody>
          <a:bodyPr/>
          <a:lstStyle/>
          <a:p>
            <a:r>
              <a:t>Ta-Ha 20:5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قُلْنَا لَا تَخَفْ إِنَّكَ أَنتَ ٱلْأَعْلَىٰ</a:t>
            </a:r>
          </a:p>
          <a:p>
            <a:pPr>
              <a:lnSpc>
                <a:spcPct val="100000"/>
              </a:lnSpc>
              <a:defRPr sz="2400">
                <a:solidFill>
                  <a:srgbClr val="3E5E5C"/>
                </a:solidFill>
                <a:latin typeface="Calibri"/>
              </a:defRPr>
            </a:pPr>
            <a:r>
              <a:t>We said, ‘Do not be afraid. Indeed, you will have the upper hand.</a:t>
            </a:r>
          </a:p>
        </p:txBody>
      </p:sp>
      <p:sp>
        <p:nvSpPr>
          <p:cNvPr id="3" name="Text Placeholder 2"/>
          <p:cNvSpPr>
            <a:spLocks noGrp="1"/>
          </p:cNvSpPr>
          <p:nvPr>
            <p:ph type="body" sz="quarter" idx="11"/>
          </p:nvPr>
        </p:nvSpPr>
        <p:spPr/>
        <p:txBody>
          <a:bodyPr/>
          <a:lstStyle/>
          <a:p>
            <a:r>
              <a:t>Ta-Ha 20:68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وَأَلْقِ مَا فِى يَمِينِكَ تَلْقَفْ مَا صَنَعُوٓا۟ ۖ إِنَّمَا صَنَعُوا۟ كَيْدُ سَـٰحِرٍ ۖ وَلَا يُفْلِحُ ٱلسَّاحِرُ حَيْثُ أَتَىٰ</a:t>
            </a:r>
          </a:p>
          <a:p>
            <a:pPr>
              <a:lnSpc>
                <a:spcPct val="100000"/>
              </a:lnSpc>
              <a:defRPr sz="2400">
                <a:solidFill>
                  <a:srgbClr val="3E5E5C"/>
                </a:solidFill>
                <a:latin typeface="Calibri"/>
              </a:defRPr>
            </a:pPr>
            <a:r>
              <a:t>Throw down what is in your right hand, and it will swallow what they have conjured. What they have conjured is only a magician’s trick, and the magician does not fare well wherever he may show up.’</a:t>
            </a:r>
          </a:p>
        </p:txBody>
      </p:sp>
      <p:sp>
        <p:nvSpPr>
          <p:cNvPr id="3" name="Text Placeholder 2"/>
          <p:cNvSpPr>
            <a:spLocks noGrp="1"/>
          </p:cNvSpPr>
          <p:nvPr>
            <p:ph type="body" sz="quarter" idx="11"/>
          </p:nvPr>
        </p:nvSpPr>
        <p:spPr/>
        <p:txBody>
          <a:bodyPr/>
          <a:lstStyle/>
          <a:p>
            <a:r>
              <a:t>Ta-Ha 20:69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فَأُلْقِىَ ٱلسَّحَرَةُ سُجَّدًا قَالُوٓا۟ ءَامَنَّا بِرَبِّ هَـٰرُونَ وَمُوسَىٰ</a:t>
            </a:r>
          </a:p>
          <a:p>
            <a:pPr>
              <a:lnSpc>
                <a:spcPct val="100000"/>
              </a:lnSpc>
              <a:defRPr sz="2400">
                <a:solidFill>
                  <a:srgbClr val="3E5E5C"/>
                </a:solidFill>
                <a:latin typeface="Calibri"/>
              </a:defRPr>
            </a:pPr>
            <a:r>
              <a:t>Thereat the magicians fell down prostrating. They said, ‘We have believed in the Lord of Aaron and Moses!’</a:t>
            </a:r>
          </a:p>
        </p:txBody>
      </p:sp>
      <p:sp>
        <p:nvSpPr>
          <p:cNvPr id="3" name="Text Placeholder 2"/>
          <p:cNvSpPr>
            <a:spLocks noGrp="1"/>
          </p:cNvSpPr>
          <p:nvPr>
            <p:ph type="body" sz="quarter" idx="11"/>
          </p:nvPr>
        </p:nvSpPr>
        <p:spPr/>
        <p:txBody>
          <a:bodyPr/>
          <a:lstStyle/>
          <a:p>
            <a:r>
              <a:t>Ta-Ha 20:70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قَالَ ءَامَنتُمْ لَهُۥ قَبْلَ أَنْ ءَاذَنَ لَكُمْ ۖ إِنَّهُۥ لَكَبِيرُكُمُ ٱلَّذِى عَلَّمَكُمُ ٱلسِّحْرَ ۖ فَلَأُقَطِّعَنَّ أَيْدِيَكُمْ وَأَرْجُلَكُم مِّنْ خِلَـٰفٍ وَلَأُصَلِّبَنَّكُمْ فِى جُذُوعِ ٱلنَّخْلِ وَلَتَعْلَمُنَّ أَيُّنَآ أَشَدُّ عَذَابًا وَأَبْقَىٰ</a:t>
            </a:r>
          </a:p>
          <a:p>
            <a:pPr>
              <a:lnSpc>
                <a:spcPct val="100000"/>
              </a:lnSpc>
              <a:defRPr sz="2400">
                <a:solidFill>
                  <a:srgbClr val="3E5E5C"/>
                </a:solidFill>
                <a:latin typeface="Calibri"/>
              </a:defRPr>
            </a:pPr>
            <a:r>
              <a:t>He said, ‘Did you believe in him before I should permit you? He is indeed your chief who has taught you magic! Surely, I will cut off your hands and feet from opposite sides, and I will crucify you on the trunks of palm trees, and you will know which of us can inflict a severer and more lasting punishment.’</a:t>
            </a:r>
          </a:p>
        </p:txBody>
      </p:sp>
      <p:sp>
        <p:nvSpPr>
          <p:cNvPr id="3" name="Text Placeholder 2"/>
          <p:cNvSpPr>
            <a:spLocks noGrp="1"/>
          </p:cNvSpPr>
          <p:nvPr>
            <p:ph type="body" sz="quarter" idx="11"/>
          </p:nvPr>
        </p:nvSpPr>
        <p:spPr/>
        <p:txBody>
          <a:bodyPr/>
          <a:lstStyle/>
          <a:p>
            <a:r>
              <a:t>Ta-Ha 20:71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لَن نُّؤْثِرَكَ عَلَىٰ مَا جَآءَنَا مِنَ ٱلْبَيِّنَـٰتِ وَٱلَّذِى فَطَرَنَا ۖ فَٱقْضِ مَآ أَنتَ قَاضٍ ۖ إِنَّمَا تَقْضِى هَـٰذِهِ ٱلْحَيَوٰةَ ٱلدُّنْيَآ</a:t>
            </a:r>
          </a:p>
          <a:p>
            <a:pPr>
              <a:lnSpc>
                <a:spcPct val="100000"/>
              </a:lnSpc>
              <a:defRPr sz="2400">
                <a:solidFill>
                  <a:srgbClr val="3E5E5C"/>
                </a:solidFill>
                <a:latin typeface="Calibri"/>
              </a:defRPr>
            </a:pPr>
            <a:r>
              <a:t>They said, ‘We will never prefer you to the clear proofs which have come to us, and to Him who originated us. Decide whatever you want to decide. You can only decide about the life of this world.</a:t>
            </a:r>
          </a:p>
        </p:txBody>
      </p:sp>
      <p:sp>
        <p:nvSpPr>
          <p:cNvPr id="3" name="Text Placeholder 2"/>
          <p:cNvSpPr>
            <a:spLocks noGrp="1"/>
          </p:cNvSpPr>
          <p:nvPr>
            <p:ph type="body" sz="quarter" idx="11"/>
          </p:nvPr>
        </p:nvSpPr>
        <p:spPr/>
        <p:txBody>
          <a:bodyPr/>
          <a:lstStyle/>
          <a:p>
            <a:r>
              <a:t>Ta-Ha 20:72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ءَامَنَّا بِرَبِّنَا لِيَغْفِرَ لَنَا خَطَـٰيَـٰنَا وَمَآ أَكْرَهْتَنَا عَلَيْهِ مِنَ ٱلسِّحْرِ ۗ وَٱللَّهُ خَيْرٌ وَأَبْقَىٰٓ</a:t>
            </a:r>
          </a:p>
          <a:p>
            <a:pPr>
              <a:lnSpc>
                <a:spcPct val="100000"/>
              </a:lnSpc>
              <a:defRPr sz="2400">
                <a:solidFill>
                  <a:srgbClr val="3E5E5C"/>
                </a:solidFill>
                <a:latin typeface="Calibri"/>
              </a:defRPr>
            </a:pPr>
            <a:r>
              <a:t>We have indeed believed in our Lord that He may forgive us our offences and the magic you compelled us to perform. Allah is better and more lasting.’</a:t>
            </a:r>
          </a:p>
        </p:txBody>
      </p:sp>
      <p:sp>
        <p:nvSpPr>
          <p:cNvPr id="3" name="Text Placeholder 2"/>
          <p:cNvSpPr>
            <a:spLocks noGrp="1"/>
          </p:cNvSpPr>
          <p:nvPr>
            <p:ph type="body" sz="quarter" idx="11"/>
          </p:nvPr>
        </p:nvSpPr>
        <p:spPr/>
        <p:txBody>
          <a:bodyPr/>
          <a:lstStyle/>
          <a:p>
            <a:r>
              <a:t>Ta-Ha 20:73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إِنَّهُۥ مَن يَأْتِ رَبَّهُۥ مُجْرِمًا فَإِنَّ لَهُۥ جَهَنَّمَ لَا يَمُوتُ فِيهَا وَلَا يَحْيَىٰ</a:t>
            </a:r>
          </a:p>
          <a:p>
            <a:pPr>
              <a:lnSpc>
                <a:spcPct val="100000"/>
              </a:lnSpc>
              <a:defRPr sz="2400">
                <a:solidFill>
                  <a:srgbClr val="3E5E5C"/>
                </a:solidFill>
                <a:latin typeface="Calibri"/>
              </a:defRPr>
            </a:pPr>
            <a:r>
              <a:t>Whoever comes to his Lord laden with guilt, for him shall be hell, where he will neither live nor die.</a:t>
            </a:r>
          </a:p>
        </p:txBody>
      </p:sp>
      <p:sp>
        <p:nvSpPr>
          <p:cNvPr id="3" name="Text Placeholder 2"/>
          <p:cNvSpPr>
            <a:spLocks noGrp="1"/>
          </p:cNvSpPr>
          <p:nvPr>
            <p:ph type="body" sz="quarter" idx="11"/>
          </p:nvPr>
        </p:nvSpPr>
        <p:spPr/>
        <p:txBody>
          <a:bodyPr/>
          <a:lstStyle/>
          <a:p>
            <a:r>
              <a:t>Ta-Ha 20:74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يَأْتِهِۦ مُؤْمِنًا قَدْ عَمِلَ ٱلصَّـٰلِحَـٰتِ فَأُو۟لَـٰٓئِكَ لَهُمُ ٱلدَّرَجَـٰتُ ٱلْعُلَىٰ</a:t>
            </a:r>
          </a:p>
          <a:p>
            <a:pPr>
              <a:lnSpc>
                <a:spcPct val="100000"/>
              </a:lnSpc>
              <a:defRPr sz="2400">
                <a:solidFill>
                  <a:srgbClr val="3E5E5C"/>
                </a:solidFill>
                <a:latin typeface="Calibri"/>
              </a:defRPr>
            </a:pPr>
            <a:r>
              <a:t>But whoever comes to Him with faith and he has done righteous deeds, for such shall be the highest ranks</a:t>
            </a:r>
          </a:p>
        </p:txBody>
      </p:sp>
      <p:sp>
        <p:nvSpPr>
          <p:cNvPr id="3" name="Text Placeholder 2"/>
          <p:cNvSpPr>
            <a:spLocks noGrp="1"/>
          </p:cNvSpPr>
          <p:nvPr>
            <p:ph type="body" sz="quarter" idx="11"/>
          </p:nvPr>
        </p:nvSpPr>
        <p:spPr/>
        <p:txBody>
          <a:bodyPr/>
          <a:lstStyle/>
          <a:p>
            <a:r>
              <a:t>Ta-Ha 20:75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جَنَّـٰتُ عَدْنٍ تَجْرِى مِن تَحْتِهَا ٱلْأَنْهَـٰرُ خَـٰلِدِينَ فِيهَا ۚ وَذَٰلِكَ جَزَآءُ مَن تَزَكَّىٰ</a:t>
            </a:r>
          </a:p>
          <a:p>
            <a:pPr>
              <a:lnSpc>
                <a:spcPct val="100000"/>
              </a:lnSpc>
              <a:defRPr sz="2400">
                <a:solidFill>
                  <a:srgbClr val="3E5E5C"/>
                </a:solidFill>
                <a:latin typeface="Calibri"/>
              </a:defRPr>
            </a:pPr>
            <a:r>
              <a:t>—the Gardens of Eden, with streams running in them, to abide in them [forever], and that is the reward of him who keeps pure.</a:t>
            </a:r>
          </a:p>
        </p:txBody>
      </p:sp>
      <p:sp>
        <p:nvSpPr>
          <p:cNvPr id="3" name="Text Placeholder 2"/>
          <p:cNvSpPr>
            <a:spLocks noGrp="1"/>
          </p:cNvSpPr>
          <p:nvPr>
            <p:ph type="body" sz="quarter" idx="11"/>
          </p:nvPr>
        </p:nvSpPr>
        <p:spPr/>
        <p:txBody>
          <a:bodyPr/>
          <a:lstStyle/>
          <a:p>
            <a:r>
              <a:t>Ta-Ha 20:76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أَوْحَيْنَآ إِلَىٰ مُوسَىٰٓ أَنْ أَسْرِ بِعِبَادِى فَٱضْرِبْ لَهُمْ طَرِيقًا فِى ٱلْبَحْرِ يَبَسًا لَّا تَخَـٰفُ دَرَكًا وَلَا تَخْشَىٰ</a:t>
            </a:r>
          </a:p>
          <a:p>
            <a:pPr>
              <a:lnSpc>
                <a:spcPct val="100000"/>
              </a:lnSpc>
              <a:defRPr sz="2400">
                <a:solidFill>
                  <a:srgbClr val="3E5E5C"/>
                </a:solidFill>
                <a:latin typeface="Calibri"/>
              </a:defRPr>
            </a:pPr>
            <a:r>
              <a:t>We revealed to Moses, [saying], ‘Set out with My servants at night, and strike out for them a dry path through the sea. Do not be afraid of being overtaken, and have no fear [of getting drowned].</a:t>
            </a:r>
          </a:p>
        </p:txBody>
      </p:sp>
      <p:sp>
        <p:nvSpPr>
          <p:cNvPr id="3" name="Text Placeholder 2"/>
          <p:cNvSpPr>
            <a:spLocks noGrp="1"/>
          </p:cNvSpPr>
          <p:nvPr>
            <p:ph type="body" sz="quarter" idx="11"/>
          </p:nvPr>
        </p:nvSpPr>
        <p:spPr/>
        <p:txBody>
          <a:bodyPr/>
          <a:lstStyle/>
          <a:p>
            <a:r>
              <a:t>Ta-Ha 20:77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لَهُۥ مَا فِى ٱلسَّمَـٰوَٰتِ وَمَا فِى ٱلْأَرْضِ وَمَا بَيْنَهُمَا وَمَا تَحْتَ ٱلثَّرَىٰ</a:t>
            </a:r>
          </a:p>
          <a:p>
            <a:pPr>
              <a:lnSpc>
                <a:spcPct val="100000"/>
              </a:lnSpc>
              <a:defRPr sz="2400">
                <a:solidFill>
                  <a:srgbClr val="3E5E5C"/>
                </a:solidFill>
                <a:latin typeface="Calibri"/>
              </a:defRPr>
            </a:pPr>
            <a:r>
              <a:t>To Him belongs whatever is in the heavens and whatever is on the earth, and whatever is between them, and whatever is under the ground.</a:t>
            </a:r>
          </a:p>
        </p:txBody>
      </p:sp>
      <p:sp>
        <p:nvSpPr>
          <p:cNvPr id="3" name="Text Placeholder 2"/>
          <p:cNvSpPr>
            <a:spLocks noGrp="1"/>
          </p:cNvSpPr>
          <p:nvPr>
            <p:ph type="body" sz="quarter" idx="11"/>
          </p:nvPr>
        </p:nvSpPr>
        <p:spPr/>
        <p:txBody>
          <a:bodyPr/>
          <a:lstStyle/>
          <a:p>
            <a:r>
              <a:t>Ta-Ha 20:6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فَأَتْبَعَهُمْ فِرْعَوْنُ بِجُنُودِهِۦ فَغَشِيَهُم مِّنَ ٱلْيَمِّ مَا غَشِيَهُمْ</a:t>
            </a:r>
          </a:p>
          <a:p>
            <a:pPr>
              <a:lnSpc>
                <a:spcPct val="100000"/>
              </a:lnSpc>
              <a:defRPr sz="2400">
                <a:solidFill>
                  <a:srgbClr val="3E5E5C"/>
                </a:solidFill>
                <a:latin typeface="Calibri"/>
              </a:defRPr>
            </a:pPr>
            <a:r>
              <a:t>Then Pharaoh pursued them with his troops, whereat they were engulfed by what engulfed them of the sea.</a:t>
            </a:r>
          </a:p>
        </p:txBody>
      </p:sp>
      <p:sp>
        <p:nvSpPr>
          <p:cNvPr id="3" name="Text Placeholder 2"/>
          <p:cNvSpPr>
            <a:spLocks noGrp="1"/>
          </p:cNvSpPr>
          <p:nvPr>
            <p:ph type="body" sz="quarter" idx="11"/>
          </p:nvPr>
        </p:nvSpPr>
        <p:spPr/>
        <p:txBody>
          <a:bodyPr/>
          <a:lstStyle/>
          <a:p>
            <a:r>
              <a:t>Ta-Ha 20:78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وَأَضَلَّ فِرْعَوْنُ قَوْمَهُۥ وَمَا هَدَىٰ</a:t>
            </a:r>
          </a:p>
          <a:p>
            <a:pPr>
              <a:lnSpc>
                <a:spcPct val="100000"/>
              </a:lnSpc>
              <a:defRPr sz="2400">
                <a:solidFill>
                  <a:srgbClr val="3E5E5C"/>
                </a:solidFill>
                <a:latin typeface="Calibri"/>
              </a:defRPr>
            </a:pPr>
            <a:r>
              <a:t>Pharaoh led his people astray and did not guide them.</a:t>
            </a:r>
          </a:p>
        </p:txBody>
      </p:sp>
      <p:sp>
        <p:nvSpPr>
          <p:cNvPr id="3" name="Text Placeholder 2"/>
          <p:cNvSpPr>
            <a:spLocks noGrp="1"/>
          </p:cNvSpPr>
          <p:nvPr>
            <p:ph type="body" sz="quarter" idx="11"/>
          </p:nvPr>
        </p:nvSpPr>
        <p:spPr/>
        <p:txBody>
          <a:bodyPr/>
          <a:lstStyle/>
          <a:p>
            <a:r>
              <a:t>Ta-Ha 20:79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يَـٰبَنِىٓ إِسْرَٰٓءِيلَ قَدْ أَنجَيْنَـٰكُم مِّنْ عَدُوِّكُمْ وَوَٰعَدْنَـٰكُمْ جَانِبَ ٱلطُّورِ ٱلْأَيْمَنَ وَنَزَّلْنَا عَلَيْكُمُ ٱلْمَنَّ وَٱلسَّلْوَىٰ</a:t>
            </a:r>
          </a:p>
          <a:p>
            <a:pPr>
              <a:lnSpc>
                <a:spcPct val="100000"/>
              </a:lnSpc>
              <a:defRPr sz="2400">
                <a:solidFill>
                  <a:srgbClr val="3E5E5C"/>
                </a:solidFill>
                <a:latin typeface="Calibri"/>
              </a:defRPr>
            </a:pPr>
            <a:r>
              <a:t>O Children of Israel! We delivered you from your enemy, and We appointed with you a tryst on the right side of the Mount and We sent down to you manna and quails:</a:t>
            </a:r>
          </a:p>
        </p:txBody>
      </p:sp>
      <p:sp>
        <p:nvSpPr>
          <p:cNvPr id="3" name="Text Placeholder 2"/>
          <p:cNvSpPr>
            <a:spLocks noGrp="1"/>
          </p:cNvSpPr>
          <p:nvPr>
            <p:ph type="body" sz="quarter" idx="11"/>
          </p:nvPr>
        </p:nvSpPr>
        <p:spPr/>
        <p:txBody>
          <a:bodyPr/>
          <a:lstStyle/>
          <a:p>
            <a:r>
              <a:t>Ta-Ha 20:80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كُلُوا۟ مِن طَيِّبَـٰتِ مَا رَزَقْنَـٰكُمْ وَلَا تَطْغَوْا۟ فِيهِ فَيَحِلَّ عَلَيْكُمْ غَضَبِى ۖ وَمَن يَحْلِلْ عَلَيْهِ غَضَبِى فَقَدْ هَوَىٰ</a:t>
            </a:r>
          </a:p>
          <a:p>
            <a:pPr>
              <a:lnSpc>
                <a:spcPct val="100000"/>
              </a:lnSpc>
              <a:defRPr sz="2400">
                <a:solidFill>
                  <a:srgbClr val="3E5E5C"/>
                </a:solidFill>
                <a:latin typeface="Calibri"/>
              </a:defRPr>
            </a:pPr>
            <a:r>
              <a:t>‘Eat of the good things We have provided you, but do not overstep the bounds therein, lest My wrath should descend on you, and he on whom My wrath descends certainly perishes.</a:t>
            </a:r>
          </a:p>
        </p:txBody>
      </p:sp>
      <p:sp>
        <p:nvSpPr>
          <p:cNvPr id="3" name="Text Placeholder 2"/>
          <p:cNvSpPr>
            <a:spLocks noGrp="1"/>
          </p:cNvSpPr>
          <p:nvPr>
            <p:ph type="body" sz="quarter" idx="11"/>
          </p:nvPr>
        </p:nvSpPr>
        <p:spPr/>
        <p:txBody>
          <a:bodyPr/>
          <a:lstStyle/>
          <a:p>
            <a:r>
              <a:t>Ta-Ha 20:81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وَإِنِّى لَغَفَّارٌ لِّمَن تَابَ وَءَامَنَ وَعَمِلَ صَـٰلِحًا ثُمَّ ٱهْتَدَىٰ</a:t>
            </a:r>
          </a:p>
          <a:p>
            <a:pPr>
              <a:lnSpc>
                <a:spcPct val="100000"/>
              </a:lnSpc>
              <a:defRPr sz="2400">
                <a:solidFill>
                  <a:srgbClr val="3E5E5C"/>
                </a:solidFill>
                <a:latin typeface="Calibri"/>
              </a:defRPr>
            </a:pPr>
            <a:r>
              <a:t>Indeed I forgive those who repent, become faithful, act righteously, and follow guidance.’</a:t>
            </a:r>
          </a:p>
        </p:txBody>
      </p:sp>
      <p:sp>
        <p:nvSpPr>
          <p:cNvPr id="3" name="Text Placeholder 2"/>
          <p:cNvSpPr>
            <a:spLocks noGrp="1"/>
          </p:cNvSpPr>
          <p:nvPr>
            <p:ph type="body" sz="quarter" idx="11"/>
          </p:nvPr>
        </p:nvSpPr>
        <p:spPr/>
        <p:txBody>
          <a:bodyPr/>
          <a:lstStyle/>
          <a:p>
            <a:r>
              <a:t>Ta-Ha 20:82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أَعْجَلَكَ عَن قَوْمِكَ يَـٰمُوسَىٰ</a:t>
            </a:r>
          </a:p>
          <a:p>
            <a:pPr>
              <a:lnSpc>
                <a:spcPct val="100000"/>
              </a:lnSpc>
              <a:defRPr sz="2400">
                <a:solidFill>
                  <a:srgbClr val="3E5E5C"/>
                </a:solidFill>
                <a:latin typeface="Calibri"/>
              </a:defRPr>
            </a:pPr>
            <a:r>
              <a:t>[God said,] ‘O Moses, what has prompted you to hasten ahead of your people?’</a:t>
            </a:r>
          </a:p>
        </p:txBody>
      </p:sp>
      <p:sp>
        <p:nvSpPr>
          <p:cNvPr id="3" name="Text Placeholder 2"/>
          <p:cNvSpPr>
            <a:spLocks noGrp="1"/>
          </p:cNvSpPr>
          <p:nvPr>
            <p:ph type="body" sz="quarter" idx="11"/>
          </p:nvPr>
        </p:nvSpPr>
        <p:spPr/>
        <p:txBody>
          <a:bodyPr/>
          <a:lstStyle/>
          <a:p>
            <a:r>
              <a:t>Ta-Ha 20:83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هُمْ أُو۟لَآءِ عَلَىٰٓ أَثَرِى وَعَجِلْتُ إِلَيْكَ رَبِّ لِتَرْضَىٰ</a:t>
            </a:r>
          </a:p>
          <a:p>
            <a:pPr>
              <a:lnSpc>
                <a:spcPct val="100000"/>
              </a:lnSpc>
              <a:defRPr sz="2400">
                <a:solidFill>
                  <a:srgbClr val="3E5E5C"/>
                </a:solidFill>
                <a:latin typeface="Calibri"/>
              </a:defRPr>
            </a:pPr>
            <a:r>
              <a:t>He said, ‘They are close upon my heels, and I hurried on to You, my Lord, that You may be pleased.’</a:t>
            </a:r>
          </a:p>
        </p:txBody>
      </p:sp>
      <p:sp>
        <p:nvSpPr>
          <p:cNvPr id="3" name="Text Placeholder 2"/>
          <p:cNvSpPr>
            <a:spLocks noGrp="1"/>
          </p:cNvSpPr>
          <p:nvPr>
            <p:ph type="body" sz="quarter" idx="11"/>
          </p:nvPr>
        </p:nvSpPr>
        <p:spPr/>
        <p:txBody>
          <a:bodyPr/>
          <a:lstStyle/>
          <a:p>
            <a:r>
              <a:t>Ta-Ha 20:84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فَإِنَّا قَدْ فَتَنَّا قَوْمَكَ مِنۢ بَعْدِكَ وَأَضَلَّهُمُ ٱلسَّامِرِىُّ</a:t>
            </a:r>
          </a:p>
          <a:p>
            <a:pPr>
              <a:lnSpc>
                <a:spcPct val="100000"/>
              </a:lnSpc>
              <a:defRPr sz="2400">
                <a:solidFill>
                  <a:srgbClr val="3E5E5C"/>
                </a:solidFill>
                <a:latin typeface="Calibri"/>
              </a:defRPr>
            </a:pPr>
            <a:r>
              <a:t>He said, ‘Indeed We tried your people in your absence, and the Samiri has led them astray.’</a:t>
            </a:r>
          </a:p>
        </p:txBody>
      </p:sp>
      <p:sp>
        <p:nvSpPr>
          <p:cNvPr id="3" name="Text Placeholder 2"/>
          <p:cNvSpPr>
            <a:spLocks noGrp="1"/>
          </p:cNvSpPr>
          <p:nvPr>
            <p:ph type="body" sz="quarter" idx="11"/>
          </p:nvPr>
        </p:nvSpPr>
        <p:spPr/>
        <p:txBody>
          <a:bodyPr/>
          <a:lstStyle/>
          <a:p>
            <a:r>
              <a:t>Ta-Ha 20:85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فَرَجَعَ مُوسَىٰٓ إِلَىٰ قَوْمِهِۦ غَضْبَـٰنَ أَسِفًا ۚ قَالَ يَـٰقَوْمِ أَلَمْ يَعِدْكُمْ رَبُّكُمْ وَعْدًا حَسَنًا ۚ أَفَطَالَ عَلَيْكُمُ ٱلْعَهْدُ أَمْ أَرَدتُّمْ أَن يَحِلَّ عَلَيْكُمْ غَضَبٌ مِّن رَّبِّكُمْ فَأَخْلَفْتُم مَّوْعِدِى</a:t>
            </a:r>
          </a:p>
          <a:p>
            <a:pPr>
              <a:lnSpc>
                <a:spcPct val="100000"/>
              </a:lnSpc>
              <a:defRPr sz="2400">
                <a:solidFill>
                  <a:srgbClr val="3E5E5C"/>
                </a:solidFill>
                <a:latin typeface="Calibri"/>
              </a:defRPr>
            </a:pPr>
            <a:r>
              <a:t>Thereupon Moses returned to his people, indignant and grieved. He said, ‘O my people! Did your Lord not give you a true promise? Did the period [of my absence] seem too long to you? Or did you desire that your Lord’s wrath should descend on you and so you failed your tryst with me?’</a:t>
            </a:r>
          </a:p>
        </p:txBody>
      </p:sp>
      <p:sp>
        <p:nvSpPr>
          <p:cNvPr id="3" name="Text Placeholder 2"/>
          <p:cNvSpPr>
            <a:spLocks noGrp="1"/>
          </p:cNvSpPr>
          <p:nvPr>
            <p:ph type="body" sz="quarter" idx="11"/>
          </p:nvPr>
        </p:nvSpPr>
        <p:spPr/>
        <p:txBody>
          <a:bodyPr/>
          <a:lstStyle/>
          <a:p>
            <a:r>
              <a:t>Ta-Ha 20:86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مَآ أَخْلَفْنَا مَوْعِدَكَ بِمَلْكِنَا وَلَـٰكِنَّا حُمِّلْنَآ أَوْزَارًا مِّن زِينَةِ ٱلْقَوْمِ فَقَذَفْنَـٰهَا فَكَذَٰلِكَ أَلْقَى ٱلسَّامِرِىُّ</a:t>
            </a:r>
          </a:p>
          <a:p>
            <a:pPr>
              <a:lnSpc>
                <a:spcPct val="100000"/>
              </a:lnSpc>
              <a:defRPr sz="2400">
                <a:solidFill>
                  <a:srgbClr val="3E5E5C"/>
                </a:solidFill>
                <a:latin typeface="Calibri"/>
              </a:defRPr>
            </a:pPr>
            <a:r>
              <a:t>They said, ‘We did not fail our tryst with you of our own accord, but we were laden with the weight of those people’s ornaments, and we cast them [into the fire] and so did the Samiri.’</a:t>
            </a:r>
          </a:p>
        </p:txBody>
      </p:sp>
      <p:sp>
        <p:nvSpPr>
          <p:cNvPr id="3" name="Text Placeholder 2"/>
          <p:cNvSpPr>
            <a:spLocks noGrp="1"/>
          </p:cNvSpPr>
          <p:nvPr>
            <p:ph type="body" sz="quarter" idx="11"/>
          </p:nvPr>
        </p:nvSpPr>
        <p:spPr/>
        <p:txBody>
          <a:bodyPr/>
          <a:lstStyle/>
          <a:p>
            <a:r>
              <a:t>Ta-Ha 20:87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تَجْهَرْ بِٱلْقَوْلِ فَإِنَّهُۥ يَعْلَمُ ٱلسِّرَّ وَأَخْفَى</a:t>
            </a:r>
          </a:p>
          <a:p>
            <a:pPr>
              <a:lnSpc>
                <a:spcPct val="100000"/>
              </a:lnSpc>
              <a:defRPr sz="2400">
                <a:solidFill>
                  <a:srgbClr val="3E5E5C"/>
                </a:solidFill>
                <a:latin typeface="Calibri"/>
              </a:defRPr>
            </a:pPr>
            <a:r>
              <a:t>Whether you speak loudly [or in secret tones,] He indeed knows the secret and what is still more hidden.</a:t>
            </a:r>
          </a:p>
        </p:txBody>
      </p:sp>
      <p:sp>
        <p:nvSpPr>
          <p:cNvPr id="3" name="Text Placeholder 2"/>
          <p:cNvSpPr>
            <a:spLocks noGrp="1"/>
          </p:cNvSpPr>
          <p:nvPr>
            <p:ph type="body" sz="quarter" idx="11"/>
          </p:nvPr>
        </p:nvSpPr>
        <p:spPr/>
        <p:txBody>
          <a:bodyPr/>
          <a:lstStyle/>
          <a:p>
            <a:r>
              <a:t>Ta-Ha 20:7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فَأَخْرَجَ لَهُمْ عِجْلًا جَسَدًا لَّهُۥ خُوَارٌ فَقَالُوا۟ هَـٰذَآ إِلَـٰهُكُمْ وَإِلَـٰهُ مُوسَىٰ فَنَسِىَ</a:t>
            </a:r>
          </a:p>
          <a:p>
            <a:pPr>
              <a:lnSpc>
                <a:spcPct val="100000"/>
              </a:lnSpc>
              <a:defRPr sz="2400">
                <a:solidFill>
                  <a:srgbClr val="3E5E5C"/>
                </a:solidFill>
                <a:latin typeface="Calibri"/>
              </a:defRPr>
            </a:pPr>
            <a:r>
              <a:t>Then he produced for them a calf—a [lifeless] body with a low—and they said, This is your god and the god of Moses, so he forgot!</a:t>
            </a:r>
          </a:p>
        </p:txBody>
      </p:sp>
      <p:sp>
        <p:nvSpPr>
          <p:cNvPr id="3" name="Text Placeholder 2"/>
          <p:cNvSpPr>
            <a:spLocks noGrp="1"/>
          </p:cNvSpPr>
          <p:nvPr>
            <p:ph type="body" sz="quarter" idx="11"/>
          </p:nvPr>
        </p:nvSpPr>
        <p:spPr/>
        <p:txBody>
          <a:bodyPr/>
          <a:lstStyle/>
          <a:p>
            <a:r>
              <a:t>Ta-Ha 20:88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أَفَلَا يَرَوْنَ أَلَّا يَرْجِعُ إِلَيْهِمْ قَوْلًا وَلَا يَمْلِكُ لَهُمْ ضَرًّا وَلَا نَفْعًا</a:t>
            </a:r>
          </a:p>
          <a:p>
            <a:pPr>
              <a:lnSpc>
                <a:spcPct val="100000"/>
              </a:lnSpc>
              <a:defRPr sz="2400">
                <a:solidFill>
                  <a:srgbClr val="3E5E5C"/>
                </a:solidFill>
                <a:latin typeface="Calibri"/>
              </a:defRPr>
            </a:pPr>
            <a:r>
              <a:t>Did they not see that it did not answer them, nor could it bring them any benefit or harm?</a:t>
            </a:r>
          </a:p>
        </p:txBody>
      </p:sp>
      <p:sp>
        <p:nvSpPr>
          <p:cNvPr id="3" name="Text Placeholder 2"/>
          <p:cNvSpPr>
            <a:spLocks noGrp="1"/>
          </p:cNvSpPr>
          <p:nvPr>
            <p:ph type="body" sz="quarter" idx="11"/>
          </p:nvPr>
        </p:nvSpPr>
        <p:spPr/>
        <p:txBody>
          <a:bodyPr/>
          <a:lstStyle/>
          <a:p>
            <a:r>
              <a:t>Ta-Ha 20:89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قَالَ لَهُمْ هَـٰرُونُ مِن قَبْلُ يَـٰقَوْمِ إِنَّمَا فُتِنتُم بِهِۦ ۖ وَإِنَّ رَبَّكُمُ ٱلرَّحْمَـٰنُ فَٱتَّبِعُونِى وَأَطِيعُوٓا۟ أَمْرِى</a:t>
            </a:r>
          </a:p>
          <a:p>
            <a:pPr>
              <a:lnSpc>
                <a:spcPct val="100000"/>
              </a:lnSpc>
              <a:defRPr sz="2400">
                <a:solidFill>
                  <a:srgbClr val="3E5E5C"/>
                </a:solidFill>
                <a:latin typeface="Calibri"/>
              </a:defRPr>
            </a:pPr>
            <a:r>
              <a:t>Aaron had certainly told them earlier, ‘O my people! You are only being tested by it. Indeed your Lord is the All-beneficent. So follow me and obey my command!’</a:t>
            </a:r>
          </a:p>
        </p:txBody>
      </p:sp>
      <p:sp>
        <p:nvSpPr>
          <p:cNvPr id="3" name="Text Placeholder 2"/>
          <p:cNvSpPr>
            <a:spLocks noGrp="1"/>
          </p:cNvSpPr>
          <p:nvPr>
            <p:ph type="body" sz="quarter" idx="11"/>
          </p:nvPr>
        </p:nvSpPr>
        <p:spPr/>
        <p:txBody>
          <a:bodyPr/>
          <a:lstStyle/>
          <a:p>
            <a:r>
              <a:t>Ta-Ha 20:90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لَن نَّبْرَحَ عَلَيْهِ عَـٰكِفِينَ حَتَّىٰ يَرْجِعَ إِلَيْنَا مُوسَىٰ</a:t>
            </a:r>
          </a:p>
          <a:p>
            <a:pPr>
              <a:lnSpc>
                <a:spcPct val="100000"/>
              </a:lnSpc>
              <a:defRPr sz="2400">
                <a:solidFill>
                  <a:srgbClr val="3E5E5C"/>
                </a:solidFill>
                <a:latin typeface="Calibri"/>
              </a:defRPr>
            </a:pPr>
            <a:r>
              <a:t>They had said, ‘We will keep on clinging to it until Moses returns to us.’</a:t>
            </a:r>
          </a:p>
        </p:txBody>
      </p:sp>
      <p:sp>
        <p:nvSpPr>
          <p:cNvPr id="3" name="Text Placeholder 2"/>
          <p:cNvSpPr>
            <a:spLocks noGrp="1"/>
          </p:cNvSpPr>
          <p:nvPr>
            <p:ph type="body" sz="quarter" idx="11"/>
          </p:nvPr>
        </p:nvSpPr>
        <p:spPr/>
        <p:txBody>
          <a:bodyPr/>
          <a:lstStyle/>
          <a:p>
            <a:r>
              <a:t>Ta-Ha 20:91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يَـٰهَـٰرُونُ مَا مَنَعَكَ إِذْ رَأَيْتَهُمْ ضَلُّوٓا۟</a:t>
            </a:r>
          </a:p>
          <a:p>
            <a:pPr>
              <a:lnSpc>
                <a:spcPct val="100000"/>
              </a:lnSpc>
              <a:defRPr sz="2400">
                <a:solidFill>
                  <a:srgbClr val="3E5E5C"/>
                </a:solidFill>
                <a:latin typeface="Calibri"/>
              </a:defRPr>
            </a:pPr>
            <a:r>
              <a:t>He said, ‘O Aaron! What kept you, when you saw them going astray,</a:t>
            </a:r>
          </a:p>
        </p:txBody>
      </p:sp>
      <p:sp>
        <p:nvSpPr>
          <p:cNvPr id="3" name="Text Placeholder 2"/>
          <p:cNvSpPr>
            <a:spLocks noGrp="1"/>
          </p:cNvSpPr>
          <p:nvPr>
            <p:ph type="body" sz="quarter" idx="11"/>
          </p:nvPr>
        </p:nvSpPr>
        <p:spPr/>
        <p:txBody>
          <a:bodyPr/>
          <a:lstStyle/>
          <a:p>
            <a:r>
              <a:t>Ta-Ha 20:92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أَلَّا تَتَّبِعَنِ ۖ أَفَعَصَيْتَ أَمْرِى</a:t>
            </a:r>
          </a:p>
          <a:p>
            <a:pPr>
              <a:lnSpc>
                <a:spcPct val="100000"/>
              </a:lnSpc>
              <a:defRPr sz="2400">
                <a:solidFill>
                  <a:srgbClr val="3E5E5C"/>
                </a:solidFill>
                <a:latin typeface="Calibri"/>
              </a:defRPr>
            </a:pPr>
            <a:r>
              <a:t>from following me? Did you disobey my command?’</a:t>
            </a:r>
          </a:p>
        </p:txBody>
      </p:sp>
      <p:sp>
        <p:nvSpPr>
          <p:cNvPr id="3" name="Text Placeholder 2"/>
          <p:cNvSpPr>
            <a:spLocks noGrp="1"/>
          </p:cNvSpPr>
          <p:nvPr>
            <p:ph type="body" sz="quarter" idx="11"/>
          </p:nvPr>
        </p:nvSpPr>
        <p:spPr/>
        <p:txBody>
          <a:bodyPr/>
          <a:lstStyle/>
          <a:p>
            <a:r>
              <a:t>Ta-Ha 20:93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يَبْنَؤُمَّ لَا تَأْخُذْ بِلِحْيَتِى وَلَا بِرَأْسِىٓ ۖ إِنِّى خَشِيتُ أَن تَقُولَ فَرَّقْتَ بَيْنَ بَنِىٓ إِسْرَٰٓءِيلَ وَلَمْ تَرْقُبْ قَوْلِى</a:t>
            </a:r>
          </a:p>
          <a:p>
            <a:pPr>
              <a:lnSpc>
                <a:spcPct val="100000"/>
              </a:lnSpc>
              <a:defRPr sz="2400">
                <a:solidFill>
                  <a:srgbClr val="3E5E5C"/>
                </a:solidFill>
                <a:latin typeface="Calibri"/>
              </a:defRPr>
            </a:pPr>
            <a:r>
              <a:t>He said, ‘O son of my mother! Do not grab my beard or my head! I feared lest you should say, ‘‘You have caused a rift among the Children of Israel and did not heed my word [of advice].’’’</a:t>
            </a:r>
          </a:p>
        </p:txBody>
      </p:sp>
      <p:sp>
        <p:nvSpPr>
          <p:cNvPr id="3" name="Text Placeholder 2"/>
          <p:cNvSpPr>
            <a:spLocks noGrp="1"/>
          </p:cNvSpPr>
          <p:nvPr>
            <p:ph type="body" sz="quarter" idx="11"/>
          </p:nvPr>
        </p:nvSpPr>
        <p:spPr/>
        <p:txBody>
          <a:bodyPr/>
          <a:lstStyle/>
          <a:p>
            <a:r>
              <a:t>Ta-Ha 20:94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فَمَا خَطْبُكَ يَـٰسَـٰمِرِىُّ</a:t>
            </a:r>
          </a:p>
          <a:p>
            <a:pPr>
              <a:lnSpc>
                <a:spcPct val="100000"/>
              </a:lnSpc>
              <a:defRPr sz="2400">
                <a:solidFill>
                  <a:srgbClr val="3E5E5C"/>
                </a:solidFill>
                <a:latin typeface="Calibri"/>
              </a:defRPr>
            </a:pPr>
            <a:r>
              <a:t>He said, ‘What is your business, O Samiri?’</a:t>
            </a:r>
          </a:p>
        </p:txBody>
      </p:sp>
      <p:sp>
        <p:nvSpPr>
          <p:cNvPr id="3" name="Text Placeholder 2"/>
          <p:cNvSpPr>
            <a:spLocks noGrp="1"/>
          </p:cNvSpPr>
          <p:nvPr>
            <p:ph type="body" sz="quarter" idx="11"/>
          </p:nvPr>
        </p:nvSpPr>
        <p:spPr/>
        <p:txBody>
          <a:bodyPr/>
          <a:lstStyle/>
          <a:p>
            <a:r>
              <a:t>Ta-Ha 20:95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بَصُرْتُ بِمَا لَمْ يَبْصُرُوا۟ بِهِۦ فَقَبَضْتُ قَبْضَةً مِّنْ أَثَرِ ٱلرَّسُولِ فَنَبَذْتُهَا وَكَذَٰلِكَ سَوَّلَتْ لِى نَفْسِى</a:t>
            </a:r>
          </a:p>
          <a:p>
            <a:pPr>
              <a:lnSpc>
                <a:spcPct val="100000"/>
              </a:lnSpc>
              <a:defRPr sz="2400">
                <a:solidFill>
                  <a:srgbClr val="3E5E5C"/>
                </a:solidFill>
                <a:latin typeface="Calibri"/>
              </a:defRPr>
            </a:pPr>
            <a:r>
              <a:t>He said, ‘I saw what they did not see. I took a handful [of dust] from the messenger’s trail and threw it. That is how my soul prompted me.’</a:t>
            </a:r>
          </a:p>
        </p:txBody>
      </p:sp>
      <p:sp>
        <p:nvSpPr>
          <p:cNvPr id="3" name="Text Placeholder 2"/>
          <p:cNvSpPr>
            <a:spLocks noGrp="1"/>
          </p:cNvSpPr>
          <p:nvPr>
            <p:ph type="body" sz="quarter" idx="11"/>
          </p:nvPr>
        </p:nvSpPr>
        <p:spPr/>
        <p:txBody>
          <a:bodyPr/>
          <a:lstStyle/>
          <a:p>
            <a:r>
              <a:t>Ta-Ha 20:96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قَالَ فَٱذْهَبْ فَإِنَّ لَكَ فِى ٱلْحَيَوٰةِ أَن تَقُولَ لَا مِسَاسَ ۖ وَإِنَّ لَكَ مَوْعِدًا لَّن تُخْلَفَهُۥ ۖ وَٱنظُرْ إِلَىٰٓ إِلَـٰهِكَ ٱلَّذِى ظَلْتَ عَلَيْهِ عَاكِفًا ۖ لَّنُحَرِّقَنَّهُۥ ثُمَّ لَنَنسِفَنَّهُۥ فِى ٱلْيَمِّ نَسْفًا</a:t>
            </a:r>
          </a:p>
          <a:p>
            <a:pPr>
              <a:lnSpc>
                <a:spcPct val="100000"/>
              </a:lnSpc>
              <a:defRPr sz="2400">
                <a:solidFill>
                  <a:srgbClr val="3E5E5C"/>
                </a:solidFill>
                <a:latin typeface="Calibri"/>
              </a:defRPr>
            </a:pPr>
            <a:r>
              <a:t>He said, ‘Begone! It shall be your [lot] throughout life to say, ‘‘Do not touch me!’’ Indeed, there is a tryst for you which you will not fail to keep! Now look at your god to whom you went on clinging. We will burn it down and then scatter it[s ashes] into the sea.</a:t>
            </a:r>
          </a:p>
        </p:txBody>
      </p:sp>
      <p:sp>
        <p:nvSpPr>
          <p:cNvPr id="3" name="Text Placeholder 2"/>
          <p:cNvSpPr>
            <a:spLocks noGrp="1"/>
          </p:cNvSpPr>
          <p:nvPr>
            <p:ph type="body" sz="quarter" idx="11"/>
          </p:nvPr>
        </p:nvSpPr>
        <p:spPr/>
        <p:txBody>
          <a:bodyPr/>
          <a:lstStyle/>
          <a:p>
            <a:r>
              <a:t>Ta-Ha 20:97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4934</Words>
  <Application>Microsoft Macintosh PowerPoint</Application>
  <PresentationFormat>On-screen Show (4:3)</PresentationFormat>
  <Paragraphs>412</Paragraphs>
  <Slides>137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137</vt:i4>
      </vt:variant>
    </vt:vector>
  </HeadingPairs>
  <TitlesOfParts>
    <vt:vector size="141"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2025-03-05T16:24:46Z</dcterms:modified>
  <cp:category/>
</cp:coreProperties>
</file>