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Ibrahim (14)</a:t>
            </a:r>
          </a:p>
        </p:txBody>
      </p:sp>
      <p:sp>
        <p:nvSpPr>
          <p:cNvPr id="3" name="Text Placeholder 2"/>
          <p:cNvSpPr>
            <a:spLocks noGrp="1"/>
          </p:cNvSpPr>
          <p:nvPr>
            <p:ph type="body" sz="quarter" idx="11"/>
          </p:nvPr>
        </p:nvSpPr>
        <p:spPr/>
        <p:txBody>
          <a:bodyPr/>
          <a:lstStyle/>
          <a:p>
            <a:r>
              <a:t>إِبْرَاهِيم</a:t>
            </a:r>
          </a:p>
        </p:txBody>
      </p:sp>
      <p:sp>
        <p:nvSpPr>
          <p:cNvPr id="4" name="Text Placeholder 3"/>
          <p:cNvSpPr>
            <a:spLocks noGrp="1"/>
          </p:cNvSpPr>
          <p:nvPr>
            <p:ph type="body" sz="quarter" idx="12"/>
          </p:nvPr>
        </p:nvSpPr>
        <p:spPr/>
        <p:txBody>
          <a:bodyPr/>
          <a:lstStyle/>
          <a:p>
            <a:r>
              <a:t>(Abraham)</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مُوسَىٰٓ إِن تَكْفُرُوٓا۟ أَنتُمْ وَمَن فِى ٱلْأَرْضِ جَمِيعًا فَإِنَّ ٱللَّهَ لَغَنِىٌّ حَمِيدٌ</a:t>
            </a:r>
          </a:p>
          <a:p>
            <a:pPr>
              <a:lnSpc>
                <a:spcPct val="100000"/>
              </a:lnSpc>
              <a:defRPr sz="2400">
                <a:solidFill>
                  <a:srgbClr val="3E5E5C"/>
                </a:solidFill>
                <a:latin typeface="Calibri"/>
              </a:defRPr>
            </a:pPr>
            <a:r>
              <a:t>And Moses said, ‘Should you be faithless,—you and everyone on the earth, all together—indeed Allah is all-sufficient, all-laudable.’</a:t>
            </a:r>
          </a:p>
        </p:txBody>
      </p:sp>
      <p:sp>
        <p:nvSpPr>
          <p:cNvPr id="3" name="Text Placeholder 2"/>
          <p:cNvSpPr>
            <a:spLocks noGrp="1"/>
          </p:cNvSpPr>
          <p:nvPr>
            <p:ph type="body" sz="quarter" idx="11"/>
          </p:nvPr>
        </p:nvSpPr>
        <p:spPr/>
        <p:txBody>
          <a:bodyPr/>
          <a:lstStyle/>
          <a:p>
            <a:r>
              <a:t>Ibrahim 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أَلَمْ يَأْتِكُمْ نَبَؤُا۟ ٱلَّذِينَ مِن قَبْلِكُمْ قَوْمِ نُوحٍ وَعَادٍ وَثَمُودَ ۛ وَٱلَّذِينَ مِنۢ بَعْدِهِمْ ۛ لَا يَعْلَمُهُمْ إِلَّا ٱللَّهُ ۚ جَآءَتْهُمْ رُسُلُهُم بِٱلْبَيِّنَـٰتِ فَرَدُّوٓا۟ أَيْدِيَهُمْ فِىٓ أَفْوَٰهِهِمْ وَقَالُوٓا۟ إِنَّا كَفَرْنَا بِمَآ أُرْسِلْتُم بِهِۦ وَإِنَّا لَفِى شَكٍّ مِّمَّا تَدْعُونَنَآ إِلَيْهِ مُرِيبٍ</a:t>
            </a:r>
          </a:p>
          <a:p>
            <a:pPr>
              <a:lnSpc>
                <a:spcPct val="100000"/>
              </a:lnSpc>
              <a:defRPr sz="2400">
                <a:solidFill>
                  <a:srgbClr val="3E5E5C"/>
                </a:solidFill>
                <a:latin typeface="Calibri"/>
              </a:defRPr>
            </a:pPr>
            <a:r>
              <a:t>Has there not come to you the account of those who were before you—the people of Noah, ‘Ad and Thamud, and those who were after them, whom no one knows [well] except Allah? Their apostles brought them manifest proofs, but they did not respond to them, and said, ‘We disbelieve in what you have been sent with. Indeed we have grave doubts concerning that to which you invite us.’</a:t>
            </a:r>
          </a:p>
        </p:txBody>
      </p:sp>
      <p:sp>
        <p:nvSpPr>
          <p:cNvPr id="3" name="Text Placeholder 2"/>
          <p:cNvSpPr>
            <a:spLocks noGrp="1"/>
          </p:cNvSpPr>
          <p:nvPr>
            <p:ph type="body" sz="quarter" idx="11"/>
          </p:nvPr>
        </p:nvSpPr>
        <p:spPr/>
        <p:txBody>
          <a:bodyPr/>
          <a:lstStyle/>
          <a:p>
            <a:r>
              <a:t>Ibrahim 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قَالَتْ رُسُلُهُمْ أَفِى ٱللَّهِ شَكٌّ فَاطِرِ ٱلسَّمَـٰوَٰتِ وَٱلْأَرْضِ ۖ يَدْعُوكُمْ لِيَغْفِرَ لَكُم مِّن ذُنُوبِكُمْ وَيُؤَخِّرَكُمْ إِلَىٰٓ أَجَلٍ مُّسَمًّى ۚ قَالُوٓا۟ إِنْ أَنتُمْ إِلَّا بَشَرٌ مِّثْلُنَا تُرِيدُونَ أَن تَصُدُّونَا عَمَّا كَانَ يَعْبُدُ ءَابَآؤُنَا فَأْتُونَا بِسُلْطَـٰنٍ مُّبِينٍ</a:t>
            </a:r>
          </a:p>
          <a:p>
            <a:pPr>
              <a:lnSpc>
                <a:spcPct val="100000"/>
              </a:lnSpc>
              <a:defRPr sz="2400">
                <a:solidFill>
                  <a:srgbClr val="3E5E5C"/>
                </a:solidFill>
                <a:latin typeface="Calibri"/>
              </a:defRPr>
            </a:pPr>
            <a:r>
              <a:t>Their apostles said, ‘Is there any doubt about Allah, the originator of the heavens and the earth?! He calls you to forgive you a part of your sins, and grants you respite until a specified time.’ They said, ‘You are nothing but humans like us who desire to bar us from what our fathers used to worship. So bring us a manifest authority.’</a:t>
            </a:r>
          </a:p>
        </p:txBody>
      </p:sp>
      <p:sp>
        <p:nvSpPr>
          <p:cNvPr id="3" name="Text Placeholder 2"/>
          <p:cNvSpPr>
            <a:spLocks noGrp="1"/>
          </p:cNvSpPr>
          <p:nvPr>
            <p:ph type="body" sz="quarter" idx="11"/>
          </p:nvPr>
        </p:nvSpPr>
        <p:spPr/>
        <p:txBody>
          <a:bodyPr/>
          <a:lstStyle/>
          <a:p>
            <a:r>
              <a:t>Ibrahim 14:10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قَالَتْ لَهُمْ رُسُلُهُمْ إِن نَّحْنُ إِلَّا بَشَرٌ مِّثْلُكُمْ وَلَـٰكِنَّ ٱللَّهَ يَمُنُّ عَلَىٰ مَن يَشَآءُ مِنْ عِبَادِهِۦ ۖ وَمَا كَانَ لَنَآ أَن نَّأْتِيَكُم بِسُلْطَـٰنٍ إِلَّا بِإِذْنِ ٱللَّهِ ۚ وَعَلَى ٱللَّهِ فَلْيَتَوَكَّلِ ٱلْمُؤْمِنُونَ</a:t>
            </a:r>
          </a:p>
          <a:p>
            <a:pPr>
              <a:lnSpc>
                <a:spcPct val="100000"/>
              </a:lnSpc>
              <a:defRPr sz="2400">
                <a:solidFill>
                  <a:srgbClr val="3E5E5C"/>
                </a:solidFill>
                <a:latin typeface="Calibri"/>
              </a:defRPr>
            </a:pPr>
            <a:r>
              <a:t>Their apostles said to them, ‘Indeed we are just human beings like yourselves; but Allah favours whomever of His servants that He wishes. We may not bring you an authority except by Allah’s leave, and in Allah let all the faithful put their trust.</a:t>
            </a:r>
          </a:p>
        </p:txBody>
      </p:sp>
      <p:sp>
        <p:nvSpPr>
          <p:cNvPr id="3" name="Text Placeholder 2"/>
          <p:cNvSpPr>
            <a:spLocks noGrp="1"/>
          </p:cNvSpPr>
          <p:nvPr>
            <p:ph type="body" sz="quarter" idx="11"/>
          </p:nvPr>
        </p:nvSpPr>
        <p:spPr/>
        <p:txBody>
          <a:bodyPr/>
          <a:lstStyle/>
          <a:p>
            <a:r>
              <a:t>Ibrahim 14:11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لَنَآ أَلَّا نَتَوَكَّلَ عَلَى ٱللَّهِ وَقَدْ هَدَىٰنَا سُبُلَنَا ۚ وَلَنَصْبِرَنَّ عَلَىٰ مَآ ءَاذَيْتُمُونَا ۚ وَعَلَى ٱللَّهِ فَلْيَتَوَكَّلِ ٱلْمُتَوَكِّلُونَ</a:t>
            </a:r>
          </a:p>
          <a:p>
            <a:pPr>
              <a:lnSpc>
                <a:spcPct val="100000"/>
              </a:lnSpc>
              <a:defRPr sz="2400">
                <a:solidFill>
                  <a:srgbClr val="3E5E5C"/>
                </a:solidFill>
                <a:latin typeface="Calibri"/>
              </a:defRPr>
            </a:pPr>
            <a:r>
              <a:t>And why should we not put our trust in Allah, seeing that He has guided us in our ways? Surely, we will put up patiently with whatever torment you may inflict upon us, and in Allah let all the trusting put their trust.’</a:t>
            </a:r>
          </a:p>
        </p:txBody>
      </p:sp>
      <p:sp>
        <p:nvSpPr>
          <p:cNvPr id="3" name="Text Placeholder 2"/>
          <p:cNvSpPr>
            <a:spLocks noGrp="1"/>
          </p:cNvSpPr>
          <p:nvPr>
            <p:ph type="body" sz="quarter" idx="11"/>
          </p:nvPr>
        </p:nvSpPr>
        <p:spPr/>
        <p:txBody>
          <a:bodyPr/>
          <a:lstStyle/>
          <a:p>
            <a:r>
              <a:t>Ibrahim 14:12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لِرُسُلِهِمْ لَنُخْرِجَنَّكُم مِّنْ أَرْضِنَآ أَوْ لَتَعُودُنَّ فِى مِلَّتِنَا ۖ فَأَوْحَىٰٓ إِلَيْهِمْ رَبُّهُمْ لَنُهْلِكَنَّ ٱلظَّـٰلِمِينَ</a:t>
            </a:r>
          </a:p>
          <a:p>
            <a:pPr>
              <a:lnSpc>
                <a:spcPct val="100000"/>
              </a:lnSpc>
              <a:defRPr sz="2400">
                <a:solidFill>
                  <a:srgbClr val="3E5E5C"/>
                </a:solidFill>
                <a:latin typeface="Calibri"/>
              </a:defRPr>
            </a:pPr>
            <a:r>
              <a:t>But the faithless said to their apostles, ‘Surely we will expel you from our land, or you shall revert to our creed.’ Thereat their Lord revealed to them: ‘We will surely destroy the wrongdoers,</a:t>
            </a:r>
          </a:p>
        </p:txBody>
      </p:sp>
      <p:sp>
        <p:nvSpPr>
          <p:cNvPr id="3" name="Text Placeholder 2"/>
          <p:cNvSpPr>
            <a:spLocks noGrp="1"/>
          </p:cNvSpPr>
          <p:nvPr>
            <p:ph type="body" sz="quarter" idx="11"/>
          </p:nvPr>
        </p:nvSpPr>
        <p:spPr/>
        <p:txBody>
          <a:bodyPr/>
          <a:lstStyle/>
          <a:p>
            <a:r>
              <a:t>Ibrahim 14:13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وَلَنُسْكِنَنَّكُمُ ٱلْأَرْضَ مِنۢ بَعْدِهِمْ ۚ ذَٰلِكَ لِمَنْ خَافَ مَقَامِى وَخَافَ وَعِيدِ</a:t>
            </a:r>
          </a:p>
          <a:p>
            <a:pPr>
              <a:lnSpc>
                <a:spcPct val="100000"/>
              </a:lnSpc>
              <a:defRPr sz="2400">
                <a:solidFill>
                  <a:srgbClr val="3E5E5C"/>
                </a:solidFill>
                <a:latin typeface="Calibri"/>
              </a:defRPr>
            </a:pPr>
            <a:r>
              <a:t>and surely We will settle you in the land after them. This [promise] is for someone who is awed to stand before Me and fears My threat.’</a:t>
            </a:r>
          </a:p>
        </p:txBody>
      </p:sp>
      <p:sp>
        <p:nvSpPr>
          <p:cNvPr id="3" name="Text Placeholder 2"/>
          <p:cNvSpPr>
            <a:spLocks noGrp="1"/>
          </p:cNvSpPr>
          <p:nvPr>
            <p:ph type="body" sz="quarter" idx="11"/>
          </p:nvPr>
        </p:nvSpPr>
        <p:spPr/>
        <p:txBody>
          <a:bodyPr/>
          <a:lstStyle/>
          <a:p>
            <a:r>
              <a:t>Ibrahim 14:14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وَٱسْتَفْتَحُوا۟ وَخَابَ كُلُّ جَبَّارٍ عَنِيدٍ</a:t>
            </a:r>
          </a:p>
          <a:p>
            <a:pPr>
              <a:lnSpc>
                <a:spcPct val="100000"/>
              </a:lnSpc>
              <a:defRPr sz="2400">
                <a:solidFill>
                  <a:srgbClr val="3E5E5C"/>
                </a:solidFill>
                <a:latin typeface="Calibri"/>
              </a:defRPr>
            </a:pPr>
            <a:r>
              <a:t>They prayed for victory [against the infidels], and every obstinate tyrant was defeated,</a:t>
            </a:r>
          </a:p>
        </p:txBody>
      </p:sp>
      <p:sp>
        <p:nvSpPr>
          <p:cNvPr id="3" name="Text Placeholder 2"/>
          <p:cNvSpPr>
            <a:spLocks noGrp="1"/>
          </p:cNvSpPr>
          <p:nvPr>
            <p:ph type="body" sz="quarter" idx="11"/>
          </p:nvPr>
        </p:nvSpPr>
        <p:spPr/>
        <p:txBody>
          <a:bodyPr/>
          <a:lstStyle/>
          <a:p>
            <a:r>
              <a:t>Ibrahim 14:15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وَرَآئِهِۦ جَهَنَّمُ وَيُسْقَىٰ مِن مَّآءٍ صَدِيدٍ</a:t>
            </a:r>
          </a:p>
          <a:p>
            <a:pPr>
              <a:lnSpc>
                <a:spcPct val="100000"/>
              </a:lnSpc>
              <a:defRPr sz="2400">
                <a:solidFill>
                  <a:srgbClr val="3E5E5C"/>
                </a:solidFill>
                <a:latin typeface="Calibri"/>
              </a:defRPr>
            </a:pPr>
            <a:r>
              <a:t>with hell lying ahead of him, [where] he shall be given to drink of a purulent fluid,</a:t>
            </a:r>
          </a:p>
        </p:txBody>
      </p:sp>
      <p:sp>
        <p:nvSpPr>
          <p:cNvPr id="3" name="Text Placeholder 2"/>
          <p:cNvSpPr>
            <a:spLocks noGrp="1"/>
          </p:cNvSpPr>
          <p:nvPr>
            <p:ph type="body" sz="quarter" idx="11"/>
          </p:nvPr>
        </p:nvSpPr>
        <p:spPr/>
        <p:txBody>
          <a:bodyPr/>
          <a:lstStyle/>
          <a:p>
            <a:r>
              <a:t>Ibrahim 14:16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يَتَجَرَّعُهُۥ وَلَا يَكَادُ يُسِيغُهُۥ وَيَأْتِيهِ ٱلْمَوْتُ مِن كُلِّ مَكَانٍ وَمَا هُوَ بِمَيِّتٍ ۖ وَمِن وَرَآئِهِۦ عَذَابٌ غَلِيظٌ</a:t>
            </a:r>
          </a:p>
          <a:p>
            <a:pPr>
              <a:lnSpc>
                <a:spcPct val="100000"/>
              </a:lnSpc>
              <a:defRPr sz="2400">
                <a:solidFill>
                  <a:srgbClr val="3E5E5C"/>
                </a:solidFill>
                <a:latin typeface="Calibri"/>
              </a:defRPr>
            </a:pPr>
            <a:r>
              <a:t>gulping it down, but hardly swallowing it: death will assail him from every side, but he will not die, and there is [yet] a harsh punishment ahead of him.</a:t>
            </a:r>
          </a:p>
        </p:txBody>
      </p:sp>
      <p:sp>
        <p:nvSpPr>
          <p:cNvPr id="3" name="Text Placeholder 2"/>
          <p:cNvSpPr>
            <a:spLocks noGrp="1"/>
          </p:cNvSpPr>
          <p:nvPr>
            <p:ph type="body" sz="quarter" idx="11"/>
          </p:nvPr>
        </p:nvSpPr>
        <p:spPr/>
        <p:txBody>
          <a:bodyPr/>
          <a:lstStyle/>
          <a:p>
            <a:r>
              <a:t>Ibrahim 14:17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Ibrahim 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مَّثَلُ ٱلَّذِينَ كَفَرُوا۟ بِرَبِّهِمْ ۖ أَعْمَـٰلُهُمْ كَرَمَادٍ ٱشْتَدَّتْ بِهِ ٱلرِّيحُ فِى يَوْمٍ عَاصِفٍ ۖ لَّا يَقْدِرُونَ مِمَّا كَسَبُوا۟ عَلَىٰ شَىْءٍ ۚ ذَٰلِكَ هُوَ ٱلضَّلَـٰلُ ٱلْبَعِيدُ</a:t>
            </a:r>
          </a:p>
          <a:p>
            <a:pPr>
              <a:lnSpc>
                <a:spcPct val="100000"/>
              </a:lnSpc>
              <a:defRPr sz="2400">
                <a:solidFill>
                  <a:srgbClr val="3E5E5C"/>
                </a:solidFill>
                <a:latin typeface="Calibri"/>
              </a:defRPr>
            </a:pPr>
            <a:r>
              <a:t>A parable of those who defy their Lord: their deeds are like ashes over which the wind blows hard on a tempestuous day: they have no power over anything they have earned. That is extreme error.</a:t>
            </a:r>
          </a:p>
        </p:txBody>
      </p:sp>
      <p:sp>
        <p:nvSpPr>
          <p:cNvPr id="3" name="Text Placeholder 2"/>
          <p:cNvSpPr>
            <a:spLocks noGrp="1"/>
          </p:cNvSpPr>
          <p:nvPr>
            <p:ph type="body" sz="quarter" idx="11"/>
          </p:nvPr>
        </p:nvSpPr>
        <p:spPr/>
        <p:txBody>
          <a:bodyPr/>
          <a:lstStyle/>
          <a:p>
            <a:r>
              <a:t>Ibrahim 14:18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أَنَّ ٱللَّهَ خَلَقَ ٱلسَّمَـٰوَٰتِ وَٱلْأَرْضَ بِٱلْحَقِّ ۚ إِن يَشَأْ يُذْهِبْكُمْ وَيَأْتِ بِخَلْقٍ جَدِيدٍ</a:t>
            </a:r>
          </a:p>
          <a:p>
            <a:pPr>
              <a:lnSpc>
                <a:spcPct val="100000"/>
              </a:lnSpc>
              <a:defRPr sz="2400">
                <a:solidFill>
                  <a:srgbClr val="3E5E5C"/>
                </a:solidFill>
                <a:latin typeface="Calibri"/>
              </a:defRPr>
            </a:pPr>
            <a:r>
              <a:t>Have you not regarded that Allah created the heavens and the earth with justice? If He wishes, He will take you away, and bring about a new creation,</a:t>
            </a:r>
          </a:p>
        </p:txBody>
      </p:sp>
      <p:sp>
        <p:nvSpPr>
          <p:cNvPr id="3" name="Text Placeholder 2"/>
          <p:cNvSpPr>
            <a:spLocks noGrp="1"/>
          </p:cNvSpPr>
          <p:nvPr>
            <p:ph type="body" sz="quarter" idx="11"/>
          </p:nvPr>
        </p:nvSpPr>
        <p:spPr/>
        <p:txBody>
          <a:bodyPr/>
          <a:lstStyle/>
          <a:p>
            <a:r>
              <a:t>Ibrahim 14:19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ذَٰلِكَ عَلَى ٱللَّهِ بِعَزِيزٍ</a:t>
            </a:r>
          </a:p>
          <a:p>
            <a:pPr>
              <a:lnSpc>
                <a:spcPct val="100000"/>
              </a:lnSpc>
              <a:defRPr sz="2400">
                <a:solidFill>
                  <a:srgbClr val="3E5E5C"/>
                </a:solidFill>
                <a:latin typeface="Calibri"/>
              </a:defRPr>
            </a:pPr>
            <a:r>
              <a:t>and that is not a formidable thing for Allah.</a:t>
            </a:r>
          </a:p>
        </p:txBody>
      </p:sp>
      <p:sp>
        <p:nvSpPr>
          <p:cNvPr id="3" name="Text Placeholder 2"/>
          <p:cNvSpPr>
            <a:spLocks noGrp="1"/>
          </p:cNvSpPr>
          <p:nvPr>
            <p:ph type="body" sz="quarter" idx="11"/>
          </p:nvPr>
        </p:nvSpPr>
        <p:spPr/>
        <p:txBody>
          <a:bodyPr/>
          <a:lstStyle/>
          <a:p>
            <a:r>
              <a:t>Ibrahim 14:20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وَبَرَزُوا۟ لِلَّهِ جَمِيعًا فَقَالَ ٱلضُّعَفَـٰٓؤُا۟ لِلَّذِينَ ٱسْتَكْبَرُوٓا۟ إِنَّا كُنَّا لَكُمْ تَبَعًا فَهَلْ أَنتُم مُّغْنُونَ عَنَّا مِنْ عَذَابِ ٱللَّهِ مِن شَىْءٍ ۚ قَالُوا۟ لَوْ هَدَىٰنَا ٱللَّهُ لَهَدَيْنَـٰكُمْ ۖ سَوَآءٌ عَلَيْنَآ أَجَزِعْنَآ أَمْ صَبَرْنَا مَا لَنَا مِن مَّحِيصٍ</a:t>
            </a:r>
          </a:p>
          <a:p>
            <a:pPr>
              <a:lnSpc>
                <a:spcPct val="100000"/>
              </a:lnSpc>
              <a:defRPr sz="2400">
                <a:solidFill>
                  <a:srgbClr val="3E5E5C"/>
                </a:solidFill>
                <a:latin typeface="Calibri"/>
              </a:defRPr>
            </a:pPr>
            <a:r>
              <a:t>Together they will be presented before Allah. Then those who were weak will say to the arrogant [leaders], ‘Indeed we were your followers. So will you avail us against Allah’s punishment in any wise?’ They will say, ‘Had Allah guided us, surely we would have guided you. It is the same to us whether we are restless or patient: there is no escape for us.’</a:t>
            </a:r>
          </a:p>
        </p:txBody>
      </p:sp>
      <p:sp>
        <p:nvSpPr>
          <p:cNvPr id="3" name="Text Placeholder 2"/>
          <p:cNvSpPr>
            <a:spLocks noGrp="1"/>
          </p:cNvSpPr>
          <p:nvPr>
            <p:ph type="body" sz="quarter" idx="11"/>
          </p:nvPr>
        </p:nvSpPr>
        <p:spPr/>
        <p:txBody>
          <a:bodyPr/>
          <a:lstStyle/>
          <a:p>
            <a:r>
              <a:t>Ibrahim 14:21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وَقَالَ ٱلشَّيْطَـٰنُ لَمَّا قُضِىَ ٱلْأَمْرُ إِنَّ ٱللَّهَ وَعَدَكُمْ وَعْدَ ٱلْحَقِّ وَوَعَدتُّكُمْ فَأَخْلَفْتُكُمْ ۖ وَمَا كَانَ لِىَ عَلَيْكُم مِّن سُلْطَـٰنٍ إِلَّآ أَن دَعَوْتُكُمْ فَٱسْتَجَبْتُمْ لِى ۖ فَلَا تَلُومُونِى وَلُومُوٓا۟ أَنفُسَكُم ۖ مَّآ أَنَا۠ بِمُصْرِخِكُمْ وَمَآ أَنتُم بِمُصْرِخِىَّ  ۔ۖ</a:t>
            </a:r>
          </a:p>
          <a:p>
            <a:pPr>
              <a:lnSpc>
                <a:spcPct val="100000"/>
              </a:lnSpc>
              <a:defRPr sz="2400">
                <a:solidFill>
                  <a:srgbClr val="3E5E5C"/>
                </a:solidFill>
                <a:latin typeface="Calibri"/>
              </a:defRPr>
            </a:pPr>
            <a:r>
              <a:t>When the matter is all over, Satan will say, ‘Indeed Allah made you a promise that was true and I [too] made you a promise, but I failed you. I had no authority over you, except that I called you and you responded to me. So do not blame me, but blame yourselves. I cannot respond to your distress calls, neither can you respond to my distress calls.</a:t>
            </a:r>
          </a:p>
        </p:txBody>
      </p:sp>
      <p:sp>
        <p:nvSpPr>
          <p:cNvPr id="3" name="Text Placeholder 2"/>
          <p:cNvSpPr>
            <a:spLocks noGrp="1"/>
          </p:cNvSpPr>
          <p:nvPr>
            <p:ph type="body" sz="quarter" idx="11"/>
          </p:nvPr>
        </p:nvSpPr>
        <p:spPr/>
        <p:txBody>
          <a:bodyPr/>
          <a:lstStyle/>
          <a:p>
            <a:r>
              <a:t>Ibrahim 14:22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إِنِّى كَفَرْتُ بِمَآ أَشْرَكْتُمُونِ مِن قَبْلُ ۗ إِنَّ ٱلظَّـٰلِمِينَ لَهُمْ عَذَابٌ أَلِيمٌ</a:t>
            </a:r>
          </a:p>
          <a:p>
            <a:pPr>
              <a:lnSpc>
                <a:spcPct val="100000"/>
              </a:lnSpc>
              <a:defRPr sz="2400">
                <a:solidFill>
                  <a:srgbClr val="3E5E5C"/>
                </a:solidFill>
                <a:latin typeface="Calibri"/>
              </a:defRPr>
            </a:pPr>
            <a:r>
              <a:t>Indeed I disavow your taking me for [Allah’s] partner aforetime. There is indeed a painful punishment for the wrongdoers.’</a:t>
            </a:r>
          </a:p>
        </p:txBody>
      </p:sp>
      <p:sp>
        <p:nvSpPr>
          <p:cNvPr id="3" name="Text Placeholder 2"/>
          <p:cNvSpPr>
            <a:spLocks noGrp="1"/>
          </p:cNvSpPr>
          <p:nvPr>
            <p:ph type="body" sz="quarter" idx="11"/>
          </p:nvPr>
        </p:nvSpPr>
        <p:spPr/>
        <p:txBody>
          <a:bodyPr/>
          <a:lstStyle/>
          <a:p>
            <a:r>
              <a:t>Ibrahim 14:22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وَأُدْخِلَ ٱلَّذِينَ ءَامَنُوا۟ وَعَمِلُوا۟ ٱلصَّـٰلِحَـٰتِ جَنَّـٰتٍ تَجْرِى مِن تَحْتِهَا ٱلْأَنْهَـٰرُ خَـٰلِدِينَ فِيهَا بِإِذْنِ رَبِّهِمْ ۖ تَحِيَّتُهُمْ فِيهَا سَلَـٰمٌ</a:t>
            </a:r>
          </a:p>
          <a:p>
            <a:pPr>
              <a:lnSpc>
                <a:spcPct val="100000"/>
              </a:lnSpc>
              <a:defRPr sz="2400">
                <a:solidFill>
                  <a:srgbClr val="3E5E5C"/>
                </a:solidFill>
                <a:latin typeface="Calibri"/>
              </a:defRPr>
            </a:pPr>
            <a:r>
              <a:t>Those who have faith and do righteous deeds will be admitted into gardens with streams running in them, to remain in them [forever], by the leave of their Lord. Their greeting therein will be ‘Peace!’</a:t>
            </a:r>
          </a:p>
        </p:txBody>
      </p:sp>
      <p:sp>
        <p:nvSpPr>
          <p:cNvPr id="3" name="Text Placeholder 2"/>
          <p:cNvSpPr>
            <a:spLocks noGrp="1"/>
          </p:cNvSpPr>
          <p:nvPr>
            <p:ph type="body" sz="quarter" idx="11"/>
          </p:nvPr>
        </p:nvSpPr>
        <p:spPr/>
        <p:txBody>
          <a:bodyPr/>
          <a:lstStyle/>
          <a:p>
            <a:r>
              <a:t>Ibrahim 14:23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كَيْفَ ضَرَبَ ٱللَّهُ مَثَلًا كَلِمَةً طَيِّبَةً كَشَجَرَةٍ طَيِّبَةٍ أَصْلُهَا ثَابِتٌ وَفَرْعُهَا فِى ٱلسَّمَآءِ</a:t>
            </a:r>
          </a:p>
          <a:p>
            <a:pPr>
              <a:lnSpc>
                <a:spcPct val="100000"/>
              </a:lnSpc>
              <a:defRPr sz="2400">
                <a:solidFill>
                  <a:srgbClr val="3E5E5C"/>
                </a:solidFill>
                <a:latin typeface="Calibri"/>
              </a:defRPr>
            </a:pPr>
            <a:r>
              <a:t>Have you not regarded how Allah has drawn a parable? A good word is like a good tree: its roots are steady and its branches are in the sky.</a:t>
            </a:r>
          </a:p>
        </p:txBody>
      </p:sp>
      <p:sp>
        <p:nvSpPr>
          <p:cNvPr id="3" name="Text Placeholder 2"/>
          <p:cNvSpPr>
            <a:spLocks noGrp="1"/>
          </p:cNvSpPr>
          <p:nvPr>
            <p:ph type="body" sz="quarter" idx="11"/>
          </p:nvPr>
        </p:nvSpPr>
        <p:spPr/>
        <p:txBody>
          <a:bodyPr/>
          <a:lstStyle/>
          <a:p>
            <a:r>
              <a:t>Ibrahim 14:24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تُؤْتِىٓ أُكُلَهَا كُلَّ حِينٍۭ بِإِذْنِ رَبِّهَا ۗ وَيَضْرِبُ ٱللَّهُ ٱلْأَمْثَالَ لِلنَّاسِ لَعَلَّهُمْ يَتَذَكَّرُونَ</a:t>
            </a:r>
          </a:p>
          <a:p>
            <a:pPr>
              <a:lnSpc>
                <a:spcPct val="100000"/>
              </a:lnSpc>
              <a:defRPr sz="2400">
                <a:solidFill>
                  <a:srgbClr val="3E5E5C"/>
                </a:solidFill>
                <a:latin typeface="Calibri"/>
              </a:defRPr>
            </a:pPr>
            <a:r>
              <a:t>It gives its fruit every season by the leave of its Lord. Allah draws these parables for mankind so that they may take admonition.</a:t>
            </a:r>
          </a:p>
        </p:txBody>
      </p:sp>
      <p:sp>
        <p:nvSpPr>
          <p:cNvPr id="3" name="Text Placeholder 2"/>
          <p:cNvSpPr>
            <a:spLocks noGrp="1"/>
          </p:cNvSpPr>
          <p:nvPr>
            <p:ph type="body" sz="quarter" idx="11"/>
          </p:nvPr>
        </p:nvSpPr>
        <p:spPr/>
        <p:txBody>
          <a:bodyPr/>
          <a:lstStyle/>
          <a:p>
            <a:r>
              <a:t>Ibrahim 14:25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وَمَثَلُ كَلِمَةٍ خَبِيثَةٍ كَشَجَرَةٍ خَبِيثَةٍ ٱجْتُثَّتْ مِن فَوْقِ ٱلْأَرْضِ مَا لَهَا مِن قَرَارٍ</a:t>
            </a:r>
          </a:p>
          <a:p>
            <a:pPr>
              <a:lnSpc>
                <a:spcPct val="100000"/>
              </a:lnSpc>
              <a:defRPr sz="2400">
                <a:solidFill>
                  <a:srgbClr val="3E5E5C"/>
                </a:solidFill>
                <a:latin typeface="Calibri"/>
              </a:defRPr>
            </a:pPr>
            <a:r>
              <a:t>And the parable of a bad word is that of a bad tree: uprooted from the ground, it has no stability.</a:t>
            </a:r>
          </a:p>
        </p:txBody>
      </p:sp>
      <p:sp>
        <p:nvSpPr>
          <p:cNvPr id="3" name="Text Placeholder 2"/>
          <p:cNvSpPr>
            <a:spLocks noGrp="1"/>
          </p:cNvSpPr>
          <p:nvPr>
            <p:ph type="body" sz="quarter" idx="11"/>
          </p:nvPr>
        </p:nvSpPr>
        <p:spPr/>
        <p:txBody>
          <a:bodyPr/>
          <a:lstStyle/>
          <a:p>
            <a:r>
              <a:t>Ibrahim 14:26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الٓر ۚ كِتَـٰبٌ أَنزَلْنَـٰهُ إِلَيْكَ لِتُخْرِجَ ٱلنَّاسَ مِنَ ٱلظُّلُمَـٰتِ إِلَى ٱلنُّورِ بِإِذْنِ رَبِّهِمْ إِلَىٰ صِرَٰطِ ٱلْعَزِيزِ ٱلْحَمِيدِ</a:t>
            </a:r>
          </a:p>
          <a:p>
            <a:pPr>
              <a:lnSpc>
                <a:spcPct val="100000"/>
              </a:lnSpc>
              <a:defRPr sz="2400">
                <a:solidFill>
                  <a:srgbClr val="3E5E5C"/>
                </a:solidFill>
                <a:latin typeface="Calibri"/>
              </a:defRPr>
            </a:pPr>
            <a:r>
              <a:t>Alif, Lam, Ra. [This is] a Book We have sent down to you that you may bring mankind out from darkness into light, by the command of their Lord, to the path of the All-mighty, the All-laudable</a:t>
            </a:r>
          </a:p>
        </p:txBody>
      </p:sp>
      <p:sp>
        <p:nvSpPr>
          <p:cNvPr id="3" name="Text Placeholder 2"/>
          <p:cNvSpPr>
            <a:spLocks noGrp="1"/>
          </p:cNvSpPr>
          <p:nvPr>
            <p:ph type="body" sz="quarter" idx="11"/>
          </p:nvPr>
        </p:nvSpPr>
        <p:spPr/>
        <p:txBody>
          <a:bodyPr/>
          <a:lstStyle/>
          <a:p>
            <a:r>
              <a:t>Ibrahim 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يُثَبِّتُ ٱللَّهُ ٱلَّذِينَ ءَامَنُوا۟ بِٱلْقَوْلِ ٱلثَّابِتِ فِى ٱلْحَيَوٰةِ ٱلدُّنْيَا وَفِى ٱلْـَٔاخِرَةِ ۖ وَيُضِلُّ ٱللَّهُ ٱلظَّـٰلِمِينَ ۚ وَيَفْعَلُ ٱللَّهُ مَا يَشَآءُ</a:t>
            </a:r>
          </a:p>
          <a:p>
            <a:pPr>
              <a:lnSpc>
                <a:spcPct val="100000"/>
              </a:lnSpc>
              <a:defRPr sz="2400">
                <a:solidFill>
                  <a:srgbClr val="3E5E5C"/>
                </a:solidFill>
                <a:latin typeface="Calibri"/>
              </a:defRPr>
            </a:pPr>
            <a:r>
              <a:t>Allah fortifies those who have faith with a constant creed in the life of this world and in the Hereafter, and Allah leads astray the wrongdoers, and Allah does whatever He wishes.</a:t>
            </a:r>
          </a:p>
        </p:txBody>
      </p:sp>
      <p:sp>
        <p:nvSpPr>
          <p:cNvPr id="3" name="Text Placeholder 2"/>
          <p:cNvSpPr>
            <a:spLocks noGrp="1"/>
          </p:cNvSpPr>
          <p:nvPr>
            <p:ph type="body" sz="quarter" idx="11"/>
          </p:nvPr>
        </p:nvSpPr>
        <p:spPr/>
        <p:txBody>
          <a:bodyPr/>
          <a:lstStyle/>
          <a:p>
            <a:r>
              <a:t>Ibrahim 14:27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إِلَى ٱلَّذِينَ بَدَّلُوا۟ نِعْمَتَ ٱللَّهِ كُفْرًا وَأَحَلُّوا۟ قَوْمَهُمْ دَارَ ٱلْبَوَارِ</a:t>
            </a:r>
          </a:p>
          <a:p>
            <a:pPr>
              <a:lnSpc>
                <a:spcPct val="100000"/>
              </a:lnSpc>
              <a:defRPr sz="2400">
                <a:solidFill>
                  <a:srgbClr val="3E5E5C"/>
                </a:solidFill>
                <a:latin typeface="Calibri"/>
              </a:defRPr>
            </a:pPr>
            <a:r>
              <a:t>Have you not regarded those who have changed Allah’s blessing with ingratitude, and landed their people in the house of ruin?</a:t>
            </a:r>
          </a:p>
        </p:txBody>
      </p:sp>
      <p:sp>
        <p:nvSpPr>
          <p:cNvPr id="3" name="Text Placeholder 2"/>
          <p:cNvSpPr>
            <a:spLocks noGrp="1"/>
          </p:cNvSpPr>
          <p:nvPr>
            <p:ph type="body" sz="quarter" idx="11"/>
          </p:nvPr>
        </p:nvSpPr>
        <p:spPr/>
        <p:txBody>
          <a:bodyPr/>
          <a:lstStyle/>
          <a:p>
            <a:r>
              <a:t>Ibrahim 14:28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جَهَنَّمَ يَصْلَوْنَهَا ۖ وَبِئْسَ ٱلْقَرَارُ</a:t>
            </a:r>
          </a:p>
          <a:p>
            <a:pPr>
              <a:lnSpc>
                <a:spcPct val="100000"/>
              </a:lnSpc>
              <a:defRPr sz="2400">
                <a:solidFill>
                  <a:srgbClr val="3E5E5C"/>
                </a:solidFill>
                <a:latin typeface="Calibri"/>
              </a:defRPr>
            </a:pPr>
            <a:r>
              <a:t>—hell, which they shall enter, and it is an evil abode!</a:t>
            </a:r>
          </a:p>
        </p:txBody>
      </p:sp>
      <p:sp>
        <p:nvSpPr>
          <p:cNvPr id="3" name="Text Placeholder 2"/>
          <p:cNvSpPr>
            <a:spLocks noGrp="1"/>
          </p:cNvSpPr>
          <p:nvPr>
            <p:ph type="body" sz="quarter" idx="11"/>
          </p:nvPr>
        </p:nvSpPr>
        <p:spPr/>
        <p:txBody>
          <a:bodyPr/>
          <a:lstStyle/>
          <a:p>
            <a:r>
              <a:t>Ibrahim 14:29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وَجَعَلُوا۟ لِلَّهِ أَندَادًا لِّيُضِلُّوا۟ عَن سَبِيلِهِۦ ۗ قُلْ تَمَتَّعُوا۟ فَإِنَّ مَصِيرَكُمْ إِلَى ٱلنَّارِ</a:t>
            </a:r>
          </a:p>
          <a:p>
            <a:pPr>
              <a:lnSpc>
                <a:spcPct val="100000"/>
              </a:lnSpc>
              <a:defRPr sz="2400">
                <a:solidFill>
                  <a:srgbClr val="3E5E5C"/>
                </a:solidFill>
                <a:latin typeface="Calibri"/>
              </a:defRPr>
            </a:pPr>
            <a:r>
              <a:t>They have set up equals to Allah, to lead [people] astray from His way. Say, ‘Enjoy [for a while], for indeed your destination is hellfire!’</a:t>
            </a:r>
          </a:p>
        </p:txBody>
      </p:sp>
      <p:sp>
        <p:nvSpPr>
          <p:cNvPr id="3" name="Text Placeholder 2"/>
          <p:cNvSpPr>
            <a:spLocks noGrp="1"/>
          </p:cNvSpPr>
          <p:nvPr>
            <p:ph type="body" sz="quarter" idx="11"/>
          </p:nvPr>
        </p:nvSpPr>
        <p:spPr/>
        <p:txBody>
          <a:bodyPr/>
          <a:lstStyle/>
          <a:p>
            <a:r>
              <a:t>Ibrahim 14:30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لِّعِبَادِىَ ٱلَّذِينَ ءَامَنُوا۟ يُقِيمُوا۟ ٱلصَّلَوٰةَ وَيُنفِقُوا۟ مِمَّا رَزَقْنَـٰهُمْ سِرًّا وَعَلَانِيَةً مِّن قَبْلِ أَن يَأْتِىَ يَوْمٌ لَّا بَيْعٌ فِيهِ وَلَا خِلَـٰلٌ</a:t>
            </a:r>
          </a:p>
          <a:p>
            <a:pPr>
              <a:lnSpc>
                <a:spcPct val="100000"/>
              </a:lnSpc>
              <a:defRPr sz="2400">
                <a:solidFill>
                  <a:srgbClr val="3E5E5C"/>
                </a:solidFill>
                <a:latin typeface="Calibri"/>
              </a:defRPr>
            </a:pPr>
            <a:r>
              <a:t>Tell My servants who have faith to maintain the prayer and to spend out of what We have provided them with, secretly and openly, before there comes a day on which there will be neither any bargaining nor friendship.</a:t>
            </a:r>
          </a:p>
        </p:txBody>
      </p:sp>
      <p:sp>
        <p:nvSpPr>
          <p:cNvPr id="3" name="Text Placeholder 2"/>
          <p:cNvSpPr>
            <a:spLocks noGrp="1"/>
          </p:cNvSpPr>
          <p:nvPr>
            <p:ph type="body" sz="quarter" idx="11"/>
          </p:nvPr>
        </p:nvSpPr>
        <p:spPr/>
        <p:txBody>
          <a:bodyPr/>
          <a:lstStyle/>
          <a:p>
            <a:r>
              <a:t>Ibrahim 14:31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ٱللَّهُ ٱلَّذِى خَلَقَ ٱلسَّمَـٰوَٰتِ وَٱلْأَرْضَ وَأَنزَلَ مِنَ ٱلسَّمَآءِ مَآءً فَأَخْرَجَ بِهِۦ مِنَ ٱلثَّمَرَٰتِ رِزْقًا لَّكُمْ ۖ وَسَخَّرَ لَكُمُ ٱلْفُلْكَ لِتَجْرِىَ فِى ٱلْبَحْرِ بِأَمْرِهِۦ ۖ وَسَخَّرَ لَكُمُ ٱلْأَنْهَـٰرَ</a:t>
            </a:r>
          </a:p>
          <a:p>
            <a:pPr>
              <a:lnSpc>
                <a:spcPct val="100000"/>
              </a:lnSpc>
              <a:defRPr sz="2400">
                <a:solidFill>
                  <a:srgbClr val="3E5E5C"/>
                </a:solidFill>
                <a:latin typeface="Calibri"/>
              </a:defRPr>
            </a:pPr>
            <a:r>
              <a:t>It is Allah who created the heavens and the earth, and He sends down water from the sky and with it He brings forth crops for your sustenance. And He disposed the ships for you[r benefit] so that they may sail at sea by His command, and He disposed the rivers for you.</a:t>
            </a:r>
          </a:p>
        </p:txBody>
      </p:sp>
      <p:sp>
        <p:nvSpPr>
          <p:cNvPr id="3" name="Text Placeholder 2"/>
          <p:cNvSpPr>
            <a:spLocks noGrp="1"/>
          </p:cNvSpPr>
          <p:nvPr>
            <p:ph type="body" sz="quarter" idx="11"/>
          </p:nvPr>
        </p:nvSpPr>
        <p:spPr/>
        <p:txBody>
          <a:bodyPr/>
          <a:lstStyle/>
          <a:p>
            <a:r>
              <a:t>Ibrahim 14:32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وَسَخَّرَ لَكُمُ ٱلشَّمْسَ وَٱلْقَمَرَ دَآئِبَيْنِ ۖ وَسَخَّرَ لَكُمُ ٱلَّيْلَ وَٱلنَّهَارَ</a:t>
            </a:r>
          </a:p>
          <a:p>
            <a:pPr>
              <a:lnSpc>
                <a:spcPct val="100000"/>
              </a:lnSpc>
              <a:defRPr sz="2400">
                <a:solidFill>
                  <a:srgbClr val="3E5E5C"/>
                </a:solidFill>
                <a:latin typeface="Calibri"/>
              </a:defRPr>
            </a:pPr>
            <a:r>
              <a:t>He disposed the sun and the moon for you, constant [in their courses], and He disposed the night and the day,</a:t>
            </a:r>
          </a:p>
        </p:txBody>
      </p:sp>
      <p:sp>
        <p:nvSpPr>
          <p:cNvPr id="3" name="Text Placeholder 2"/>
          <p:cNvSpPr>
            <a:spLocks noGrp="1"/>
          </p:cNvSpPr>
          <p:nvPr>
            <p:ph type="body" sz="quarter" idx="11"/>
          </p:nvPr>
        </p:nvSpPr>
        <p:spPr/>
        <p:txBody>
          <a:bodyPr/>
          <a:lstStyle/>
          <a:p>
            <a:r>
              <a:t>Ibrahim 14:33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وَءَاتَىٰكُم مِّن كُلِّ مَا سَأَلْتُمُوهُ ۚ وَإِن تَعُدُّوا۟ نِعْمَتَ ٱللَّهِ لَا تُحْصُوهَآ ۗ إِنَّ ٱلْإِنسَـٰنَ لَظَلُومٌ كَفَّارٌ</a:t>
            </a:r>
          </a:p>
          <a:p>
            <a:pPr>
              <a:lnSpc>
                <a:spcPct val="100000"/>
              </a:lnSpc>
              <a:defRPr sz="2400">
                <a:solidFill>
                  <a:srgbClr val="3E5E5C"/>
                </a:solidFill>
                <a:latin typeface="Calibri"/>
              </a:defRPr>
            </a:pPr>
            <a:r>
              <a:t>and He gave you all that you had asked Him. If you enumerate Allah’s blessings, you will not be able to count them. Indeed man is most unfair and ungrateful!</a:t>
            </a:r>
          </a:p>
        </p:txBody>
      </p:sp>
      <p:sp>
        <p:nvSpPr>
          <p:cNvPr id="3" name="Text Placeholder 2"/>
          <p:cNvSpPr>
            <a:spLocks noGrp="1"/>
          </p:cNvSpPr>
          <p:nvPr>
            <p:ph type="body" sz="quarter" idx="11"/>
          </p:nvPr>
        </p:nvSpPr>
        <p:spPr/>
        <p:txBody>
          <a:bodyPr/>
          <a:lstStyle/>
          <a:p>
            <a:r>
              <a:t>Ibrahim 14:34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 إِبْرَٰهِيمُ رَبِّ ٱجْعَلْ هَـٰذَا ٱلْبَلَدَ ءَامِنًا وَٱجْنُبْنِى وَبَنِىَّ أَن نَّعْبُدَ ٱلْأَصْنَامَ</a:t>
            </a:r>
          </a:p>
          <a:p>
            <a:pPr>
              <a:lnSpc>
                <a:spcPct val="100000"/>
              </a:lnSpc>
              <a:defRPr sz="2400">
                <a:solidFill>
                  <a:srgbClr val="3E5E5C"/>
                </a:solidFill>
                <a:latin typeface="Calibri"/>
              </a:defRPr>
            </a:pPr>
            <a:r>
              <a:t>When Abraham said, ‘My Lord! Make this city a sanctuary, and save me and my children from worshiping idols.</a:t>
            </a:r>
          </a:p>
        </p:txBody>
      </p:sp>
      <p:sp>
        <p:nvSpPr>
          <p:cNvPr id="3" name="Text Placeholder 2"/>
          <p:cNvSpPr>
            <a:spLocks noGrp="1"/>
          </p:cNvSpPr>
          <p:nvPr>
            <p:ph type="body" sz="quarter" idx="11"/>
          </p:nvPr>
        </p:nvSpPr>
        <p:spPr/>
        <p:txBody>
          <a:bodyPr/>
          <a:lstStyle/>
          <a:p>
            <a:r>
              <a:t>Ibrahim 14:35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إِنَّهُنَّ أَضْلَلْنَ كَثِيرًا مِّنَ ٱلنَّاسِ ۖ فَمَن تَبِعَنِى فَإِنَّهُۥ مِنِّى ۖ وَمَنْ عَصَانِى فَإِنَّكَ غَفُورٌ رَّحِيمٌ</a:t>
            </a:r>
          </a:p>
          <a:p>
            <a:pPr>
              <a:lnSpc>
                <a:spcPct val="100000"/>
              </a:lnSpc>
              <a:defRPr sz="2400">
                <a:solidFill>
                  <a:srgbClr val="3E5E5C"/>
                </a:solidFill>
                <a:latin typeface="Calibri"/>
              </a:defRPr>
            </a:pPr>
            <a:r>
              <a:t>My Lord! Indeed they have misled many people. So whoever follows me indeed belongs to me, and as for those who disobey me, well, You are indeed all-forgiving, all-merciful.</a:t>
            </a:r>
          </a:p>
        </p:txBody>
      </p:sp>
      <p:sp>
        <p:nvSpPr>
          <p:cNvPr id="3" name="Text Placeholder 2"/>
          <p:cNvSpPr>
            <a:spLocks noGrp="1"/>
          </p:cNvSpPr>
          <p:nvPr>
            <p:ph type="body" sz="quarter" idx="11"/>
          </p:nvPr>
        </p:nvSpPr>
        <p:spPr/>
        <p:txBody>
          <a:bodyPr/>
          <a:lstStyle/>
          <a:p>
            <a:r>
              <a:t>Ibrahim 14:36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ٱلَّذِى لَهُۥ مَا فِى ٱلسَّمَـٰوَٰتِ وَمَا فِى ٱلْأَرْضِ ۗ وَوَيْلٌ لِّلْكَـٰفِرِينَ مِنْ عَذَابٍ شَدِيدٍ</a:t>
            </a:r>
          </a:p>
          <a:p>
            <a:pPr>
              <a:lnSpc>
                <a:spcPct val="100000"/>
              </a:lnSpc>
              <a:defRPr sz="2400">
                <a:solidFill>
                  <a:srgbClr val="3E5E5C"/>
                </a:solidFill>
                <a:latin typeface="Calibri"/>
              </a:defRPr>
            </a:pPr>
            <a:r>
              <a:t>—Allah, to whom belongs whatever is in the heavens and whatever is on the earth. Woe to the faithless for a severe punishment</a:t>
            </a:r>
          </a:p>
        </p:txBody>
      </p:sp>
      <p:sp>
        <p:nvSpPr>
          <p:cNvPr id="3" name="Text Placeholder 2"/>
          <p:cNvSpPr>
            <a:spLocks noGrp="1"/>
          </p:cNvSpPr>
          <p:nvPr>
            <p:ph type="body" sz="quarter" idx="11"/>
          </p:nvPr>
        </p:nvSpPr>
        <p:spPr/>
        <p:txBody>
          <a:bodyPr/>
          <a:lstStyle/>
          <a:p>
            <a:r>
              <a:t>Ibrahim 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رَّبَّنَآ إِنِّىٓ أَسْكَنتُ مِن ذُرِّيَّتِى بِوَادٍ غَيْرِ ذِى زَرْعٍ عِندَ بَيْتِكَ ٱلْمُحَرَّمِ رَبَّنَا لِيُقِيمُوا۟ ٱلصَّلَوٰةَ فَٱجْعَلْ أَفْـِٔدَةً مِّنَ ٱلنَّاسِ تَهْوِىٓ إِلَيْهِمْ وَٱرْزُقْهُم مِّنَ ٱلثَّمَرَٰتِ لَعَلَّهُمْ يَشْكُرُونَ</a:t>
            </a:r>
          </a:p>
          <a:p>
            <a:pPr>
              <a:lnSpc>
                <a:spcPct val="100000"/>
              </a:lnSpc>
              <a:defRPr sz="2400">
                <a:solidFill>
                  <a:srgbClr val="3E5E5C"/>
                </a:solidFill>
                <a:latin typeface="Calibri"/>
              </a:defRPr>
            </a:pPr>
            <a:r>
              <a:t>Our Lord! I have settled part of my descendants in a barren valley, by Your sacred House, our Lord, that they may maintain the prayer. So make the hearts of a part of the people fond of them, and provide them with fruits, so that they may give thanks.</a:t>
            </a:r>
          </a:p>
        </p:txBody>
      </p:sp>
      <p:sp>
        <p:nvSpPr>
          <p:cNvPr id="3" name="Text Placeholder 2"/>
          <p:cNvSpPr>
            <a:spLocks noGrp="1"/>
          </p:cNvSpPr>
          <p:nvPr>
            <p:ph type="body" sz="quarter" idx="11"/>
          </p:nvPr>
        </p:nvSpPr>
        <p:spPr/>
        <p:txBody>
          <a:bodyPr/>
          <a:lstStyle/>
          <a:p>
            <a:r>
              <a:t>Ibrahim 14:37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إِنَّكَ تَعْلَمُ مَا نُخْفِى وَمَا نُعْلِنُ ۗ وَمَا يَخْفَىٰ عَلَى ٱللَّهِ مِن شَىْءٍ فِى ٱلْأَرْضِ وَلَا فِى ٱلسَّمَآءِ</a:t>
            </a:r>
          </a:p>
          <a:p>
            <a:pPr>
              <a:lnSpc>
                <a:spcPct val="100000"/>
              </a:lnSpc>
              <a:defRPr sz="2400">
                <a:solidFill>
                  <a:srgbClr val="3E5E5C"/>
                </a:solidFill>
                <a:latin typeface="Calibri"/>
              </a:defRPr>
            </a:pPr>
            <a:r>
              <a:t>Our Lord! Indeed You know whatever we hide and whatever we disclose, and nothing is hidden from Allah on the earth or in the sky.</a:t>
            </a:r>
          </a:p>
        </p:txBody>
      </p:sp>
      <p:sp>
        <p:nvSpPr>
          <p:cNvPr id="3" name="Text Placeholder 2"/>
          <p:cNvSpPr>
            <a:spLocks noGrp="1"/>
          </p:cNvSpPr>
          <p:nvPr>
            <p:ph type="body" sz="quarter" idx="11"/>
          </p:nvPr>
        </p:nvSpPr>
        <p:spPr/>
        <p:txBody>
          <a:bodyPr/>
          <a:lstStyle/>
          <a:p>
            <a:r>
              <a:t>Ibrahim 14:38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ٱلْحَمْدُ لِلَّهِ ٱلَّذِى وَهَبَ لِى عَلَى ٱلْكِبَرِ إِسْمَـٰعِيلَ وَإِسْحَـٰقَ ۚ إِنَّ رَبِّى لَسَمِيعُ ٱلدُّعَآءِ</a:t>
            </a:r>
          </a:p>
          <a:p>
            <a:pPr>
              <a:lnSpc>
                <a:spcPct val="100000"/>
              </a:lnSpc>
              <a:defRPr sz="2400">
                <a:solidFill>
                  <a:srgbClr val="3E5E5C"/>
                </a:solidFill>
                <a:latin typeface="Calibri"/>
              </a:defRPr>
            </a:pPr>
            <a:r>
              <a:t>All praise belongs to Allah, who gave me Ishmael and Isaac despite [my] old age. Indeed my Lord hears all supplications.</a:t>
            </a:r>
          </a:p>
        </p:txBody>
      </p:sp>
      <p:sp>
        <p:nvSpPr>
          <p:cNvPr id="3" name="Text Placeholder 2"/>
          <p:cNvSpPr>
            <a:spLocks noGrp="1"/>
          </p:cNvSpPr>
          <p:nvPr>
            <p:ph type="body" sz="quarter" idx="11"/>
          </p:nvPr>
        </p:nvSpPr>
        <p:spPr/>
        <p:txBody>
          <a:bodyPr/>
          <a:lstStyle/>
          <a:p>
            <a:r>
              <a:t>Ibrahim 14:39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ٱجْعَلْنِى مُقِيمَ ٱلصَّلَوٰةِ وَمِن ذُرِّيَّتِى ۚ رَبَّنَا وَتَقَبَّلْ دُعَآءِ</a:t>
            </a:r>
          </a:p>
          <a:p>
            <a:pPr>
              <a:lnSpc>
                <a:spcPct val="100000"/>
              </a:lnSpc>
              <a:defRPr sz="2400">
                <a:solidFill>
                  <a:srgbClr val="3E5E5C"/>
                </a:solidFill>
                <a:latin typeface="Calibri"/>
              </a:defRPr>
            </a:pPr>
            <a:r>
              <a:t>My Lord! Make me a maintainer of prayer, and my descendants [as well]. Our Lord, accept my supplication.</a:t>
            </a:r>
          </a:p>
        </p:txBody>
      </p:sp>
      <p:sp>
        <p:nvSpPr>
          <p:cNvPr id="3" name="Text Placeholder 2"/>
          <p:cNvSpPr>
            <a:spLocks noGrp="1"/>
          </p:cNvSpPr>
          <p:nvPr>
            <p:ph type="body" sz="quarter" idx="11"/>
          </p:nvPr>
        </p:nvSpPr>
        <p:spPr/>
        <p:txBody>
          <a:bodyPr/>
          <a:lstStyle/>
          <a:p>
            <a:r>
              <a:t>Ibrahim 14:40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ٱغْفِرْ لِى وَلِوَٰلِدَىَّ وَلِلْمُؤْمِنِينَ يَوْمَ يَقُومُ ٱلْحِسَابُ</a:t>
            </a:r>
          </a:p>
          <a:p>
            <a:pPr>
              <a:lnSpc>
                <a:spcPct val="100000"/>
              </a:lnSpc>
              <a:defRPr sz="2400">
                <a:solidFill>
                  <a:srgbClr val="3E5E5C"/>
                </a:solidFill>
                <a:latin typeface="Calibri"/>
              </a:defRPr>
            </a:pPr>
            <a:r>
              <a:t>Our Lord! Forgive me and my parents, and all the faithful, on the day when the reckoning is held.’</a:t>
            </a:r>
          </a:p>
        </p:txBody>
      </p:sp>
      <p:sp>
        <p:nvSpPr>
          <p:cNvPr id="3" name="Text Placeholder 2"/>
          <p:cNvSpPr>
            <a:spLocks noGrp="1"/>
          </p:cNvSpPr>
          <p:nvPr>
            <p:ph type="body" sz="quarter" idx="11"/>
          </p:nvPr>
        </p:nvSpPr>
        <p:spPr/>
        <p:txBody>
          <a:bodyPr/>
          <a:lstStyle/>
          <a:p>
            <a:r>
              <a:t>Ibrahim 14:41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تَحْسَبَنَّ ٱللَّهَ غَـٰفِلًا عَمَّا يَعْمَلُ ٱلظَّـٰلِمُونَ ۚ إِنَّمَا يُؤَخِّرُهُمْ لِيَوْمٍ تَشْخَصُ فِيهِ ٱلْأَبْصَـٰرُ</a:t>
            </a:r>
          </a:p>
          <a:p>
            <a:pPr>
              <a:lnSpc>
                <a:spcPct val="100000"/>
              </a:lnSpc>
              <a:defRPr sz="2400">
                <a:solidFill>
                  <a:srgbClr val="3E5E5C"/>
                </a:solidFill>
                <a:latin typeface="Calibri"/>
              </a:defRPr>
            </a:pPr>
            <a:r>
              <a:t>Do not suppose that Allah is oblivious of what the wrongdoers are doing. He is only granting them respite until the day when the eyes will be glazed.</a:t>
            </a:r>
          </a:p>
        </p:txBody>
      </p:sp>
      <p:sp>
        <p:nvSpPr>
          <p:cNvPr id="3" name="Text Placeholder 2"/>
          <p:cNvSpPr>
            <a:spLocks noGrp="1"/>
          </p:cNvSpPr>
          <p:nvPr>
            <p:ph type="body" sz="quarter" idx="11"/>
          </p:nvPr>
        </p:nvSpPr>
        <p:spPr/>
        <p:txBody>
          <a:bodyPr/>
          <a:lstStyle/>
          <a:p>
            <a:r>
              <a:t>Ibrahim 14:42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مُهْطِعِينَ مُقْنِعِى رُءُوسِهِمْ لَا يَرْتَدُّ إِلَيْهِمْ طَرْفُهُمْ ۖ وَأَفْـِٔدَتُهُمْ هَوَآءٌ</a:t>
            </a:r>
          </a:p>
          <a:p>
            <a:pPr>
              <a:lnSpc>
                <a:spcPct val="100000"/>
              </a:lnSpc>
              <a:defRPr sz="2400">
                <a:solidFill>
                  <a:srgbClr val="3E5E5C"/>
                </a:solidFill>
                <a:latin typeface="Calibri"/>
              </a:defRPr>
            </a:pPr>
            <a:r>
              <a:t>Scrambling with their heads upturned, there will be a fixed gaze in their eyes, and their hearts will be vacant.</a:t>
            </a:r>
          </a:p>
        </p:txBody>
      </p:sp>
      <p:sp>
        <p:nvSpPr>
          <p:cNvPr id="3" name="Text Placeholder 2"/>
          <p:cNvSpPr>
            <a:spLocks noGrp="1"/>
          </p:cNvSpPr>
          <p:nvPr>
            <p:ph type="body" sz="quarter" idx="11"/>
          </p:nvPr>
        </p:nvSpPr>
        <p:spPr/>
        <p:txBody>
          <a:bodyPr/>
          <a:lstStyle/>
          <a:p>
            <a:r>
              <a:t>Ibrahim 14:43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وَأَنذِرِ ٱلنَّاسَ يَوْمَ يَأْتِيهِمُ ٱلْعَذَابُ فَيَقُولُ ٱلَّذِينَ ظَلَمُوا۟ رَبَّنَآ أَخِّرْنَآ إِلَىٰٓ أَجَلٍ قَرِيبٍ نُّجِبْ دَعْوَتَكَ وَنَتَّبِعِ ٱلرُّسُلَ ۗ أَوَلَمْ تَكُونُوٓا۟ أَقْسَمْتُم مِّن قَبْلُ مَا لَكُم مِّن زَوَالٍ</a:t>
            </a:r>
          </a:p>
          <a:p>
            <a:pPr>
              <a:lnSpc>
                <a:spcPct val="100000"/>
              </a:lnSpc>
              <a:defRPr sz="2400">
                <a:solidFill>
                  <a:srgbClr val="3E5E5C"/>
                </a:solidFill>
                <a:latin typeface="Calibri"/>
              </a:defRPr>
            </a:pPr>
            <a:r>
              <a:t>Warn the people of the day when the punishment will overtake them, whereat the wrongdoers will say, ‘Our Lord! Respite us for a short time so that we may respond to Your call and follow the apostles.’ [They will be told,] ‘Did you not use to swear earlier that there would be no reverse for you,</a:t>
            </a:r>
          </a:p>
        </p:txBody>
      </p:sp>
      <p:sp>
        <p:nvSpPr>
          <p:cNvPr id="3" name="Text Placeholder 2"/>
          <p:cNvSpPr>
            <a:spLocks noGrp="1"/>
          </p:cNvSpPr>
          <p:nvPr>
            <p:ph type="body" sz="quarter" idx="11"/>
          </p:nvPr>
        </p:nvSpPr>
        <p:spPr/>
        <p:txBody>
          <a:bodyPr/>
          <a:lstStyle/>
          <a:p>
            <a:r>
              <a:t>Ibrahim 14:44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وَسَكَنتُمْ فِى مَسَـٰكِنِ ٱلَّذِينَ ظَلَمُوٓا۟ أَنفُسَهُمْ وَتَبَيَّنَ لَكُمْ كَيْفَ فَعَلْنَا بِهِمْ وَضَرَبْنَا لَكُمُ ٱلْأَمْثَالَ</a:t>
            </a:r>
          </a:p>
          <a:p>
            <a:pPr>
              <a:lnSpc>
                <a:spcPct val="100000"/>
              </a:lnSpc>
              <a:defRPr sz="2400">
                <a:solidFill>
                  <a:srgbClr val="3E5E5C"/>
                </a:solidFill>
                <a:latin typeface="Calibri"/>
              </a:defRPr>
            </a:pPr>
            <a:r>
              <a:t>while you dwelt in the dwellings of those who had wronged themselves [before], and it had been made clear to you how We had dealt with them [before you], and We had [also] cited examples for you?’</a:t>
            </a:r>
          </a:p>
        </p:txBody>
      </p:sp>
      <p:sp>
        <p:nvSpPr>
          <p:cNvPr id="3" name="Text Placeholder 2"/>
          <p:cNvSpPr>
            <a:spLocks noGrp="1"/>
          </p:cNvSpPr>
          <p:nvPr>
            <p:ph type="body" sz="quarter" idx="11"/>
          </p:nvPr>
        </p:nvSpPr>
        <p:spPr/>
        <p:txBody>
          <a:bodyPr/>
          <a:lstStyle/>
          <a:p>
            <a:r>
              <a:t>Ibrahim 14:45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وَقَدْ مَكَرُوا۟ مَكْرَهُمْ وَعِندَ ٱللَّهِ مَكْرُهُمْ وَإِن كَانَ مَكْرُهُمْ لِتَزُولَ مِنْهُ ٱلْجِبَالُ</a:t>
            </a:r>
          </a:p>
          <a:p>
            <a:pPr>
              <a:lnSpc>
                <a:spcPct val="100000"/>
              </a:lnSpc>
              <a:defRPr sz="2400">
                <a:solidFill>
                  <a:srgbClr val="3E5E5C"/>
                </a:solidFill>
                <a:latin typeface="Calibri"/>
              </a:defRPr>
            </a:pPr>
            <a:r>
              <a:t>They certainly devised their plots, but their plots are known to Allah, and their plots are not such as to dislodge the mountains.</a:t>
            </a:r>
          </a:p>
        </p:txBody>
      </p:sp>
      <p:sp>
        <p:nvSpPr>
          <p:cNvPr id="3" name="Text Placeholder 2"/>
          <p:cNvSpPr>
            <a:spLocks noGrp="1"/>
          </p:cNvSpPr>
          <p:nvPr>
            <p:ph type="body" sz="quarter" idx="11"/>
          </p:nvPr>
        </p:nvSpPr>
        <p:spPr/>
        <p:txBody>
          <a:bodyPr/>
          <a:lstStyle/>
          <a:p>
            <a:r>
              <a:t>Ibrahim 14:46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يَسْتَحِبُّونَ ٱلْحَيَوٰةَ ٱلدُّنْيَا عَلَى ٱلْـَٔاخِرَةِ وَيَصُدُّونَ عَن سَبِيلِ ٱللَّهِ وَيَبْغُونَهَا عِوَجًا ۚ أُو۟لَـٰٓئِكَ فِى ضَلَـٰلٍۭ بَعِيدٍ</a:t>
            </a:r>
          </a:p>
          <a:p>
            <a:pPr>
              <a:lnSpc>
                <a:spcPct val="100000"/>
              </a:lnSpc>
              <a:defRPr sz="2400">
                <a:solidFill>
                  <a:srgbClr val="3E5E5C"/>
                </a:solidFill>
                <a:latin typeface="Calibri"/>
              </a:defRPr>
            </a:pPr>
            <a:r>
              <a:t>—those who prefer the life of this world to the Hereafter, and bar [others] from the way of Allah, and seek to make it crooked. They are in extreme error.</a:t>
            </a:r>
          </a:p>
        </p:txBody>
      </p:sp>
      <p:sp>
        <p:nvSpPr>
          <p:cNvPr id="3" name="Text Placeholder 2"/>
          <p:cNvSpPr>
            <a:spLocks noGrp="1"/>
          </p:cNvSpPr>
          <p:nvPr>
            <p:ph type="body" sz="quarter" idx="11"/>
          </p:nvPr>
        </p:nvSpPr>
        <p:spPr/>
        <p:txBody>
          <a:bodyPr/>
          <a:lstStyle/>
          <a:p>
            <a:r>
              <a:t>Ibrahim 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تَحْسَبَنَّ ٱللَّهَ مُخْلِفَ وَعْدِهِۦ رُسُلَهُۥٓ ۗ إِنَّ ٱللَّهَ عَزِيزٌ ذُو ٱنتِقَامٍ</a:t>
            </a:r>
          </a:p>
          <a:p>
            <a:pPr>
              <a:lnSpc>
                <a:spcPct val="100000"/>
              </a:lnSpc>
              <a:defRPr sz="2400">
                <a:solidFill>
                  <a:srgbClr val="3E5E5C"/>
                </a:solidFill>
                <a:latin typeface="Calibri"/>
              </a:defRPr>
            </a:pPr>
            <a:r>
              <a:t>So do not suppose that Allah will break His promise to His apostles. Indeed Allah is all-mighty, avenger.</a:t>
            </a:r>
          </a:p>
        </p:txBody>
      </p:sp>
      <p:sp>
        <p:nvSpPr>
          <p:cNvPr id="3" name="Text Placeholder 2"/>
          <p:cNvSpPr>
            <a:spLocks noGrp="1"/>
          </p:cNvSpPr>
          <p:nvPr>
            <p:ph type="body" sz="quarter" idx="11"/>
          </p:nvPr>
        </p:nvSpPr>
        <p:spPr/>
        <p:txBody>
          <a:bodyPr/>
          <a:lstStyle/>
          <a:p>
            <a:r>
              <a:t>Ibrahim 14:47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تُبَدَّلُ ٱلْأَرْضُ غَيْرَ ٱلْأَرْضِ وَٱلسَّمَـٰوَٰتُ ۖ وَبَرَزُوا۟ لِلَّهِ ٱلْوَٰحِدِ ٱلْقَهَّارِ</a:t>
            </a:r>
          </a:p>
          <a:p>
            <a:pPr>
              <a:lnSpc>
                <a:spcPct val="100000"/>
              </a:lnSpc>
              <a:defRPr sz="2400">
                <a:solidFill>
                  <a:srgbClr val="3E5E5C"/>
                </a:solidFill>
                <a:latin typeface="Calibri"/>
              </a:defRPr>
            </a:pPr>
            <a:r>
              <a:t>The day when the earth is turned into another earth and the heavens [as well], and they are presented before Allah, the One, the All-paramount</a:t>
            </a:r>
          </a:p>
        </p:txBody>
      </p:sp>
      <p:sp>
        <p:nvSpPr>
          <p:cNvPr id="3" name="Text Placeholder 2"/>
          <p:cNvSpPr>
            <a:spLocks noGrp="1"/>
          </p:cNvSpPr>
          <p:nvPr>
            <p:ph type="body" sz="quarter" idx="11"/>
          </p:nvPr>
        </p:nvSpPr>
        <p:spPr/>
        <p:txBody>
          <a:bodyPr/>
          <a:lstStyle/>
          <a:p>
            <a:r>
              <a:t>Ibrahim 14:48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وَتَرَى ٱلْمُجْرِمِينَ يَوْمَئِذٍ مُّقَرَّنِينَ فِى ٱلْأَصْفَادِ</a:t>
            </a:r>
          </a:p>
          <a:p>
            <a:pPr>
              <a:lnSpc>
                <a:spcPct val="100000"/>
              </a:lnSpc>
              <a:defRPr sz="2400">
                <a:solidFill>
                  <a:srgbClr val="3E5E5C"/>
                </a:solidFill>
                <a:latin typeface="Calibri"/>
              </a:defRPr>
            </a:pPr>
            <a:r>
              <a:t>—on that day you will see the guilty bound together in chains,</a:t>
            </a:r>
          </a:p>
        </p:txBody>
      </p:sp>
      <p:sp>
        <p:nvSpPr>
          <p:cNvPr id="3" name="Text Placeholder 2"/>
          <p:cNvSpPr>
            <a:spLocks noGrp="1"/>
          </p:cNvSpPr>
          <p:nvPr>
            <p:ph type="body" sz="quarter" idx="11"/>
          </p:nvPr>
        </p:nvSpPr>
        <p:spPr/>
        <p:txBody>
          <a:bodyPr/>
          <a:lstStyle/>
          <a:p>
            <a:r>
              <a:t>Ibrahim 14:49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سَرَابِيلُهُم مِّن قَطِرَانٍ وَتَغْشَىٰ وُجُوهَهُمُ ٱلنَّارُ</a:t>
            </a:r>
          </a:p>
          <a:p>
            <a:pPr>
              <a:lnSpc>
                <a:spcPct val="100000"/>
              </a:lnSpc>
              <a:defRPr sz="2400">
                <a:solidFill>
                  <a:srgbClr val="3E5E5C"/>
                </a:solidFill>
                <a:latin typeface="Calibri"/>
              </a:defRPr>
            </a:pPr>
            <a:r>
              <a:t>their garments made of pitch, and the Fire covering their faces,</a:t>
            </a:r>
          </a:p>
        </p:txBody>
      </p:sp>
      <p:sp>
        <p:nvSpPr>
          <p:cNvPr id="3" name="Text Placeholder 2"/>
          <p:cNvSpPr>
            <a:spLocks noGrp="1"/>
          </p:cNvSpPr>
          <p:nvPr>
            <p:ph type="body" sz="quarter" idx="11"/>
          </p:nvPr>
        </p:nvSpPr>
        <p:spPr/>
        <p:txBody>
          <a:bodyPr/>
          <a:lstStyle/>
          <a:p>
            <a:r>
              <a:t>Ibrahim 14:50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لِيَجْزِىَ ٱللَّهُ كُلَّ نَفْسٍ مَّا كَسَبَتْ ۚ إِنَّ ٱللَّهَ سَرِيعُ ٱلْحِسَابِ</a:t>
            </a:r>
          </a:p>
          <a:p>
            <a:pPr>
              <a:lnSpc>
                <a:spcPct val="100000"/>
              </a:lnSpc>
              <a:defRPr sz="2400">
                <a:solidFill>
                  <a:srgbClr val="3E5E5C"/>
                </a:solidFill>
                <a:latin typeface="Calibri"/>
              </a:defRPr>
            </a:pPr>
            <a:r>
              <a:t>so that Allah may reward every soul for what it has earned. Indeed Allah is swift at reckoning.</a:t>
            </a:r>
          </a:p>
        </p:txBody>
      </p:sp>
      <p:sp>
        <p:nvSpPr>
          <p:cNvPr id="3" name="Text Placeholder 2"/>
          <p:cNvSpPr>
            <a:spLocks noGrp="1"/>
          </p:cNvSpPr>
          <p:nvPr>
            <p:ph type="body" sz="quarter" idx="11"/>
          </p:nvPr>
        </p:nvSpPr>
        <p:spPr/>
        <p:txBody>
          <a:bodyPr/>
          <a:lstStyle/>
          <a:p>
            <a:r>
              <a:t>Ibrahim 14:51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بَلَـٰغٌ لِّلنَّاسِ وَلِيُنذَرُوا۟ بِهِۦ وَلِيَعْلَمُوٓا۟ أَنَّمَا هُوَ إِلَـٰهٌ وَٰحِدٌ وَلِيَذَّكَّرَ أُو۟لُوا۟ ٱلْأَلْبَـٰبِ</a:t>
            </a:r>
          </a:p>
          <a:p>
            <a:pPr>
              <a:lnSpc>
                <a:spcPct val="100000"/>
              </a:lnSpc>
              <a:defRPr sz="2400">
                <a:solidFill>
                  <a:srgbClr val="3E5E5C"/>
                </a:solidFill>
                <a:latin typeface="Calibri"/>
              </a:defRPr>
            </a:pPr>
            <a:r>
              <a:t>This is a proclamation for mankind, so that they may be warned thereby and know that He is indeed the One God, and those who possess intellect may take admonition.</a:t>
            </a:r>
          </a:p>
        </p:txBody>
      </p:sp>
      <p:sp>
        <p:nvSpPr>
          <p:cNvPr id="3" name="Text Placeholder 2"/>
          <p:cNvSpPr>
            <a:spLocks noGrp="1"/>
          </p:cNvSpPr>
          <p:nvPr>
            <p:ph type="body" sz="quarter" idx="11"/>
          </p:nvPr>
        </p:nvSpPr>
        <p:spPr/>
        <p:txBody>
          <a:bodyPr/>
          <a:lstStyle/>
          <a:p>
            <a:r>
              <a:t>Ibrahim 14:52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أَرْسَلْنَا مِن رَّسُولٍ إِلَّا بِلِسَانِ قَوْمِهِۦ لِيُبَيِّنَ لَهُمْ ۖ فَيُضِلُّ ٱللَّهُ مَن يَشَآءُ وَيَهْدِى مَن يَشَآءُ ۚ وَهُوَ ٱلْعَزِيزُ ٱلْحَكِيمُ</a:t>
            </a:r>
          </a:p>
          <a:p>
            <a:pPr>
              <a:lnSpc>
                <a:spcPct val="100000"/>
              </a:lnSpc>
              <a:defRPr sz="2400">
                <a:solidFill>
                  <a:srgbClr val="3E5E5C"/>
                </a:solidFill>
                <a:latin typeface="Calibri"/>
              </a:defRPr>
            </a:pPr>
            <a:r>
              <a:t>We did not send any apostle except with the language of his people, so that he might make [Our messages] clear to them. Then Allah leads astray whomever He wishes, and He guides whomsoever He wishes, and He is the All-mighty, the All-wise.</a:t>
            </a:r>
          </a:p>
        </p:txBody>
      </p:sp>
      <p:sp>
        <p:nvSpPr>
          <p:cNvPr id="3" name="Text Placeholder 2"/>
          <p:cNvSpPr>
            <a:spLocks noGrp="1"/>
          </p:cNvSpPr>
          <p:nvPr>
            <p:ph type="body" sz="quarter" idx="11"/>
          </p:nvPr>
        </p:nvSpPr>
        <p:spPr/>
        <p:txBody>
          <a:bodyPr/>
          <a:lstStyle/>
          <a:p>
            <a:r>
              <a:t>Ibrahim 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مُوسَىٰ بِـَٔايَـٰتِنَآ أَنْ أَخْرِجْ قَوْمَكَ مِنَ ٱلظُّلُمَـٰتِ إِلَى ٱلنُّورِ وَذَكِّرْهُم بِأَيَّىٰمِ ٱللَّهِ ۚ إِنَّ فِى ذَٰلِكَ لَـَٔايَـٰتٍ لِّكُلِّ صَبَّارٍ شَكُورٍ</a:t>
            </a:r>
          </a:p>
          <a:p>
            <a:pPr>
              <a:lnSpc>
                <a:spcPct val="100000"/>
              </a:lnSpc>
              <a:defRPr sz="2400">
                <a:solidFill>
                  <a:srgbClr val="3E5E5C"/>
                </a:solidFill>
                <a:latin typeface="Calibri"/>
              </a:defRPr>
            </a:pPr>
            <a:r>
              <a:t>Certainly We sent Moses with Our signs: ‘Bring your people out from darkness into light and remind them of Allah’s [holy] days. There are indeed signs in that for every patient and grateful [servant].’</a:t>
            </a:r>
          </a:p>
        </p:txBody>
      </p:sp>
      <p:sp>
        <p:nvSpPr>
          <p:cNvPr id="3" name="Text Placeholder 2"/>
          <p:cNvSpPr>
            <a:spLocks noGrp="1"/>
          </p:cNvSpPr>
          <p:nvPr>
            <p:ph type="body" sz="quarter" idx="11"/>
          </p:nvPr>
        </p:nvSpPr>
        <p:spPr/>
        <p:txBody>
          <a:bodyPr/>
          <a:lstStyle/>
          <a:p>
            <a:r>
              <a:t>Ibrahim 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 قَالَ مُوسَىٰ لِقَوْمِهِ ٱذْكُرُوا۟ نِعْمَةَ ٱللَّهِ عَلَيْكُمْ إِذْ أَنجَىٰكُم مِّنْ ءَالِ فِرْعَوْنَ يَسُومُونَكُمْ سُوٓءَ ٱلْعَذَابِ وَيُذَبِّحُونَ أَبْنَآءَكُمْ وَيَسْتَحْيُونَ نِسَآءَكُمْ ۚ وَفِى ذَٰلِكُم بَلَآءٌ مِّن رَّبِّكُمْ عَظِيمٌ</a:t>
            </a:r>
          </a:p>
          <a:p>
            <a:pPr>
              <a:lnSpc>
                <a:spcPct val="100000"/>
              </a:lnSpc>
              <a:defRPr sz="2400">
                <a:solidFill>
                  <a:srgbClr val="3E5E5C"/>
                </a:solidFill>
                <a:latin typeface="Calibri"/>
              </a:defRPr>
            </a:pPr>
            <a:r>
              <a:t>When Moses said to his people, ‘Remember Allah’s blessing upon you when He delivered you from Pharaoh’s clan who inflicted a terrible torment on you, and slaughtered your sons and spared your women, and in that there was a great test from your Lord.</a:t>
            </a:r>
          </a:p>
        </p:txBody>
      </p:sp>
      <p:sp>
        <p:nvSpPr>
          <p:cNvPr id="3" name="Text Placeholder 2"/>
          <p:cNvSpPr>
            <a:spLocks noGrp="1"/>
          </p:cNvSpPr>
          <p:nvPr>
            <p:ph type="body" sz="quarter" idx="11"/>
          </p:nvPr>
        </p:nvSpPr>
        <p:spPr/>
        <p:txBody>
          <a:bodyPr/>
          <a:lstStyle/>
          <a:p>
            <a:r>
              <a:t>Ibrahim 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تَأَذَّنَ رَبُّكُمْ لَئِن شَكَرْتُمْ لَأَزِيدَنَّكُمْ ۖ وَلَئِن كَفَرْتُمْ إِنَّ عَذَابِى لَشَدِيدٌ</a:t>
            </a:r>
          </a:p>
          <a:p>
            <a:pPr>
              <a:lnSpc>
                <a:spcPct val="100000"/>
              </a:lnSpc>
              <a:defRPr sz="2400">
                <a:solidFill>
                  <a:srgbClr val="3E5E5C"/>
                </a:solidFill>
                <a:latin typeface="Calibri"/>
              </a:defRPr>
            </a:pPr>
            <a:r>
              <a:t>And when your Lord proclaimed, “If you are grateful, I will surely enhance you [in blessing], but if you are ungrateful, My punishment is indeed severe.” ’</a:t>
            </a:r>
          </a:p>
        </p:txBody>
      </p:sp>
      <p:sp>
        <p:nvSpPr>
          <p:cNvPr id="3" name="Text Placeholder 2"/>
          <p:cNvSpPr>
            <a:spLocks noGrp="1"/>
          </p:cNvSpPr>
          <p:nvPr>
            <p:ph type="body" sz="quarter" idx="11"/>
          </p:nvPr>
        </p:nvSpPr>
        <p:spPr/>
        <p:txBody>
          <a:bodyPr/>
          <a:lstStyle/>
          <a:p>
            <a:r>
              <a:t>Ibrahim 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2932</Words>
  <Application>Microsoft Macintosh PowerPoint</Application>
  <PresentationFormat>On-screen Show (4:3)</PresentationFormat>
  <Paragraphs>166</Paragraphs>
  <Slides>55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2025-03-05T16:23:01Z</dcterms:modified>
  <cp:category/>
</cp:coreProperties>
</file>