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 id="302" r:id="rId53"/>
    <p:sldId id="303" r:id="rId54"/>
    <p:sldId id="304" r:id="rId55"/>
    <p:sldId id="305" r:id="rId56"/>
    <p:sldId id="306" r:id="rId57"/>
    <p:sldId id="307" r:id="rId58"/>
    <p:sldId id="308" r:id="rId59"/>
    <p:sldId id="309" r:id="rId60"/>
    <p:sldId id="310" r:id="rId61"/>
    <p:sldId id="311" r:id="rId62"/>
    <p:sldId id="312" r:id="rId63"/>
    <p:sldId id="313" r:id="rId64"/>
    <p:sldId id="314" r:id="rId65"/>
    <p:sldId id="315" r:id="rId66"/>
    <p:sldId id="316" r:id="rId67"/>
    <p:sldId id="317" r:id="rId68"/>
    <p:sldId id="318" r:id="rId69"/>
    <p:sldId id="319" r:id="rId70"/>
    <p:sldId id="320" r:id="rId71"/>
    <p:sldId id="321" r:id="rId72"/>
    <p:sldId id="322" r:id="rId73"/>
    <p:sldId id="323" r:id="rId74"/>
    <p:sldId id="324" r:id="rId75"/>
    <p:sldId id="325" r:id="rId76"/>
    <p:sldId id="326" r:id="rId77"/>
    <p:sldId id="327" r:id="rId78"/>
    <p:sldId id="328" r:id="rId79"/>
    <p:sldId id="329" r:id="rId80"/>
    <p:sldId id="330" r:id="rId81"/>
    <p:sldId id="331" r:id="rId82"/>
    <p:sldId id="332" r:id="rId83"/>
    <p:sldId id="333" r:id="rId84"/>
    <p:sldId id="334" r:id="rId85"/>
    <p:sldId id="335" r:id="rId86"/>
    <p:sldId id="336" r:id="rId87"/>
    <p:sldId id="337" r:id="rId88"/>
    <p:sldId id="338" r:id="rId89"/>
    <p:sldId id="339" r:id="rId90"/>
    <p:sldId id="340" r:id="rId91"/>
    <p:sldId id="341" r:id="rId92"/>
    <p:sldId id="342" r:id="rId93"/>
    <p:sldId id="343" r:id="rId94"/>
    <p:sldId id="344" r:id="rId95"/>
    <p:sldId id="345" r:id="rId96"/>
    <p:sldId id="346" r:id="rId97"/>
    <p:sldId id="347" r:id="rId98"/>
    <p:sldId id="348" r:id="rId99"/>
    <p:sldId id="349" r:id="rId100"/>
    <p:sldId id="350" r:id="rId101"/>
    <p:sldId id="351" r:id="rId102"/>
    <p:sldId id="352" r:id="rId103"/>
    <p:sldId id="353" r:id="rId104"/>
    <p:sldId id="354" r:id="rId105"/>
    <p:sldId id="355" r:id="rId106"/>
    <p:sldId id="356" r:id="rId107"/>
    <p:sldId id="357" r:id="rId108"/>
    <p:sldId id="358" r:id="rId109"/>
    <p:sldId id="359" r:id="rId110"/>
    <p:sldId id="360" r:id="rId111"/>
    <p:sldId id="361" r:id="rId112"/>
    <p:sldId id="362" r:id="rId113"/>
    <p:sldId id="363" r:id="rId114"/>
    <p:sldId id="364" r:id="rId115"/>
    <p:sldId id="365" r:id="rId116"/>
    <p:sldId id="366" r:id="rId117"/>
    <p:sldId id="367" r:id="rId118"/>
    <p:sldId id="368" r:id="rId119"/>
    <p:sldId id="369" r:id="rId120"/>
    <p:sldId id="370" r:id="rId121"/>
    <p:sldId id="371" r:id="rId122"/>
    <p:sldId id="372" r:id="rId123"/>
    <p:sldId id="373" r:id="rId124"/>
    <p:sldId id="374" r:id="rId125"/>
    <p:sldId id="375" r:id="rId126"/>
    <p:sldId id="376" r:id="rId127"/>
    <p:sldId id="377" r:id="rId128"/>
    <p:sldId id="378" r:id="rId129"/>
    <p:sldId id="379" r:id="rId130"/>
    <p:sldId id="380" r:id="rId131"/>
    <p:sldId id="381" r:id="rId132"/>
    <p:sldId id="382" r:id="rId133"/>
    <p:sldId id="383" r:id="rId134"/>
    <p:sldId id="384" r:id="rId135"/>
    <p:sldId id="385" r:id="rId136"/>
    <p:sldId id="386" r:id="rId137"/>
    <p:sldId id="387" r:id="rId138"/>
    <p:sldId id="388" r:id="rId139"/>
    <p:sldId id="389" r:id="rId140"/>
    <p:sldId id="390" r:id="rId141"/>
    <p:sldId id="391" r:id="rId142"/>
    <p:sldId id="392" r:id="rId143"/>
    <p:sldId id="393" r:id="rId144"/>
    <p:sldId id="394" r:id="rId145"/>
    <p:sldId id="395" r:id="rId146"/>
    <p:sldId id="396" r:id="rId147"/>
    <p:sldId id="397" r:id="rId148"/>
    <p:sldId id="398" r:id="rId149"/>
    <p:sldId id="399" r:id="rId150"/>
    <p:sldId id="400" r:id="rId151"/>
    <p:sldId id="401" r:id="rId152"/>
    <p:sldId id="402" r:id="rId153"/>
    <p:sldId id="403" r:id="rId154"/>
    <p:sldId id="404" r:id="rId155"/>
    <p:sldId id="405" r:id="rId156"/>
    <p:sldId id="406" r:id="rId157"/>
    <p:sldId id="407" r:id="rId158"/>
    <p:sldId id="408" r:id="rId159"/>
    <p:sldId id="409" r:id="rId16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printerSettings" Target="printerSettings/printerSettings1.bin"/><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slide" Target="slides/slide16.xml"/><Relationship Id="rId23" Type="http://schemas.openxmlformats.org/officeDocument/2006/relationships/slide" Target="slides/slide17.xml"/><Relationship Id="rId24" Type="http://schemas.openxmlformats.org/officeDocument/2006/relationships/slide" Target="slides/slide18.xml"/><Relationship Id="rId25" Type="http://schemas.openxmlformats.org/officeDocument/2006/relationships/slide" Target="slides/slide19.xml"/><Relationship Id="rId26" Type="http://schemas.openxmlformats.org/officeDocument/2006/relationships/slide" Target="slides/slide20.xml"/><Relationship Id="rId27" Type="http://schemas.openxmlformats.org/officeDocument/2006/relationships/slide" Target="slides/slide21.xml"/><Relationship Id="rId28" Type="http://schemas.openxmlformats.org/officeDocument/2006/relationships/slide" Target="slides/slide22.xml"/><Relationship Id="rId29" Type="http://schemas.openxmlformats.org/officeDocument/2006/relationships/slide" Target="slides/slide23.xml"/><Relationship Id="rId30" Type="http://schemas.openxmlformats.org/officeDocument/2006/relationships/slide" Target="slides/slide24.xml"/><Relationship Id="rId31" Type="http://schemas.openxmlformats.org/officeDocument/2006/relationships/slide" Target="slides/slide25.xml"/><Relationship Id="rId32" Type="http://schemas.openxmlformats.org/officeDocument/2006/relationships/slide" Target="slides/slide26.xml"/><Relationship Id="rId33" Type="http://schemas.openxmlformats.org/officeDocument/2006/relationships/slide" Target="slides/slide27.xml"/><Relationship Id="rId34" Type="http://schemas.openxmlformats.org/officeDocument/2006/relationships/slide" Target="slides/slide28.xml"/><Relationship Id="rId35" Type="http://schemas.openxmlformats.org/officeDocument/2006/relationships/slide" Target="slides/slide29.xml"/><Relationship Id="rId36" Type="http://schemas.openxmlformats.org/officeDocument/2006/relationships/slide" Target="slides/slide30.xml"/><Relationship Id="rId37" Type="http://schemas.openxmlformats.org/officeDocument/2006/relationships/slide" Target="slides/slide31.xml"/><Relationship Id="rId38" Type="http://schemas.openxmlformats.org/officeDocument/2006/relationships/slide" Target="slides/slide32.xml"/><Relationship Id="rId39" Type="http://schemas.openxmlformats.org/officeDocument/2006/relationships/slide" Target="slides/slide33.xml"/><Relationship Id="rId40" Type="http://schemas.openxmlformats.org/officeDocument/2006/relationships/slide" Target="slides/slide34.xml"/><Relationship Id="rId41" Type="http://schemas.openxmlformats.org/officeDocument/2006/relationships/slide" Target="slides/slide35.xml"/><Relationship Id="rId42" Type="http://schemas.openxmlformats.org/officeDocument/2006/relationships/slide" Target="slides/slide36.xml"/><Relationship Id="rId43" Type="http://schemas.openxmlformats.org/officeDocument/2006/relationships/slide" Target="slides/slide37.xml"/><Relationship Id="rId44" Type="http://schemas.openxmlformats.org/officeDocument/2006/relationships/slide" Target="slides/slide38.xml"/><Relationship Id="rId45" Type="http://schemas.openxmlformats.org/officeDocument/2006/relationships/slide" Target="slides/slide39.xml"/><Relationship Id="rId46" Type="http://schemas.openxmlformats.org/officeDocument/2006/relationships/slide" Target="slides/slide40.xml"/><Relationship Id="rId47" Type="http://schemas.openxmlformats.org/officeDocument/2006/relationships/slide" Target="slides/slide41.xml"/><Relationship Id="rId48" Type="http://schemas.openxmlformats.org/officeDocument/2006/relationships/slide" Target="slides/slide42.xml"/><Relationship Id="rId49" Type="http://schemas.openxmlformats.org/officeDocument/2006/relationships/slide" Target="slides/slide43.xml"/><Relationship Id="rId50" Type="http://schemas.openxmlformats.org/officeDocument/2006/relationships/slide" Target="slides/slide44.xml"/><Relationship Id="rId51" Type="http://schemas.openxmlformats.org/officeDocument/2006/relationships/slide" Target="slides/slide45.xml"/><Relationship Id="rId52" Type="http://schemas.openxmlformats.org/officeDocument/2006/relationships/slide" Target="slides/slide46.xml"/><Relationship Id="rId53" Type="http://schemas.openxmlformats.org/officeDocument/2006/relationships/slide" Target="slides/slide47.xml"/><Relationship Id="rId54" Type="http://schemas.openxmlformats.org/officeDocument/2006/relationships/slide" Target="slides/slide48.xml"/><Relationship Id="rId55" Type="http://schemas.openxmlformats.org/officeDocument/2006/relationships/slide" Target="slides/slide49.xml"/><Relationship Id="rId56" Type="http://schemas.openxmlformats.org/officeDocument/2006/relationships/slide" Target="slides/slide50.xml"/><Relationship Id="rId57" Type="http://schemas.openxmlformats.org/officeDocument/2006/relationships/slide" Target="slides/slide51.xml"/><Relationship Id="rId58" Type="http://schemas.openxmlformats.org/officeDocument/2006/relationships/slide" Target="slides/slide52.xml"/><Relationship Id="rId59" Type="http://schemas.openxmlformats.org/officeDocument/2006/relationships/slide" Target="slides/slide53.xml"/><Relationship Id="rId60" Type="http://schemas.openxmlformats.org/officeDocument/2006/relationships/slide" Target="slides/slide54.xml"/><Relationship Id="rId61" Type="http://schemas.openxmlformats.org/officeDocument/2006/relationships/slide" Target="slides/slide55.xml"/><Relationship Id="rId62" Type="http://schemas.openxmlformats.org/officeDocument/2006/relationships/slide" Target="slides/slide56.xml"/><Relationship Id="rId63" Type="http://schemas.openxmlformats.org/officeDocument/2006/relationships/slide" Target="slides/slide57.xml"/><Relationship Id="rId64" Type="http://schemas.openxmlformats.org/officeDocument/2006/relationships/slide" Target="slides/slide58.xml"/><Relationship Id="rId65" Type="http://schemas.openxmlformats.org/officeDocument/2006/relationships/slide" Target="slides/slide59.xml"/><Relationship Id="rId66" Type="http://schemas.openxmlformats.org/officeDocument/2006/relationships/slide" Target="slides/slide60.xml"/><Relationship Id="rId67" Type="http://schemas.openxmlformats.org/officeDocument/2006/relationships/slide" Target="slides/slide61.xml"/><Relationship Id="rId68" Type="http://schemas.openxmlformats.org/officeDocument/2006/relationships/slide" Target="slides/slide62.xml"/><Relationship Id="rId69" Type="http://schemas.openxmlformats.org/officeDocument/2006/relationships/slide" Target="slides/slide63.xml"/><Relationship Id="rId70" Type="http://schemas.openxmlformats.org/officeDocument/2006/relationships/slide" Target="slides/slide64.xml"/><Relationship Id="rId71" Type="http://schemas.openxmlformats.org/officeDocument/2006/relationships/slide" Target="slides/slide65.xml"/><Relationship Id="rId72" Type="http://schemas.openxmlformats.org/officeDocument/2006/relationships/slide" Target="slides/slide66.xml"/><Relationship Id="rId73" Type="http://schemas.openxmlformats.org/officeDocument/2006/relationships/slide" Target="slides/slide67.xml"/><Relationship Id="rId74" Type="http://schemas.openxmlformats.org/officeDocument/2006/relationships/slide" Target="slides/slide68.xml"/><Relationship Id="rId75" Type="http://schemas.openxmlformats.org/officeDocument/2006/relationships/slide" Target="slides/slide69.xml"/><Relationship Id="rId76" Type="http://schemas.openxmlformats.org/officeDocument/2006/relationships/slide" Target="slides/slide70.xml"/><Relationship Id="rId77" Type="http://schemas.openxmlformats.org/officeDocument/2006/relationships/slide" Target="slides/slide71.xml"/><Relationship Id="rId78" Type="http://schemas.openxmlformats.org/officeDocument/2006/relationships/slide" Target="slides/slide72.xml"/><Relationship Id="rId79" Type="http://schemas.openxmlformats.org/officeDocument/2006/relationships/slide" Target="slides/slide73.xml"/><Relationship Id="rId80" Type="http://schemas.openxmlformats.org/officeDocument/2006/relationships/slide" Target="slides/slide74.xml"/><Relationship Id="rId81" Type="http://schemas.openxmlformats.org/officeDocument/2006/relationships/slide" Target="slides/slide75.xml"/><Relationship Id="rId82" Type="http://schemas.openxmlformats.org/officeDocument/2006/relationships/slide" Target="slides/slide76.xml"/><Relationship Id="rId83" Type="http://schemas.openxmlformats.org/officeDocument/2006/relationships/slide" Target="slides/slide77.xml"/><Relationship Id="rId84" Type="http://schemas.openxmlformats.org/officeDocument/2006/relationships/slide" Target="slides/slide78.xml"/><Relationship Id="rId85" Type="http://schemas.openxmlformats.org/officeDocument/2006/relationships/slide" Target="slides/slide79.xml"/><Relationship Id="rId86" Type="http://schemas.openxmlformats.org/officeDocument/2006/relationships/slide" Target="slides/slide80.xml"/><Relationship Id="rId87" Type="http://schemas.openxmlformats.org/officeDocument/2006/relationships/slide" Target="slides/slide81.xml"/><Relationship Id="rId88" Type="http://schemas.openxmlformats.org/officeDocument/2006/relationships/slide" Target="slides/slide82.xml"/><Relationship Id="rId89" Type="http://schemas.openxmlformats.org/officeDocument/2006/relationships/slide" Target="slides/slide83.xml"/><Relationship Id="rId90" Type="http://schemas.openxmlformats.org/officeDocument/2006/relationships/slide" Target="slides/slide84.xml"/><Relationship Id="rId91" Type="http://schemas.openxmlformats.org/officeDocument/2006/relationships/slide" Target="slides/slide85.xml"/><Relationship Id="rId92" Type="http://schemas.openxmlformats.org/officeDocument/2006/relationships/slide" Target="slides/slide86.xml"/><Relationship Id="rId93" Type="http://schemas.openxmlformats.org/officeDocument/2006/relationships/slide" Target="slides/slide87.xml"/><Relationship Id="rId94" Type="http://schemas.openxmlformats.org/officeDocument/2006/relationships/slide" Target="slides/slide88.xml"/><Relationship Id="rId95" Type="http://schemas.openxmlformats.org/officeDocument/2006/relationships/slide" Target="slides/slide89.xml"/><Relationship Id="rId96" Type="http://schemas.openxmlformats.org/officeDocument/2006/relationships/slide" Target="slides/slide90.xml"/><Relationship Id="rId97" Type="http://schemas.openxmlformats.org/officeDocument/2006/relationships/slide" Target="slides/slide91.xml"/><Relationship Id="rId98" Type="http://schemas.openxmlformats.org/officeDocument/2006/relationships/slide" Target="slides/slide92.xml"/><Relationship Id="rId99" Type="http://schemas.openxmlformats.org/officeDocument/2006/relationships/slide" Target="slides/slide93.xml"/><Relationship Id="rId100" Type="http://schemas.openxmlformats.org/officeDocument/2006/relationships/slide" Target="slides/slide94.xml"/><Relationship Id="rId101" Type="http://schemas.openxmlformats.org/officeDocument/2006/relationships/slide" Target="slides/slide95.xml"/><Relationship Id="rId102" Type="http://schemas.openxmlformats.org/officeDocument/2006/relationships/slide" Target="slides/slide96.xml"/><Relationship Id="rId103" Type="http://schemas.openxmlformats.org/officeDocument/2006/relationships/slide" Target="slides/slide97.xml"/><Relationship Id="rId104" Type="http://schemas.openxmlformats.org/officeDocument/2006/relationships/slide" Target="slides/slide98.xml"/><Relationship Id="rId105" Type="http://schemas.openxmlformats.org/officeDocument/2006/relationships/slide" Target="slides/slide99.xml"/><Relationship Id="rId106" Type="http://schemas.openxmlformats.org/officeDocument/2006/relationships/slide" Target="slides/slide100.xml"/><Relationship Id="rId107" Type="http://schemas.openxmlformats.org/officeDocument/2006/relationships/slide" Target="slides/slide101.xml"/><Relationship Id="rId108" Type="http://schemas.openxmlformats.org/officeDocument/2006/relationships/slide" Target="slides/slide102.xml"/><Relationship Id="rId109" Type="http://schemas.openxmlformats.org/officeDocument/2006/relationships/slide" Target="slides/slide103.xml"/><Relationship Id="rId110" Type="http://schemas.openxmlformats.org/officeDocument/2006/relationships/slide" Target="slides/slide104.xml"/><Relationship Id="rId111" Type="http://schemas.openxmlformats.org/officeDocument/2006/relationships/slide" Target="slides/slide105.xml"/><Relationship Id="rId112" Type="http://schemas.openxmlformats.org/officeDocument/2006/relationships/slide" Target="slides/slide106.xml"/><Relationship Id="rId113" Type="http://schemas.openxmlformats.org/officeDocument/2006/relationships/slide" Target="slides/slide107.xml"/><Relationship Id="rId114" Type="http://schemas.openxmlformats.org/officeDocument/2006/relationships/slide" Target="slides/slide108.xml"/><Relationship Id="rId115" Type="http://schemas.openxmlformats.org/officeDocument/2006/relationships/slide" Target="slides/slide109.xml"/><Relationship Id="rId116" Type="http://schemas.openxmlformats.org/officeDocument/2006/relationships/slide" Target="slides/slide110.xml"/><Relationship Id="rId117" Type="http://schemas.openxmlformats.org/officeDocument/2006/relationships/slide" Target="slides/slide111.xml"/><Relationship Id="rId118" Type="http://schemas.openxmlformats.org/officeDocument/2006/relationships/slide" Target="slides/slide112.xml"/><Relationship Id="rId119" Type="http://schemas.openxmlformats.org/officeDocument/2006/relationships/slide" Target="slides/slide113.xml"/><Relationship Id="rId120" Type="http://schemas.openxmlformats.org/officeDocument/2006/relationships/slide" Target="slides/slide114.xml"/><Relationship Id="rId121" Type="http://schemas.openxmlformats.org/officeDocument/2006/relationships/slide" Target="slides/slide115.xml"/><Relationship Id="rId122" Type="http://schemas.openxmlformats.org/officeDocument/2006/relationships/slide" Target="slides/slide116.xml"/><Relationship Id="rId123" Type="http://schemas.openxmlformats.org/officeDocument/2006/relationships/slide" Target="slides/slide117.xml"/><Relationship Id="rId124" Type="http://schemas.openxmlformats.org/officeDocument/2006/relationships/slide" Target="slides/slide118.xml"/><Relationship Id="rId125" Type="http://schemas.openxmlformats.org/officeDocument/2006/relationships/slide" Target="slides/slide119.xml"/><Relationship Id="rId126" Type="http://schemas.openxmlformats.org/officeDocument/2006/relationships/slide" Target="slides/slide120.xml"/><Relationship Id="rId127" Type="http://schemas.openxmlformats.org/officeDocument/2006/relationships/slide" Target="slides/slide121.xml"/><Relationship Id="rId128" Type="http://schemas.openxmlformats.org/officeDocument/2006/relationships/slide" Target="slides/slide122.xml"/><Relationship Id="rId129" Type="http://schemas.openxmlformats.org/officeDocument/2006/relationships/slide" Target="slides/slide123.xml"/><Relationship Id="rId130" Type="http://schemas.openxmlformats.org/officeDocument/2006/relationships/slide" Target="slides/slide124.xml"/><Relationship Id="rId131" Type="http://schemas.openxmlformats.org/officeDocument/2006/relationships/slide" Target="slides/slide125.xml"/><Relationship Id="rId132" Type="http://schemas.openxmlformats.org/officeDocument/2006/relationships/slide" Target="slides/slide126.xml"/><Relationship Id="rId133" Type="http://schemas.openxmlformats.org/officeDocument/2006/relationships/slide" Target="slides/slide127.xml"/><Relationship Id="rId134" Type="http://schemas.openxmlformats.org/officeDocument/2006/relationships/slide" Target="slides/slide128.xml"/><Relationship Id="rId135" Type="http://schemas.openxmlformats.org/officeDocument/2006/relationships/slide" Target="slides/slide129.xml"/><Relationship Id="rId136" Type="http://schemas.openxmlformats.org/officeDocument/2006/relationships/slide" Target="slides/slide130.xml"/><Relationship Id="rId137" Type="http://schemas.openxmlformats.org/officeDocument/2006/relationships/slide" Target="slides/slide131.xml"/><Relationship Id="rId138" Type="http://schemas.openxmlformats.org/officeDocument/2006/relationships/slide" Target="slides/slide132.xml"/><Relationship Id="rId139" Type="http://schemas.openxmlformats.org/officeDocument/2006/relationships/slide" Target="slides/slide133.xml"/><Relationship Id="rId140" Type="http://schemas.openxmlformats.org/officeDocument/2006/relationships/slide" Target="slides/slide134.xml"/><Relationship Id="rId141" Type="http://schemas.openxmlformats.org/officeDocument/2006/relationships/slide" Target="slides/slide135.xml"/><Relationship Id="rId142" Type="http://schemas.openxmlformats.org/officeDocument/2006/relationships/slide" Target="slides/slide136.xml"/><Relationship Id="rId143" Type="http://schemas.openxmlformats.org/officeDocument/2006/relationships/slide" Target="slides/slide137.xml"/><Relationship Id="rId144" Type="http://schemas.openxmlformats.org/officeDocument/2006/relationships/slide" Target="slides/slide138.xml"/><Relationship Id="rId145" Type="http://schemas.openxmlformats.org/officeDocument/2006/relationships/slide" Target="slides/slide139.xml"/><Relationship Id="rId146" Type="http://schemas.openxmlformats.org/officeDocument/2006/relationships/slide" Target="slides/slide140.xml"/><Relationship Id="rId147" Type="http://schemas.openxmlformats.org/officeDocument/2006/relationships/slide" Target="slides/slide141.xml"/><Relationship Id="rId148" Type="http://schemas.openxmlformats.org/officeDocument/2006/relationships/slide" Target="slides/slide142.xml"/><Relationship Id="rId149" Type="http://schemas.openxmlformats.org/officeDocument/2006/relationships/slide" Target="slides/slide143.xml"/><Relationship Id="rId150" Type="http://schemas.openxmlformats.org/officeDocument/2006/relationships/slide" Target="slides/slide144.xml"/><Relationship Id="rId151" Type="http://schemas.openxmlformats.org/officeDocument/2006/relationships/slide" Target="slides/slide145.xml"/><Relationship Id="rId152" Type="http://schemas.openxmlformats.org/officeDocument/2006/relationships/slide" Target="slides/slide146.xml"/><Relationship Id="rId153" Type="http://schemas.openxmlformats.org/officeDocument/2006/relationships/slide" Target="slides/slide147.xml"/><Relationship Id="rId154" Type="http://schemas.openxmlformats.org/officeDocument/2006/relationships/slide" Target="slides/slide148.xml"/><Relationship Id="rId155" Type="http://schemas.openxmlformats.org/officeDocument/2006/relationships/slide" Target="slides/slide149.xml"/><Relationship Id="rId156" Type="http://schemas.openxmlformats.org/officeDocument/2006/relationships/slide" Target="slides/slide150.xml"/><Relationship Id="rId157" Type="http://schemas.openxmlformats.org/officeDocument/2006/relationships/slide" Target="slides/slide151.xml"/><Relationship Id="rId158" Type="http://schemas.openxmlformats.org/officeDocument/2006/relationships/slide" Target="slides/slide152.xml"/><Relationship Id="rId159" Type="http://schemas.openxmlformats.org/officeDocument/2006/relationships/slide" Target="slides/slide153.xml"/><Relationship Id="rId160" Type="http://schemas.openxmlformats.org/officeDocument/2006/relationships/slide" Target="slides/slide15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solidFill>
          <a:srgbClr val="EBEBDE"/>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EBEBDE"/>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pic>
        <p:nvPicPr>
          <p:cNvPr id="4" name="Picture 3" descr="icon2.png"/>
          <p:cNvPicPr>
            <a:picLocks noChangeAspect="1"/>
          </p:cNvPicPr>
          <p:nvPr/>
        </p:nvPicPr>
        <p:blipFill>
          <a:blip r:embed="rId2"/>
          <a:stretch>
            <a:fillRect/>
          </a:stretch>
        </p:blipFill>
        <p:spPr>
          <a:xfrm>
            <a:off x="3657600" y="457200"/>
            <a:ext cx="1828800" cy="1829229"/>
          </a:xfrm>
          <a:prstGeom prst="rect">
            <a:avLst/>
          </a:prstGeom>
        </p:spPr>
      </p:pic>
      <p:sp>
        <p:nvSpPr>
          <p:cNvPr id="5" name="TextBox 4"/>
          <p:cNvSpPr txBox="1"/>
          <p:nvPr/>
        </p:nvSpPr>
        <p:spPr>
          <a:xfrm>
            <a:off x="457200" y="2743200"/>
            <a:ext cx="8229600" cy="1371600"/>
          </a:xfrm>
          <a:prstGeom prst="rect">
            <a:avLst/>
          </a:prstGeom>
          <a:noFill/>
        </p:spPr>
        <p:txBody>
          <a:bodyPr wrap="none">
            <a:spAutoFit/>
          </a:bodyPr>
          <a:lstStyle/>
          <a:p>
            <a:pPr algn="ctr">
              <a:defRPr sz="4400" b="1">
                <a:solidFill>
                  <a:srgbClr val="777764"/>
                </a:solidFill>
              </a:defRPr>
            </a:pPr>
            <a:r>
              <a:t>Ziarat Bibi Zainab</a:t>
            </a:r>
          </a:p>
        </p:txBody>
      </p:sp>
      <p:sp>
        <p:nvSpPr>
          <p:cNvPr id="6" name="TextBox 5"/>
          <p:cNvSpPr txBox="1"/>
          <p:nvPr/>
        </p:nvSpPr>
        <p:spPr>
          <a:xfrm>
            <a:off x="457200" y="4114800"/>
            <a:ext cx="8229600" cy="1828800"/>
          </a:xfrm>
          <a:prstGeom prst="rect">
            <a:avLst/>
          </a:prstGeom>
          <a:noFill/>
        </p:spPr>
        <p:txBody>
          <a:bodyPr wrap="none">
            <a:spAutoFit/>
          </a:bodyPr>
          <a:lstStyle/>
          <a:p>
            <a:pPr algn="ctr">
              <a:defRPr sz="3600">
                <a:solidFill>
                  <a:srgbClr val="898989"/>
                </a:solidFill>
                <a:latin typeface="Sheherazade"/>
              </a:defRPr>
            </a:pPr>
            <a:r>
              <a:t>اَلسَّلاَمُ عَلَيْكِ يَا بِنْتَ سَيِّدِ الْاَنْبِيَاءِ</a:t>
            </a:r>
          </a:p>
        </p:txBody>
      </p:sp>
    </p:spTree>
  </p:cSld>
  <p:clrMapOvr>
    <a:masterClrMapping/>
  </p:clrMapOvr>
</p:sld>
</file>

<file path=ppt/slides/slide1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صَاحِبِ المَقَامِ المَحْمُوْدِ</a:t>
            </a:r>
          </a:p>
          <a:p>
            <a:pPr>
              <a:spcAft>
                <a:spcPts val="1200"/>
              </a:spcAft>
            </a:pPr>
          </a:p>
          <a:p>
            <a:pPr algn="ctr">
              <a:defRPr sz="2000" i="1">
                <a:solidFill>
                  <a:srgbClr val="898989"/>
                </a:solidFill>
              </a:defRPr>
            </a:pPr>
            <a:r>
              <a:t>as salāmu `alayki yā binta ṣāḥibil maqāmil maḥmūd</a:t>
            </a:r>
          </a:p>
          <a:p>
            <a:pPr>
              <a:spcAft>
                <a:spcPts val="1200"/>
              </a:spcAft>
            </a:pPr>
          </a:p>
          <a:p>
            <a:pPr algn="ctr">
              <a:defRPr sz="2800">
                <a:solidFill>
                  <a:srgbClr val="3E5E5C"/>
                </a:solidFill>
              </a:defRPr>
            </a:pPr>
            <a:r>
              <a:t>Peace be upon you, O daughter of the owner of the Lofty Position,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0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اَلمَظْلُوْمِ العُرْيَانِ المَطْرُوْحِ عَلَى الثَّرَى</a:t>
            </a:r>
          </a:p>
          <a:p>
            <a:pPr>
              <a:spcAft>
                <a:spcPts val="1200"/>
              </a:spcAft>
            </a:pPr>
          </a:p>
          <a:p>
            <a:pPr algn="ctr">
              <a:defRPr sz="2000" i="1">
                <a:solidFill>
                  <a:srgbClr val="898989"/>
                </a:solidFill>
              </a:defRPr>
            </a:pPr>
            <a:r>
              <a:t>al maẓlūmil `ur-yānil maṭrūḥi `alath tharā</a:t>
            </a:r>
          </a:p>
          <a:p>
            <a:pPr>
              <a:spcAft>
                <a:spcPts val="1200"/>
              </a:spcAft>
            </a:pPr>
          </a:p>
          <a:p>
            <a:pPr algn="ctr">
              <a:defRPr sz="2800">
                <a:solidFill>
                  <a:srgbClr val="3E5E5C"/>
                </a:solidFill>
              </a:defRPr>
            </a:pPr>
            <a:r>
              <a:t>the oppressed, the stripped, and the threwn on dust,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0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وَقَالَتْ بِصَوْتٍ حَزِيْنٍ</a:t>
            </a:r>
          </a:p>
          <a:p>
            <a:pPr>
              <a:spcAft>
                <a:spcPts val="1200"/>
              </a:spcAft>
            </a:pPr>
          </a:p>
          <a:p>
            <a:pPr algn="ctr">
              <a:defRPr sz="2000" i="1">
                <a:solidFill>
                  <a:srgbClr val="898989"/>
                </a:solidFill>
              </a:defRPr>
            </a:pPr>
            <a:r>
              <a:t>waqālat biṣawtin ḥazīn</a:t>
            </a:r>
          </a:p>
          <a:p>
            <a:pPr>
              <a:spcAft>
                <a:spcPts val="1200"/>
              </a:spcAft>
            </a:pPr>
          </a:p>
          <a:p>
            <a:pPr algn="ctr">
              <a:defRPr sz="2800">
                <a:solidFill>
                  <a:srgbClr val="3E5E5C"/>
                </a:solidFill>
              </a:defRPr>
            </a:pPr>
            <a:r>
              <a:t>and you said in a sad tone,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0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بِأَبِيْ مَنْ نَفْسِيْ لَهُ الْفِدَاءُ</a:t>
            </a:r>
          </a:p>
          <a:p>
            <a:pPr>
              <a:spcAft>
                <a:spcPts val="1200"/>
              </a:spcAft>
            </a:pPr>
          </a:p>
          <a:p>
            <a:pPr algn="ctr">
              <a:defRPr sz="2000" i="1">
                <a:solidFill>
                  <a:srgbClr val="898989"/>
                </a:solidFill>
              </a:defRPr>
            </a:pPr>
            <a:r>
              <a:t>bi-abī man nafsī lahul fidā</a:t>
            </a:r>
          </a:p>
          <a:p>
            <a:pPr>
              <a:spcAft>
                <a:spcPts val="1200"/>
              </a:spcAft>
            </a:pPr>
          </a:p>
          <a:p>
            <a:pPr algn="ctr">
              <a:defRPr sz="2800">
                <a:solidFill>
                  <a:srgbClr val="3E5E5C"/>
                </a:solidFill>
              </a:defRPr>
            </a:pPr>
            <a:r>
              <a:t>"May my father be sacrificed for the one for whom I may sacrifice my soul!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0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بِأَبِيْ المَهْمُوْمُ حَتَّى قَضَى</a:t>
            </a:r>
          </a:p>
          <a:p>
            <a:pPr>
              <a:spcAft>
                <a:spcPts val="1200"/>
              </a:spcAft>
            </a:pPr>
          </a:p>
          <a:p>
            <a:pPr algn="ctr">
              <a:defRPr sz="2000" i="1">
                <a:solidFill>
                  <a:srgbClr val="898989"/>
                </a:solidFill>
              </a:defRPr>
            </a:pPr>
            <a:r>
              <a:t>bi-abil mahmūmu ḥattā qaḍā</a:t>
            </a:r>
          </a:p>
          <a:p>
            <a:pPr>
              <a:spcAft>
                <a:spcPts val="1200"/>
              </a:spcAft>
            </a:pPr>
          </a:p>
          <a:p>
            <a:pPr algn="ctr">
              <a:defRPr sz="2800">
                <a:solidFill>
                  <a:srgbClr val="3E5E5C"/>
                </a:solidFill>
              </a:defRPr>
            </a:pPr>
            <a:r>
              <a:t>Oh, for him who was depressed until he passed away!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0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بِأَبِيْ مَنْ شَيْبَتُهُ تَقْطِرُ بِالدِّمَاء</a:t>
            </a:r>
          </a:p>
          <a:p>
            <a:pPr>
              <a:spcAft>
                <a:spcPts val="1200"/>
              </a:spcAft>
            </a:pPr>
          </a:p>
          <a:p>
            <a:pPr algn="ctr">
              <a:defRPr sz="2000" i="1">
                <a:solidFill>
                  <a:srgbClr val="898989"/>
                </a:solidFill>
              </a:defRPr>
            </a:pPr>
            <a:r>
              <a:t>bi-abī man shaybatuhu taqṭiru bid dima</a:t>
            </a:r>
          </a:p>
          <a:p>
            <a:pPr>
              <a:spcAft>
                <a:spcPts val="1200"/>
              </a:spcAft>
            </a:pPr>
          </a:p>
          <a:p>
            <a:pPr algn="ctr">
              <a:defRPr sz="2800">
                <a:solidFill>
                  <a:srgbClr val="3E5E5C"/>
                </a:solidFill>
              </a:defRPr>
            </a:pPr>
            <a:r>
              <a:t>Oh, for him who had been thirsty until he departed life! Oh, for him whose beard is dropping blood!"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0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عَلَى مَنْ بَكَتْ عَلَى جَسَدِ أَخِيْهَا بَيْنَ القَتْلَى</a:t>
            </a:r>
          </a:p>
          <a:p>
            <a:pPr>
              <a:spcAft>
                <a:spcPts val="1200"/>
              </a:spcAft>
            </a:pPr>
          </a:p>
          <a:p>
            <a:pPr algn="ctr">
              <a:defRPr sz="2000" i="1">
                <a:solidFill>
                  <a:srgbClr val="898989"/>
                </a:solidFill>
              </a:defRPr>
            </a:pPr>
            <a:r>
              <a:t>as salāmu `alā man bakat `alā jasadi akhīhā baynal qatlā</a:t>
            </a:r>
          </a:p>
          <a:p>
            <a:pPr>
              <a:spcAft>
                <a:spcPts val="1200"/>
              </a:spcAft>
            </a:pPr>
          </a:p>
          <a:p>
            <a:pPr algn="ctr">
              <a:defRPr sz="2800">
                <a:solidFill>
                  <a:srgbClr val="3E5E5C"/>
                </a:solidFill>
              </a:defRPr>
            </a:pPr>
            <a:r>
              <a:t>Peace be upon her who wept for the (severed) body of her brother among the killed ones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0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حَتَّى بَكَى لِبُكَائِهَا كُلُّ صَدِيْقٍ وَعَدُوٍّ</a:t>
            </a:r>
          </a:p>
          <a:p>
            <a:pPr>
              <a:spcAft>
                <a:spcPts val="1200"/>
              </a:spcAft>
            </a:pPr>
          </a:p>
          <a:p>
            <a:pPr algn="ctr">
              <a:defRPr sz="2000" i="1">
                <a:solidFill>
                  <a:srgbClr val="898989"/>
                </a:solidFill>
              </a:defRPr>
            </a:pPr>
            <a:r>
              <a:t>ḥattā bakā libukā-ihā kullu ṣadīqin wa`aduww</a:t>
            </a:r>
          </a:p>
          <a:p>
            <a:pPr>
              <a:spcAft>
                <a:spcPts val="1200"/>
              </a:spcAft>
            </a:pPr>
          </a:p>
          <a:p>
            <a:pPr algn="ctr">
              <a:defRPr sz="2800">
                <a:solidFill>
                  <a:srgbClr val="3E5E5C"/>
                </a:solidFill>
              </a:defRPr>
            </a:pPr>
            <a:r>
              <a:t>so painfully that every one—whether friend or even enemy, wept for her and,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0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وَرَأَى النَّاسُ دُمُوْعَ الخَيْلِ تَنْحَدِرُ عَلَى حَوَافِرِهَا عَلَى التَّحْقِيْقِ</a:t>
            </a:r>
          </a:p>
          <a:p>
            <a:pPr>
              <a:spcAft>
                <a:spcPts val="1200"/>
              </a:spcAft>
            </a:pPr>
          </a:p>
          <a:p>
            <a:pPr algn="ctr">
              <a:defRPr sz="2000" i="1">
                <a:solidFill>
                  <a:srgbClr val="898989"/>
                </a:solidFill>
              </a:defRPr>
            </a:pPr>
            <a:r>
              <a:t>wara-an nāsu dumū`al khayli tanḥadiru `alā ḥawāfirihā `alat taḥqīq</a:t>
            </a:r>
          </a:p>
          <a:p>
            <a:pPr>
              <a:spcAft>
                <a:spcPts val="1200"/>
              </a:spcAft>
            </a:pPr>
          </a:p>
          <a:p>
            <a:pPr algn="ctr">
              <a:defRPr sz="2800">
                <a:solidFill>
                  <a:srgbClr val="3E5E5C"/>
                </a:solidFill>
              </a:defRPr>
            </a:pPr>
            <a:r>
              <a:t>moreover, people, as it is proved by authenticated narrations, saw even horses shed tears, which flew on their legs.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0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عَلَى مَنْ تَكَفَّلَتْ وَجْمَعَتْ فِيْ عَصْرِ عَاشُوْرَاءَ بَنَاتِ رَسُوْلِ اللَّهِ وَأَطْفَالِ الحُسَيْنِ</a:t>
            </a:r>
          </a:p>
          <a:p>
            <a:pPr>
              <a:spcAft>
                <a:spcPts val="1200"/>
              </a:spcAft>
            </a:pPr>
          </a:p>
          <a:p>
            <a:pPr algn="ctr">
              <a:defRPr sz="2000" i="1">
                <a:solidFill>
                  <a:srgbClr val="898989"/>
                </a:solidFill>
              </a:defRPr>
            </a:pPr>
            <a:r>
              <a:t>as salāmu `alā man takaffalat wajma`at fī `aṣri `āshūrā-a banāti rasūlillāhi wa-aṭfālil ḥusayn</a:t>
            </a:r>
          </a:p>
          <a:p>
            <a:pPr>
              <a:spcAft>
                <a:spcPts val="1200"/>
              </a:spcAft>
            </a:pPr>
          </a:p>
          <a:p>
            <a:pPr algn="ctr">
              <a:defRPr sz="2800">
                <a:solidFill>
                  <a:srgbClr val="3E5E5C"/>
                </a:solidFill>
              </a:defRPr>
            </a:pPr>
            <a:r>
              <a:t>Peace be upon her who took the responsibility of gathering and guarding the daughters of the Messenger of Allah and the children of al-Husayn on the afternoon of the day of Ashura,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0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وَقَامَتْ لَهَا القِيَامَةُ فِيْ شَهَادَةِ الطِّفْلَيْنِ الغَرِيْبَيْنِ المَظْلُوْمَيْنِ</a:t>
            </a:r>
          </a:p>
          <a:p>
            <a:pPr>
              <a:spcAft>
                <a:spcPts val="1200"/>
              </a:spcAft>
            </a:pPr>
          </a:p>
          <a:p>
            <a:pPr algn="ctr">
              <a:defRPr sz="2000" i="1">
                <a:solidFill>
                  <a:srgbClr val="898989"/>
                </a:solidFill>
              </a:defRPr>
            </a:pPr>
            <a:r>
              <a:t>waqāmat lahal qiyāmatu fī shahādatiṭ ṭiflaynil gharībaynil maẓlūmayn</a:t>
            </a:r>
          </a:p>
          <a:p>
            <a:pPr>
              <a:spcAft>
                <a:spcPts val="1200"/>
              </a:spcAft>
            </a:pPr>
          </a:p>
          <a:p>
            <a:pPr algn="ctr">
              <a:defRPr sz="2800">
                <a:solidFill>
                  <a:srgbClr val="3E5E5C"/>
                </a:solidFill>
              </a:defRPr>
            </a:pPr>
            <a:r>
              <a:t>and she stirred up the situation when the two oppressed, strange children were martyred.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وَالحَوْضِ المَوْرُوْدِ وَاللِّوَاءِ المَشْهُوْدِ</a:t>
            </a:r>
          </a:p>
          <a:p>
            <a:pPr>
              <a:spcAft>
                <a:spcPts val="1200"/>
              </a:spcAft>
            </a:pPr>
          </a:p>
          <a:p>
            <a:pPr algn="ctr">
              <a:defRPr sz="2000" i="1">
                <a:solidFill>
                  <a:srgbClr val="898989"/>
                </a:solidFill>
              </a:defRPr>
            </a:pPr>
            <a:r>
              <a:t>wālḥawḍil mawrūdi wal liwā-il mash-hūd</a:t>
            </a:r>
          </a:p>
          <a:p>
            <a:pPr>
              <a:spcAft>
                <a:spcPts val="1200"/>
              </a:spcAft>
            </a:pPr>
          </a:p>
          <a:p>
            <a:pPr algn="ctr">
              <a:defRPr sz="2800">
                <a:solidFill>
                  <a:srgbClr val="3E5E5C"/>
                </a:solidFill>
              </a:defRPr>
            </a:pPr>
            <a:r>
              <a:t>the Pond from which people shall drink (on the Resurrection Day], and the Standard, which shall be witnessed by everybody.</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1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عَلَى مَنْ لَمْ تَنَمْ عَيْنُهَا لِأَجْلِ حِرَاسَةِ آلَ رَسُوْلِ اللَّهِ فِيْ طَفْ نِيْنَوَى</a:t>
            </a:r>
          </a:p>
          <a:p>
            <a:pPr>
              <a:spcAft>
                <a:spcPts val="1200"/>
              </a:spcAft>
            </a:pPr>
          </a:p>
          <a:p>
            <a:pPr algn="ctr">
              <a:defRPr sz="2000" i="1">
                <a:solidFill>
                  <a:srgbClr val="898989"/>
                </a:solidFill>
              </a:defRPr>
            </a:pPr>
            <a:r>
              <a:t>as salāmu `alā man lam tanam `aynuhā li-ajli ḥirāsati-āla rasūlillāhi fī ṭaf nīnawā</a:t>
            </a:r>
          </a:p>
          <a:p>
            <a:pPr>
              <a:spcAft>
                <a:spcPts val="1200"/>
              </a:spcAft>
            </a:pPr>
          </a:p>
          <a:p>
            <a:pPr algn="ctr">
              <a:defRPr sz="2800">
                <a:solidFill>
                  <a:srgbClr val="3E5E5C"/>
                </a:solidFill>
              </a:defRPr>
            </a:pPr>
            <a:r>
              <a:t>Peace be upon her whose eyes did not sleep so as to guard the family of the Messenger of Allah at Taff of Nineveh,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1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وَصَارَتْ أَسِيْرَةً ذَلِيْلَةً بِيَدِ الْأَعْدَاءِ</a:t>
            </a:r>
          </a:p>
          <a:p>
            <a:pPr>
              <a:spcAft>
                <a:spcPts val="1200"/>
              </a:spcAft>
            </a:pPr>
          </a:p>
          <a:p>
            <a:pPr algn="ctr">
              <a:defRPr sz="2000" i="1">
                <a:solidFill>
                  <a:srgbClr val="898989"/>
                </a:solidFill>
              </a:defRPr>
            </a:pPr>
            <a:r>
              <a:t>waṣārat asīratan dhalīlatan biyadil a`dā</a:t>
            </a:r>
          </a:p>
          <a:p>
            <a:pPr>
              <a:spcAft>
                <a:spcPts val="1200"/>
              </a:spcAft>
            </a:pPr>
          </a:p>
          <a:p>
            <a:pPr algn="ctr">
              <a:defRPr sz="2800">
                <a:solidFill>
                  <a:srgbClr val="3E5E5C"/>
                </a:solidFill>
              </a:defRPr>
            </a:pPr>
            <a:r>
              <a:t>and was taken as captive as she was humiliated at the hands of her enemies.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1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عَلَى مَنْ رَكِبَتْ بَعِيْرًا بِغَيْرِ</a:t>
            </a:r>
          </a:p>
          <a:p>
            <a:pPr>
              <a:spcAft>
                <a:spcPts val="1200"/>
              </a:spcAft>
            </a:pPr>
          </a:p>
          <a:p>
            <a:pPr algn="ctr">
              <a:defRPr sz="2000" i="1">
                <a:solidFill>
                  <a:srgbClr val="898989"/>
                </a:solidFill>
              </a:defRPr>
            </a:pPr>
            <a:r>
              <a:t>as salāmu `alā man rakibat ba`īran bighayr</a:t>
            </a:r>
          </a:p>
          <a:p>
            <a:pPr>
              <a:spcAft>
                <a:spcPts val="1200"/>
              </a:spcAft>
            </a:pPr>
          </a:p>
          <a:p>
            <a:pPr algn="ctr">
              <a:defRPr sz="2800">
                <a:solidFill>
                  <a:srgbClr val="3E5E5C"/>
                </a:solidFill>
              </a:defRPr>
            </a:pPr>
            <a:r>
              <a:t>Peace be upon her who had to ride a saddleless camel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1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وِطَاءٍ وَنَادَتْ أَخَاهَا أَبَا الفَضْلِ بِهٰذَا النِّدَاء</a:t>
            </a:r>
          </a:p>
          <a:p>
            <a:pPr>
              <a:spcAft>
                <a:spcPts val="1200"/>
              </a:spcAft>
            </a:pPr>
          </a:p>
          <a:p>
            <a:pPr algn="ctr">
              <a:defRPr sz="2000" i="1">
                <a:solidFill>
                  <a:srgbClr val="898989"/>
                </a:solidFill>
              </a:defRPr>
            </a:pPr>
            <a:r>
              <a:t>wiṭā-in wanādat akhāhā abal faḍli bihādhan nida</a:t>
            </a:r>
          </a:p>
          <a:p>
            <a:pPr>
              <a:spcAft>
                <a:spcPts val="1200"/>
              </a:spcAft>
            </a:pPr>
          </a:p>
          <a:p>
            <a:pPr algn="ctr">
              <a:defRPr sz="2800">
                <a:solidFill>
                  <a:srgbClr val="3E5E5C"/>
                </a:solidFill>
              </a:defRPr>
            </a:pPr>
            <a:r>
              <a:t>and then called on her brother Abu'l-Fadhl (al-Abbas], saying,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1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أَخِيْ أَبَا الفَضْلِ</a:t>
            </a:r>
          </a:p>
          <a:p>
            <a:pPr>
              <a:spcAft>
                <a:spcPts val="1200"/>
              </a:spcAft>
            </a:pPr>
          </a:p>
          <a:p>
            <a:pPr algn="ctr">
              <a:defRPr sz="2000" i="1">
                <a:solidFill>
                  <a:srgbClr val="898989"/>
                </a:solidFill>
              </a:defRPr>
            </a:pPr>
            <a:r>
              <a:t>akhī abal faḍl</a:t>
            </a:r>
          </a:p>
          <a:p>
            <a:pPr>
              <a:spcAft>
                <a:spcPts val="1200"/>
              </a:spcAft>
            </a:pPr>
          </a:p>
          <a:p>
            <a:pPr algn="ctr">
              <a:defRPr sz="2800">
                <a:solidFill>
                  <a:srgbClr val="3E5E5C"/>
                </a:solidFill>
              </a:defRPr>
            </a:pPr>
            <a:r>
              <a:t>"O brother! O Abu'l-Fadhl!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1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اَنْتَ الَّذِيْ أَرْكَبْتَنِيْ إِذْ أَرَدْتُ الخُرُوْجَ مِنَ الْمَدِيْنَةِ</a:t>
            </a:r>
          </a:p>
          <a:p>
            <a:pPr>
              <a:spcAft>
                <a:spcPts val="1200"/>
              </a:spcAft>
            </a:pPr>
          </a:p>
          <a:p>
            <a:pPr algn="ctr">
              <a:defRPr sz="2000" i="1">
                <a:solidFill>
                  <a:srgbClr val="898989"/>
                </a:solidFill>
              </a:defRPr>
            </a:pPr>
            <a:r>
              <a:t>antal ladhī ar-kabtanī idh aradtul khurūja minal madīnah</a:t>
            </a:r>
          </a:p>
          <a:p>
            <a:pPr>
              <a:spcAft>
                <a:spcPts val="1200"/>
              </a:spcAft>
            </a:pPr>
          </a:p>
          <a:p>
            <a:pPr algn="ctr">
              <a:defRPr sz="2800">
                <a:solidFill>
                  <a:srgbClr val="3E5E5C"/>
                </a:solidFill>
              </a:defRPr>
            </a:pPr>
            <a:r>
              <a:t>It was you who helped me ride on a camel when I left Medina."</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1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عَلَى مَنْ خَطَبَتْ فِيْ مَيْدَانِ الكُوْفَةِ بِخِطْبَةٍ نَافِعَةٍ</a:t>
            </a:r>
          </a:p>
          <a:p>
            <a:pPr>
              <a:spcAft>
                <a:spcPts val="1200"/>
              </a:spcAft>
            </a:pPr>
          </a:p>
          <a:p>
            <a:pPr algn="ctr">
              <a:defRPr sz="2000" i="1">
                <a:solidFill>
                  <a:srgbClr val="898989"/>
                </a:solidFill>
              </a:defRPr>
            </a:pPr>
            <a:r>
              <a:t>as salāmu `alā man khaṭabat fī maydānil kūfati bikhiṭbatin nāfi`ah</a:t>
            </a:r>
          </a:p>
          <a:p>
            <a:pPr>
              <a:spcAft>
                <a:spcPts val="1200"/>
              </a:spcAft>
            </a:pPr>
          </a:p>
          <a:p>
            <a:pPr algn="ctr">
              <a:defRPr sz="2800">
                <a:solidFill>
                  <a:srgbClr val="3E5E5C"/>
                </a:solidFill>
              </a:defRPr>
            </a:pPr>
            <a:r>
              <a:t>Peace be upon her who addressed a remarkably expressive speech at the center of Kufa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1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حَتَّى سَكَنَتِ الْأَصْوَاتُ مِنْ كُلِّ نَاحِيَةٍ</a:t>
            </a:r>
          </a:p>
          <a:p>
            <a:pPr>
              <a:spcAft>
                <a:spcPts val="1200"/>
              </a:spcAft>
            </a:pPr>
          </a:p>
          <a:p>
            <a:pPr algn="ctr">
              <a:defRPr sz="2000" i="1">
                <a:solidFill>
                  <a:srgbClr val="898989"/>
                </a:solidFill>
              </a:defRPr>
            </a:pPr>
            <a:r>
              <a:t>ḥattā sakanatil aṣwātu min kulli nāḥiyah</a:t>
            </a:r>
          </a:p>
          <a:p>
            <a:pPr>
              <a:spcAft>
                <a:spcPts val="1200"/>
              </a:spcAft>
            </a:pPr>
          </a:p>
          <a:p>
            <a:pPr algn="ctr">
              <a:defRPr sz="2800">
                <a:solidFill>
                  <a:srgbClr val="3E5E5C"/>
                </a:solidFill>
              </a:defRPr>
            </a:pPr>
            <a:r>
              <a:t>that she made all voices keep silent (to listen to her with astonishment)</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1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عَلَى مَنِ احْتَجَّتْ فِيْ مَجْلِسِ ابْنِ زِيَادٍ بِاحَتْجَاجَاتٍ وَاضِحَةٍ وَقَالَتْ فِيْ جَوَابِهِ بِبَيِّنَاتٍ صَادِقَةٍ، إِذْ قَالَ ابْنُ زِيَادٍ لِزَيْنَبَ سَلَامُ اللَّهِ عَلَيْهَا</a:t>
            </a:r>
          </a:p>
          <a:p>
            <a:pPr>
              <a:spcAft>
                <a:spcPts val="1200"/>
              </a:spcAft>
            </a:pPr>
          </a:p>
          <a:p>
            <a:pPr algn="ctr">
              <a:defRPr sz="2000" i="1">
                <a:solidFill>
                  <a:srgbClr val="898989"/>
                </a:solidFill>
              </a:defRPr>
            </a:pPr>
            <a:r>
              <a:t>as salāmu `alā maniḥtajjat fī majlisibni ziyādin biḥatjājātin wāḍiḥatin waqālat fī jawābihi bibayyinātin ṣādiqah, idh qālabnu ziyādin lizaynaba salāmullāhi `alayhā</a:t>
            </a:r>
          </a:p>
          <a:p>
            <a:pPr>
              <a:spcAft>
                <a:spcPts val="1200"/>
              </a:spcAft>
            </a:pPr>
          </a:p>
          <a:p>
            <a:pPr algn="ctr">
              <a:defRPr sz="2800">
                <a:solidFill>
                  <a:srgbClr val="3E5E5C"/>
                </a:solidFill>
              </a:defRPr>
            </a:pPr>
            <a:r>
              <a:t>Peace be upon her who gave clear-cut arguments in the gathering of (Ubaydullah) Ibn Ziyad who said to her,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1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كَيْفَ رَأَيْتِ صُنْعَ اللَّهِ بِأَخِيْكِ الحُسَيْنِ</a:t>
            </a:r>
          </a:p>
          <a:p>
            <a:pPr>
              <a:spcAft>
                <a:spcPts val="1200"/>
              </a:spcAft>
            </a:pPr>
          </a:p>
          <a:p>
            <a:pPr algn="ctr">
              <a:defRPr sz="2000" i="1">
                <a:solidFill>
                  <a:srgbClr val="898989"/>
                </a:solidFill>
              </a:defRPr>
            </a:pPr>
            <a:r>
              <a:t>kayfa ra-ayti ṣun`allāhi bi-akhīkil ḥusayn</a:t>
            </a:r>
          </a:p>
          <a:p>
            <a:pPr>
              <a:spcAft>
                <a:spcPts val="1200"/>
              </a:spcAft>
            </a:pPr>
          </a:p>
          <a:p>
            <a:pPr algn="ctr">
              <a:defRPr sz="2800">
                <a:solidFill>
                  <a:srgbClr val="3E5E5C"/>
                </a:solidFill>
              </a:defRPr>
            </a:pPr>
            <a:r>
              <a:t>"How did you see that what Allah had done to your brother?"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مَنْهَجِ دِيْنِ الْإِسْلاَمِ</a:t>
            </a:r>
          </a:p>
          <a:p>
            <a:pPr>
              <a:spcAft>
                <a:spcPts val="1200"/>
              </a:spcAft>
            </a:pPr>
          </a:p>
          <a:p>
            <a:pPr algn="ctr">
              <a:defRPr sz="2000" i="1">
                <a:solidFill>
                  <a:srgbClr val="898989"/>
                </a:solidFill>
              </a:defRPr>
            </a:pPr>
            <a:r>
              <a:t>as salāmu `alayki yā binta manhaji dīnil islām</a:t>
            </a:r>
          </a:p>
          <a:p>
            <a:pPr>
              <a:spcAft>
                <a:spcPts val="1200"/>
              </a:spcAft>
            </a:pPr>
          </a:p>
          <a:p>
            <a:pPr algn="ctr">
              <a:defRPr sz="2800">
                <a:solidFill>
                  <a:srgbClr val="3E5E5C"/>
                </a:solidFill>
              </a:defRPr>
            </a:pPr>
            <a:r>
              <a:t>Peace be upon you, O daughter of the Path of Islam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2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قَالَتْ مَا رَأَيْتُ إِلَّا جَمِيْلًا</a:t>
            </a:r>
          </a:p>
          <a:p>
            <a:pPr>
              <a:spcAft>
                <a:spcPts val="1200"/>
              </a:spcAft>
            </a:pPr>
          </a:p>
          <a:p>
            <a:pPr algn="ctr">
              <a:defRPr sz="2000" i="1">
                <a:solidFill>
                  <a:srgbClr val="898989"/>
                </a:solidFill>
              </a:defRPr>
            </a:pPr>
            <a:r>
              <a:t>qālat mā ra-aytu illā jamīlā</a:t>
            </a:r>
          </a:p>
          <a:p>
            <a:pPr>
              <a:spcAft>
                <a:spcPts val="1200"/>
              </a:spcAft>
            </a:pPr>
          </a:p>
          <a:p>
            <a:pPr algn="ctr">
              <a:defRPr sz="2800">
                <a:solidFill>
                  <a:srgbClr val="3E5E5C"/>
                </a:solidFill>
              </a:defRPr>
            </a:pPr>
            <a:r>
              <a:t>Answering him, she said with honest evidences, "I saw nothing but good!"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2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أَسِيْرَةً بِأَيْدِيْ الْأَعْدَاءِ فِيْ الفَلَوَاتِ</a:t>
            </a:r>
          </a:p>
          <a:p>
            <a:pPr>
              <a:spcAft>
                <a:spcPts val="1200"/>
              </a:spcAft>
            </a:pPr>
          </a:p>
          <a:p>
            <a:pPr algn="ctr">
              <a:defRPr sz="2000" i="1">
                <a:solidFill>
                  <a:srgbClr val="898989"/>
                </a:solidFill>
              </a:defRPr>
            </a:pPr>
            <a:r>
              <a:t>as salāmu `alayki yā asīratan bi-aydil a`dā-i fil falawāt</a:t>
            </a:r>
          </a:p>
          <a:p>
            <a:pPr>
              <a:spcAft>
                <a:spcPts val="1200"/>
              </a:spcAft>
            </a:pPr>
          </a:p>
          <a:p>
            <a:pPr algn="ctr">
              <a:defRPr sz="2800">
                <a:solidFill>
                  <a:srgbClr val="3E5E5C"/>
                </a:solidFill>
              </a:defRPr>
            </a:pPr>
            <a:r>
              <a:t>Peace be upon you who had to be imprisoned by the enemies under an open sky,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2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وَرَأَيْتِ أَهْلِ الشَّامِ فِيْ حَالَةِ العَيْشِ وَالسُّرُوْرِ وَنَشْرِ الرَّايَاتِ</a:t>
            </a:r>
          </a:p>
          <a:p>
            <a:pPr>
              <a:spcAft>
                <a:spcPts val="1200"/>
              </a:spcAft>
            </a:pPr>
          </a:p>
          <a:p>
            <a:pPr algn="ctr">
              <a:defRPr sz="2000" i="1">
                <a:solidFill>
                  <a:srgbClr val="898989"/>
                </a:solidFill>
              </a:defRPr>
            </a:pPr>
            <a:r>
              <a:t>wara-ayti ahlish shāmi fī ḥālatil `ayshi was surūri wanashrir rāyāt</a:t>
            </a:r>
          </a:p>
          <a:p>
            <a:pPr>
              <a:spcAft>
                <a:spcPts val="1200"/>
              </a:spcAft>
            </a:pPr>
          </a:p>
          <a:p>
            <a:pPr algn="ctr">
              <a:defRPr sz="2800">
                <a:solidFill>
                  <a:srgbClr val="3E5E5C"/>
                </a:solidFill>
              </a:defRPr>
            </a:pPr>
            <a:r>
              <a:t>and had to see people of Syria celebrate (the martyrdom of her brother) with pleasure, joy, and raised flags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2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عَلَى مَنْ شُدَّ الحَبْلُ عَلَى عَضُدِهَا وَعُنُقِ الْإِمَامِ زَيْنِ العَابِدِيْنَ</a:t>
            </a:r>
          </a:p>
          <a:p>
            <a:pPr>
              <a:spcAft>
                <a:spcPts val="1200"/>
              </a:spcAft>
            </a:pPr>
          </a:p>
          <a:p>
            <a:pPr algn="ctr">
              <a:defRPr sz="2000" i="1">
                <a:solidFill>
                  <a:srgbClr val="898989"/>
                </a:solidFill>
              </a:defRPr>
            </a:pPr>
            <a:r>
              <a:t>as salāmu `alā man shuddal ḥablu `alā `aḍudihā wa`unuqil imāmi zaynil `ābidīn</a:t>
            </a:r>
          </a:p>
          <a:p>
            <a:pPr>
              <a:spcAft>
                <a:spcPts val="1200"/>
              </a:spcAft>
            </a:pPr>
          </a:p>
          <a:p>
            <a:pPr algn="ctr">
              <a:defRPr sz="2800">
                <a:solidFill>
                  <a:srgbClr val="3E5E5C"/>
                </a:solidFill>
              </a:defRPr>
            </a:pPr>
            <a:r>
              <a:t>Peace be upon her who was tied with a rope on the arm and the neck of Imam Zayn al-Abidin,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2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وَأَدْخَلُوْهَا مَعَ سِتَّةَ عَشْرَ نَفَرًا مِنْ آلِ رَسُوْلِ اللَّهِ</a:t>
            </a:r>
          </a:p>
          <a:p>
            <a:pPr>
              <a:spcAft>
                <a:spcPts val="1200"/>
              </a:spcAft>
            </a:pPr>
          </a:p>
          <a:p>
            <a:pPr algn="ctr">
              <a:defRPr sz="2000" i="1">
                <a:solidFill>
                  <a:srgbClr val="898989"/>
                </a:solidFill>
              </a:defRPr>
            </a:pPr>
            <a:r>
              <a:t>wa-adkhalūhā ma`a sittata `ashra nafaran min-āli rasūlillāh</a:t>
            </a:r>
          </a:p>
          <a:p>
            <a:pPr>
              <a:spcAft>
                <a:spcPts val="1200"/>
              </a:spcAft>
            </a:pPr>
          </a:p>
          <a:p>
            <a:pPr algn="ctr">
              <a:defRPr sz="2800">
                <a:solidFill>
                  <a:srgbClr val="3E5E5C"/>
                </a:solidFill>
              </a:defRPr>
            </a:pPr>
            <a:r>
              <a:t>and she, along with sixteen persons from the family of the Messenger of Allah,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2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وَهُمْ كَالْأُسَرَاءِ مُقَرَّنِيْنَ بِالْحَدِيْدِ مَظْلُوْمِيْنَ</a:t>
            </a:r>
          </a:p>
          <a:p>
            <a:pPr>
              <a:spcAft>
                <a:spcPts val="1200"/>
              </a:spcAft>
            </a:pPr>
          </a:p>
          <a:p>
            <a:pPr algn="ctr">
              <a:defRPr sz="2000" i="1">
                <a:solidFill>
                  <a:srgbClr val="898989"/>
                </a:solidFill>
              </a:defRPr>
            </a:pPr>
            <a:r>
              <a:t>wahum kal-usarā-i muqarranīna bil ḥadīdi maẓlūmīn</a:t>
            </a:r>
          </a:p>
          <a:p>
            <a:pPr>
              <a:spcAft>
                <a:spcPts val="1200"/>
              </a:spcAft>
            </a:pPr>
          </a:p>
          <a:p>
            <a:pPr algn="ctr">
              <a:defRPr sz="2800">
                <a:solidFill>
                  <a:srgbClr val="3E5E5C"/>
                </a:solidFill>
              </a:defRPr>
            </a:pPr>
            <a:r>
              <a:t>was forced to enter (the session of Yazid) while they were enchained with iron fetters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2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وَقَالَ عَلِيُّ بْنُ الْحُسَيْنِ عَلَيْهِ السَّلاَمُ لِيَزِيْدَ</a:t>
            </a:r>
          </a:p>
          <a:p>
            <a:pPr>
              <a:spcAft>
                <a:spcPts val="1200"/>
              </a:spcAft>
            </a:pPr>
          </a:p>
          <a:p>
            <a:pPr algn="ctr">
              <a:defRPr sz="2000" i="1">
                <a:solidFill>
                  <a:srgbClr val="898989"/>
                </a:solidFill>
              </a:defRPr>
            </a:pPr>
            <a:r>
              <a:t>waqāla `aliyyubnul ḥusayni `alayhis salāmu liyazīd</a:t>
            </a:r>
          </a:p>
          <a:p>
            <a:pPr>
              <a:spcAft>
                <a:spcPts val="1200"/>
              </a:spcAft>
            </a:pPr>
          </a:p>
          <a:p>
            <a:pPr algn="ctr">
              <a:defRPr sz="2800">
                <a:solidFill>
                  <a:srgbClr val="3E5E5C"/>
                </a:solidFill>
              </a:defRPr>
            </a:pPr>
            <a:r>
              <a:t>Meanwhile, Ali ibn al-Husayn (Imam Zayn al-Abidin) said to Yazid,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2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يَا يَزِيْدُ مَا ظَنُّكَ بِرَسُولِ اللَّهِ صَلَّى اللَّهُ عَلَيْهِ وَ آلِهِ لَوْ رَانَا عَلَى هٰذِهِ الْحَالَةِ</a:t>
            </a:r>
          </a:p>
          <a:p>
            <a:pPr>
              <a:spcAft>
                <a:spcPts val="1200"/>
              </a:spcAft>
            </a:pPr>
          </a:p>
          <a:p>
            <a:pPr algn="ctr">
              <a:defRPr sz="2000" i="1">
                <a:solidFill>
                  <a:srgbClr val="898989"/>
                </a:solidFill>
              </a:defRPr>
            </a:pPr>
            <a:r>
              <a:t>yā yazīdu mā ẓannuka birasūlillāhi ṣallallāhu `alayhi wa ālihi law rānā `alā hādhihil ḥālah</a:t>
            </a:r>
          </a:p>
          <a:p>
            <a:pPr>
              <a:spcAft>
                <a:spcPts val="1200"/>
              </a:spcAft>
            </a:pPr>
          </a:p>
          <a:p>
            <a:pPr algn="ctr">
              <a:defRPr sz="2800">
                <a:solidFill>
                  <a:srgbClr val="3E5E5C"/>
                </a:solidFill>
              </a:defRPr>
            </a:pPr>
            <a:r>
              <a:t>“What if the Messenger of Allah sees us in such a manner? What will be his impression?”</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2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ثُمَّ قَالَتْ أُمُّ المَصَائِبِ زَيْنَبُ لَهُ</a:t>
            </a:r>
          </a:p>
          <a:p>
            <a:pPr>
              <a:spcAft>
                <a:spcPts val="1200"/>
              </a:spcAft>
            </a:pPr>
          </a:p>
          <a:p>
            <a:pPr algn="ctr">
              <a:defRPr sz="2000" i="1">
                <a:solidFill>
                  <a:srgbClr val="898989"/>
                </a:solidFill>
              </a:defRPr>
            </a:pPr>
            <a:r>
              <a:t>thumma qālat ummul maṣā-ibi zaynabu lah</a:t>
            </a:r>
          </a:p>
          <a:p>
            <a:pPr>
              <a:spcAft>
                <a:spcPts val="1200"/>
              </a:spcAft>
            </a:pPr>
          </a:p>
          <a:p>
            <a:pPr algn="ctr">
              <a:defRPr sz="2800">
                <a:solidFill>
                  <a:srgbClr val="3E5E5C"/>
                </a:solidFill>
              </a:defRPr>
            </a:pPr>
            <a:r>
              <a:t>Then, Lady Zaynab; mother of misfortunes,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2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قَائِلًا لَأَهَلُّوْا وَاسْتَهَلُّوْا فَرَحًا ثُمَّ قَالُوْا يَا يَزِيْدُ لَا تُشَلْ</a:t>
            </a:r>
          </a:p>
          <a:p>
            <a:pPr>
              <a:spcAft>
                <a:spcPts val="1200"/>
              </a:spcAft>
            </a:pPr>
          </a:p>
          <a:p>
            <a:pPr algn="ctr">
              <a:defRPr sz="2000" i="1">
                <a:solidFill>
                  <a:srgbClr val="898989"/>
                </a:solidFill>
              </a:defRPr>
            </a:pPr>
            <a:r>
              <a:t>qā-ilan la-ahallū wastahallū faraḥan thumma qālū yā yazīdu lā tushal</a:t>
            </a:r>
          </a:p>
          <a:p>
            <a:pPr>
              <a:spcAft>
                <a:spcPts val="1200"/>
              </a:spcAft>
            </a:pPr>
          </a:p>
          <a:p>
            <a:pPr algn="ctr">
              <a:defRPr sz="2800">
                <a:solidFill>
                  <a:srgbClr val="3E5E5C"/>
                </a:solidFill>
              </a:defRPr>
            </a:pPr>
            <a:r>
              <a:t>said to Yazid -after he had poetized, "(Had my forefather whom were killed at the Battle of Badr witnessed this, they would have been very much delighted. then they’d have said, 'May your hands, O Yazid, never be paralyzed')"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وَصَاحِبِ القِبْلَةِ وَ الْقُرْآنِ</a:t>
            </a:r>
          </a:p>
          <a:p>
            <a:pPr>
              <a:spcAft>
                <a:spcPts val="1200"/>
              </a:spcAft>
            </a:pPr>
          </a:p>
          <a:p>
            <a:pPr algn="ctr">
              <a:defRPr sz="2000" i="1">
                <a:solidFill>
                  <a:srgbClr val="898989"/>
                </a:solidFill>
              </a:defRPr>
            </a:pPr>
            <a:r>
              <a:t>waṣāḥibil qiblati wal qur-ān</a:t>
            </a:r>
          </a:p>
          <a:p>
            <a:pPr>
              <a:spcAft>
                <a:spcPts val="1200"/>
              </a:spcAft>
            </a:pPr>
          </a:p>
          <a:p>
            <a:pPr algn="ctr">
              <a:defRPr sz="2800">
                <a:solidFill>
                  <a:srgbClr val="3E5E5C"/>
                </a:solidFill>
              </a:defRPr>
            </a:pPr>
            <a:r>
              <a:t>and the one given the qiblah and the Quran,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3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مُنْتَحِيًا عَلَى ثَنَايَا أَبِيْ عَبْدِاللَّهِ، عَلَيْهِ السَّلاَمُ</a:t>
            </a:r>
          </a:p>
          <a:p>
            <a:pPr>
              <a:spcAft>
                <a:spcPts val="1200"/>
              </a:spcAft>
            </a:pPr>
          </a:p>
          <a:p>
            <a:pPr algn="ctr">
              <a:defRPr sz="2000" i="1">
                <a:solidFill>
                  <a:srgbClr val="898989"/>
                </a:solidFill>
              </a:defRPr>
            </a:pPr>
            <a:r>
              <a:t>muntaḥiyan `alā thanāyā abī `abdillāh, `alayhis salām</a:t>
            </a:r>
          </a:p>
          <a:p>
            <a:pPr>
              <a:spcAft>
                <a:spcPts val="1200"/>
              </a:spcAft>
            </a:pPr>
          </a:p>
          <a:p>
            <a:pPr algn="ctr">
              <a:defRPr sz="2800">
                <a:solidFill>
                  <a:srgbClr val="3E5E5C"/>
                </a:solidFill>
              </a:defRPr>
            </a:pPr>
            <a:r>
              <a:t>"How dare you hit the lips of Abu ‘Abdullah (a],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3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سَيِّدِ شَبَابِ أَهْلِ الجَنَّةِ تَنْكُتُهَا بِمِخْصَرَتِكَ</a:t>
            </a:r>
          </a:p>
          <a:p>
            <a:pPr>
              <a:spcAft>
                <a:spcPts val="1200"/>
              </a:spcAft>
            </a:pPr>
          </a:p>
          <a:p>
            <a:pPr algn="ctr">
              <a:defRPr sz="2000" i="1">
                <a:solidFill>
                  <a:srgbClr val="898989"/>
                </a:solidFill>
              </a:defRPr>
            </a:pPr>
            <a:r>
              <a:t>sayyidi shabābi ahlil jannati tankutuhā bimikhṣaratik</a:t>
            </a:r>
          </a:p>
          <a:p>
            <a:pPr>
              <a:spcAft>
                <a:spcPts val="1200"/>
              </a:spcAft>
            </a:pPr>
          </a:p>
          <a:p>
            <a:pPr algn="ctr">
              <a:defRPr sz="2800">
                <a:solidFill>
                  <a:srgbClr val="3E5E5C"/>
                </a:solidFill>
              </a:defRPr>
            </a:pPr>
            <a:r>
              <a:t>the Master of the Youths of Paradise?"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3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ثُمَّ قَالَتْ وَلَئِنْ جَرَتْ عَلَيَّ الدَّوَاهِيْ مُخَاطَبَتَكَ</a:t>
            </a:r>
          </a:p>
          <a:p>
            <a:pPr>
              <a:spcAft>
                <a:spcPts val="1200"/>
              </a:spcAft>
            </a:pPr>
          </a:p>
          <a:p>
            <a:pPr algn="ctr">
              <a:defRPr sz="2000" i="1">
                <a:solidFill>
                  <a:srgbClr val="898989"/>
                </a:solidFill>
              </a:defRPr>
            </a:pPr>
            <a:r>
              <a:t>thumma qālat wala-in jarat `alayyad dawāhī mukhāṭabatak</a:t>
            </a:r>
          </a:p>
          <a:p>
            <a:pPr>
              <a:spcAft>
                <a:spcPts val="1200"/>
              </a:spcAft>
            </a:pPr>
          </a:p>
          <a:p>
            <a:pPr algn="ctr">
              <a:defRPr sz="2800">
                <a:solidFill>
                  <a:srgbClr val="3E5E5C"/>
                </a:solidFill>
              </a:defRPr>
            </a:pPr>
            <a:r>
              <a:t>She then said, "Although calamities have forced me to speak to you,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3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إِنِّيْ لَأَسْتَصْغِرُ قَدْرَكَ وَأَسْتَعْظِمُ تَقْرِيْعَكَ وَأَسْتَكْثِرُ تَوْبِيخَكَ</a:t>
            </a:r>
          </a:p>
          <a:p>
            <a:pPr>
              <a:spcAft>
                <a:spcPts val="1200"/>
              </a:spcAft>
            </a:pPr>
          </a:p>
          <a:p>
            <a:pPr algn="ctr">
              <a:defRPr sz="2000" i="1">
                <a:solidFill>
                  <a:srgbClr val="898989"/>
                </a:solidFill>
              </a:defRPr>
            </a:pPr>
            <a:r>
              <a:t>innī la-astaṣghiru qadraka wa-asta`ẓimu taqrī`aka wa-astakthiru tawbīkhak</a:t>
            </a:r>
          </a:p>
          <a:p>
            <a:pPr>
              <a:spcAft>
                <a:spcPts val="1200"/>
              </a:spcAft>
            </a:pPr>
          </a:p>
          <a:p>
            <a:pPr algn="ctr">
              <a:defRPr sz="2800">
                <a:solidFill>
                  <a:srgbClr val="3E5E5C"/>
                </a:solidFill>
              </a:defRPr>
            </a:pPr>
            <a:r>
              <a:t>I see you trivial in my eyes and find your verbal attacks great and I regard your rebuke too much to bear,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3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لٰكِنِ العُيُوْنُ عَبْرَى وَالصُّدُوْرُ حَرَّى</a:t>
            </a:r>
          </a:p>
          <a:p>
            <a:pPr>
              <a:spcAft>
                <a:spcPts val="1200"/>
              </a:spcAft>
            </a:pPr>
          </a:p>
          <a:p>
            <a:pPr algn="ctr">
              <a:defRPr sz="2000" i="1">
                <a:solidFill>
                  <a:srgbClr val="898989"/>
                </a:solidFill>
              </a:defRPr>
            </a:pPr>
            <a:r>
              <a:t>lākinil `uyūnu `abrā waṣ ṣudūru ḥarrā</a:t>
            </a:r>
          </a:p>
          <a:p>
            <a:pPr>
              <a:spcAft>
                <a:spcPts val="1200"/>
              </a:spcAft>
            </a:pPr>
          </a:p>
          <a:p>
            <a:pPr algn="ctr">
              <a:defRPr sz="2800">
                <a:solidFill>
                  <a:srgbClr val="3E5E5C"/>
                </a:solidFill>
              </a:defRPr>
            </a:pPr>
            <a:r>
              <a:t>but the eyes are tearful, and the chests are filled with depression.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3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أَلْاَ فَالْعَجَبُ كُلُّ الْعَجَبِ لِقَتْلِ حِزْبِ اللَّهِ النُّجَبَاءِ بِحِزْبِ الشَّيْطَانِ الطُّلَقَاءِ</a:t>
            </a:r>
          </a:p>
          <a:p>
            <a:pPr>
              <a:spcAft>
                <a:spcPts val="1200"/>
              </a:spcAft>
            </a:pPr>
          </a:p>
          <a:p>
            <a:pPr algn="ctr">
              <a:defRPr sz="2000" i="1">
                <a:solidFill>
                  <a:srgbClr val="898989"/>
                </a:solidFill>
              </a:defRPr>
            </a:pPr>
            <a:r>
              <a:t>al-a fal`ajabu kullul `ajabi liqatli ḥizbillāhin nujabā-i biḥizbish shayṭāniṭ ṭulaqā</a:t>
            </a:r>
          </a:p>
          <a:p>
            <a:pPr>
              <a:spcAft>
                <a:spcPts val="1200"/>
              </a:spcAft>
            </a:pPr>
          </a:p>
          <a:p>
            <a:pPr algn="ctr">
              <a:defRPr sz="2800">
                <a:solidFill>
                  <a:srgbClr val="3E5E5C"/>
                </a:solidFill>
              </a:defRPr>
            </a:pPr>
            <a:r>
              <a:t>What is even stranger is that the honored Party of Allah is being killed by the Party of the ‘Released ones’—Party of Shaitan.</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3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لَئِنِ اتَّخَذْتَنَا مَغْنَمًا لَتَجِدُنَا وَشِيْكًا مُغْرَمًا حِيْنَ لَا تَجِدُ اِلَّا مَا قَدَّمَتْ يَدَاكَ</a:t>
            </a:r>
          </a:p>
          <a:p>
            <a:pPr>
              <a:spcAft>
                <a:spcPts val="1200"/>
              </a:spcAft>
            </a:pPr>
          </a:p>
          <a:p>
            <a:pPr algn="ctr">
              <a:defRPr sz="2000" i="1">
                <a:solidFill>
                  <a:srgbClr val="898989"/>
                </a:solidFill>
              </a:defRPr>
            </a:pPr>
            <a:r>
              <a:t>la-inittakhadhtanā maghnaman latajidunā washīkan mughraman ḥīna lā tajidu illā mā qaddamat yadāk</a:t>
            </a:r>
          </a:p>
          <a:p>
            <a:pPr>
              <a:spcAft>
                <a:spcPts val="1200"/>
              </a:spcAft>
            </a:pPr>
          </a:p>
          <a:p>
            <a:pPr algn="ctr">
              <a:defRPr sz="2800">
                <a:solidFill>
                  <a:srgbClr val="3E5E5C"/>
                </a:solidFill>
              </a:defRPr>
            </a:pPr>
            <a:r>
              <a:t>If you regard us as your booty, you shall soon find us as your opponents—that will be when you find nothing but what your hands had committed,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3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وَمَا رَبُّكَ بِظَلَّامٍ لِلْعَبِيْدِ</a:t>
            </a:r>
          </a:p>
          <a:p>
            <a:pPr>
              <a:spcAft>
                <a:spcPts val="1200"/>
              </a:spcAft>
            </a:pPr>
          </a:p>
          <a:p>
            <a:pPr algn="ctr">
              <a:defRPr sz="2000" i="1">
                <a:solidFill>
                  <a:srgbClr val="898989"/>
                </a:solidFill>
              </a:defRPr>
            </a:pPr>
            <a:r>
              <a:t>wamā rabbuka biẓallāmin lil`abīd</a:t>
            </a:r>
          </a:p>
          <a:p>
            <a:pPr>
              <a:spcAft>
                <a:spcPts val="1200"/>
              </a:spcAft>
            </a:pPr>
          </a:p>
          <a:p>
            <a:pPr algn="ctr">
              <a:defRPr sz="2800">
                <a:solidFill>
                  <a:srgbClr val="3E5E5C"/>
                </a:solidFill>
              </a:defRPr>
            </a:pPr>
            <a:r>
              <a:t>“And your Lord never treats His servants unjustly.(41:46)”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3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فَإلَى اللَّهِ المُشْتَكَى وَعَلَيْهِ المُعَوَّلُ فِيْ الشِّدَّةِ وَالرَّخَاءِ</a:t>
            </a:r>
          </a:p>
          <a:p>
            <a:pPr>
              <a:spcAft>
                <a:spcPts val="1200"/>
              </a:spcAft>
            </a:pPr>
          </a:p>
          <a:p>
            <a:pPr algn="ctr">
              <a:defRPr sz="2000" i="1">
                <a:solidFill>
                  <a:srgbClr val="898989"/>
                </a:solidFill>
              </a:defRPr>
            </a:pPr>
            <a:r>
              <a:t>fa-lallāhil mushtakā wa`alayhil mu`awwalu fish shiddati war rakhā</a:t>
            </a:r>
          </a:p>
          <a:p>
            <a:pPr>
              <a:spcAft>
                <a:spcPts val="1200"/>
              </a:spcAft>
            </a:pPr>
          </a:p>
          <a:p>
            <a:pPr algn="ctr">
              <a:defRPr sz="2800">
                <a:solidFill>
                  <a:srgbClr val="3E5E5C"/>
                </a:solidFill>
              </a:defRPr>
            </a:pPr>
            <a:r>
              <a:t>To Allah is my complaint, and upon Him do I rely.</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3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فَكِدْ كَيْدَكَ وَاسْعَ سَعْيَكَ وَنَاصِبْ جَهْدَكَ</a:t>
            </a:r>
          </a:p>
          <a:p>
            <a:pPr>
              <a:spcAft>
                <a:spcPts val="1200"/>
              </a:spcAft>
            </a:pPr>
          </a:p>
          <a:p>
            <a:pPr algn="ctr">
              <a:defRPr sz="2000" i="1">
                <a:solidFill>
                  <a:srgbClr val="898989"/>
                </a:solidFill>
              </a:defRPr>
            </a:pPr>
            <a:r>
              <a:t>fakid kaydaka was`a sa`yaka wanāṣib jahdak</a:t>
            </a:r>
          </a:p>
          <a:p>
            <a:pPr>
              <a:spcAft>
                <a:spcPts val="1200"/>
              </a:spcAft>
            </a:pPr>
          </a:p>
          <a:p>
            <a:pPr algn="ctr">
              <a:defRPr sz="2800">
                <a:solidFill>
                  <a:srgbClr val="3E5E5C"/>
                </a:solidFill>
              </a:defRPr>
            </a:pPr>
            <a:r>
              <a:t>So scheme whatever you wish to scheme, and carry out your plots, and intensify your efforts,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وَعَلَمِ الصِّدْقِ وَالْحَقِّ وَالْإِحْسَانِ</a:t>
            </a:r>
          </a:p>
          <a:p>
            <a:pPr>
              <a:spcAft>
                <a:spcPts val="1200"/>
              </a:spcAft>
            </a:pPr>
          </a:p>
          <a:p>
            <a:pPr algn="ctr">
              <a:defRPr sz="2000" i="1">
                <a:solidFill>
                  <a:srgbClr val="898989"/>
                </a:solidFill>
              </a:defRPr>
            </a:pPr>
            <a:r>
              <a:t>wa`alamiṣ ṣidqi walḥaqqi wal-iḥsān</a:t>
            </a:r>
          </a:p>
          <a:p>
            <a:pPr>
              <a:spcAft>
                <a:spcPts val="1200"/>
              </a:spcAft>
            </a:pPr>
          </a:p>
          <a:p>
            <a:pPr algn="ctr">
              <a:defRPr sz="2800">
                <a:solidFill>
                  <a:srgbClr val="3E5E5C"/>
                </a:solidFill>
              </a:defRPr>
            </a:pPr>
            <a:r>
              <a:t>and the example of honesty, right, and benevolence.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4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فَوَاللَّهِ لَا تَمْحُوَنَّ ذِكْرَنَا وَلَا تُمِيْتُ وَحْيَنَا</a:t>
            </a:r>
          </a:p>
          <a:p>
            <a:pPr>
              <a:spcAft>
                <a:spcPts val="1200"/>
              </a:spcAft>
            </a:pPr>
          </a:p>
          <a:p>
            <a:pPr algn="ctr">
              <a:defRPr sz="2000" i="1">
                <a:solidFill>
                  <a:srgbClr val="898989"/>
                </a:solidFill>
              </a:defRPr>
            </a:pPr>
            <a:r>
              <a:t>fawallāhi lā tamḥuwanna dhikranā walā tumītu waḥyanā</a:t>
            </a:r>
          </a:p>
          <a:p>
            <a:pPr>
              <a:spcAft>
                <a:spcPts val="1200"/>
              </a:spcAft>
            </a:pPr>
          </a:p>
          <a:p>
            <a:pPr algn="ctr">
              <a:defRPr sz="2800">
                <a:solidFill>
                  <a:srgbClr val="3E5E5C"/>
                </a:solidFill>
              </a:defRPr>
            </a:pPr>
            <a:r>
              <a:t>for, by Allah, you shall never be able to obliterate our mention, nor will you ever be able to kill the revelation (that was revealed to us],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4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وَلَا تُدْرِكُ أَمَدَنَا وَلَا تَرْخَصُ عَنْكَ عَارَهَا</a:t>
            </a:r>
          </a:p>
          <a:p>
            <a:pPr>
              <a:spcAft>
                <a:spcPts val="1200"/>
              </a:spcAft>
            </a:pPr>
          </a:p>
          <a:p>
            <a:pPr algn="ctr">
              <a:defRPr sz="2000" i="1">
                <a:solidFill>
                  <a:srgbClr val="898989"/>
                </a:solidFill>
              </a:defRPr>
            </a:pPr>
            <a:r>
              <a:t>walā tudriku amadanā walā tar-khaṣu `anka `ārahā</a:t>
            </a:r>
          </a:p>
          <a:p>
            <a:pPr>
              <a:spcAft>
                <a:spcPts val="1200"/>
              </a:spcAft>
            </a:pPr>
          </a:p>
          <a:p>
            <a:pPr algn="ctr">
              <a:defRPr sz="2800">
                <a:solidFill>
                  <a:srgbClr val="3E5E5C"/>
                </a:solidFill>
              </a:defRPr>
            </a:pPr>
            <a:r>
              <a:t>nor will you ever exalt to our position, nor will your shame ever be washed away.</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4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وَهَلْ رَأْيُكَ إِلَّا فَنَدٌ وَأَيَّامُكَ إِلَّا عَدَدٌ</a:t>
            </a:r>
          </a:p>
          <a:p>
            <a:pPr>
              <a:spcAft>
                <a:spcPts val="1200"/>
              </a:spcAft>
            </a:pPr>
          </a:p>
          <a:p>
            <a:pPr algn="ctr">
              <a:defRPr sz="2000" i="1">
                <a:solidFill>
                  <a:srgbClr val="898989"/>
                </a:solidFill>
              </a:defRPr>
            </a:pPr>
            <a:r>
              <a:t>wahal ra-yuka illā fanadun wa-ayyāmuka illā `adad</a:t>
            </a:r>
          </a:p>
          <a:p>
            <a:pPr>
              <a:spcAft>
                <a:spcPts val="1200"/>
              </a:spcAft>
            </a:pPr>
          </a:p>
          <a:p>
            <a:pPr algn="ctr">
              <a:defRPr sz="2800">
                <a:solidFill>
                  <a:srgbClr val="3E5E5C"/>
                </a:solidFill>
              </a:defRPr>
            </a:pPr>
            <a:r>
              <a:t>Your view shall be proven futile, your days limited in number,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4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وَجَمْعُكَ إِلَّا بَدَدٌ</a:t>
            </a:r>
          </a:p>
          <a:p>
            <a:pPr>
              <a:spcAft>
                <a:spcPts val="1200"/>
              </a:spcAft>
            </a:pPr>
          </a:p>
          <a:p>
            <a:pPr algn="ctr">
              <a:defRPr sz="2000" i="1">
                <a:solidFill>
                  <a:srgbClr val="898989"/>
                </a:solidFill>
              </a:defRPr>
            </a:pPr>
            <a:r>
              <a:t>wajam`uka illā badad</a:t>
            </a:r>
          </a:p>
          <a:p>
            <a:pPr>
              <a:spcAft>
                <a:spcPts val="1200"/>
              </a:spcAft>
            </a:pPr>
          </a:p>
          <a:p>
            <a:pPr algn="ctr">
              <a:defRPr sz="2800">
                <a:solidFill>
                  <a:srgbClr val="3E5E5C"/>
                </a:solidFill>
              </a:defRPr>
            </a:pPr>
            <a:r>
              <a:t>and your wealth wasted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4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يَا يَزِيْدُ أَمَا سَمَعْتُ قَوْلَ اللَّهِ تَعَالَى</a:t>
            </a:r>
          </a:p>
          <a:p>
            <a:pPr>
              <a:spcAft>
                <a:spcPts val="1200"/>
              </a:spcAft>
            </a:pPr>
          </a:p>
          <a:p>
            <a:pPr algn="ctr">
              <a:defRPr sz="2000" i="1">
                <a:solidFill>
                  <a:srgbClr val="898989"/>
                </a:solidFill>
              </a:defRPr>
            </a:pPr>
            <a:r>
              <a:t>yā yazīdu amā sama`tu qawlallāhi ta`ālā</a:t>
            </a:r>
          </a:p>
          <a:p>
            <a:pPr>
              <a:spcAft>
                <a:spcPts val="1200"/>
              </a:spcAft>
            </a:pPr>
          </a:p>
          <a:p>
            <a:pPr algn="ctr">
              <a:defRPr sz="2800">
                <a:solidFill>
                  <a:srgbClr val="3E5E5C"/>
                </a:solidFill>
              </a:defRPr>
            </a:pPr>
            <a:r>
              <a:t>on the Day when the caller calls out,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4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وَلَا تَحْسَبَنَّ الَّذِيْنَ قُتِلُوْا فِيْ سَبِيْلِ اللَّهِ أَمْوَاتًا</a:t>
            </a:r>
          </a:p>
          <a:p>
            <a:pPr>
              <a:spcAft>
                <a:spcPts val="1200"/>
              </a:spcAft>
            </a:pPr>
          </a:p>
          <a:p>
            <a:pPr algn="ctr">
              <a:defRPr sz="2000" i="1">
                <a:solidFill>
                  <a:srgbClr val="898989"/>
                </a:solidFill>
              </a:defRPr>
            </a:pPr>
            <a:r>
              <a:t>walā taḥsabannal ladhīna qutilū fī sabīlillāhi amwātā</a:t>
            </a:r>
          </a:p>
          <a:p>
            <a:pPr>
              <a:spcAft>
                <a:spcPts val="1200"/>
              </a:spcAft>
            </a:pPr>
          </a:p>
          <a:p>
            <a:pPr algn="ctr">
              <a:defRPr sz="2800">
                <a:solidFill>
                  <a:srgbClr val="3E5E5C"/>
                </a:solidFill>
              </a:defRPr>
            </a:pPr>
            <a:r>
              <a:t>“Think not of those, who are slain in the way of Allah as dead;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4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بَلْ أَحْيَاءٌ عِنْدَ رَبِّهِمْ يُرْزَقُوْنَ</a:t>
            </a:r>
          </a:p>
          <a:p>
            <a:pPr>
              <a:spcAft>
                <a:spcPts val="1200"/>
              </a:spcAft>
            </a:pPr>
          </a:p>
          <a:p>
            <a:pPr algn="ctr">
              <a:defRPr sz="2000" i="1">
                <a:solidFill>
                  <a:srgbClr val="898989"/>
                </a:solidFill>
              </a:defRPr>
            </a:pPr>
            <a:r>
              <a:t>bal aḥyā-un `inda rabbihim yur-zaqūn</a:t>
            </a:r>
          </a:p>
          <a:p>
            <a:pPr>
              <a:spcAft>
                <a:spcPts val="1200"/>
              </a:spcAft>
            </a:pPr>
          </a:p>
          <a:p>
            <a:pPr algn="ctr">
              <a:defRPr sz="2800">
                <a:solidFill>
                  <a:srgbClr val="3E5E5C"/>
                </a:solidFill>
              </a:defRPr>
            </a:pPr>
            <a:r>
              <a:t>they are alive (and) are provided sustenance from their Lord”. (3:169)</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4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فَالْحَمْدُ لِلَّهِ رَبِّ الْعَالَمِيْنَ</a:t>
            </a:r>
          </a:p>
          <a:p>
            <a:pPr>
              <a:spcAft>
                <a:spcPts val="1200"/>
              </a:spcAft>
            </a:pPr>
          </a:p>
          <a:p>
            <a:pPr algn="ctr">
              <a:defRPr sz="2000" i="1">
                <a:solidFill>
                  <a:srgbClr val="898989"/>
                </a:solidFill>
              </a:defRPr>
            </a:pPr>
            <a:r>
              <a:t>falḥamdu lillāhi rabbil `ālamīn</a:t>
            </a:r>
          </a:p>
          <a:p>
            <a:pPr>
              <a:spcAft>
                <a:spcPts val="1200"/>
              </a:spcAft>
            </a:pPr>
          </a:p>
          <a:p>
            <a:pPr algn="ctr">
              <a:defRPr sz="2800">
                <a:solidFill>
                  <a:srgbClr val="3E5E5C"/>
                </a:solidFill>
              </a:defRPr>
            </a:pPr>
            <a:r>
              <a:t>All praise is due to Allah, Lord of the Worlds,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4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اَلَّذِيْ خَتَمَ لِأَوَّلِنَا بِالسَّعَادَةِ وَ المَغْفِرَةِ</a:t>
            </a:r>
          </a:p>
          <a:p>
            <a:pPr>
              <a:spcAft>
                <a:spcPts val="1200"/>
              </a:spcAft>
            </a:pPr>
          </a:p>
          <a:p>
            <a:pPr algn="ctr">
              <a:defRPr sz="2000" i="1">
                <a:solidFill>
                  <a:srgbClr val="898989"/>
                </a:solidFill>
              </a:defRPr>
            </a:pPr>
            <a:r>
              <a:t>al ladhī khatama li-awwalinā bissa`ādati wal maghfirah</a:t>
            </a:r>
          </a:p>
          <a:p>
            <a:pPr>
              <a:spcAft>
                <a:spcPts val="1200"/>
              </a:spcAft>
            </a:pPr>
          </a:p>
          <a:p>
            <a:pPr algn="ctr">
              <a:defRPr sz="2800">
                <a:solidFill>
                  <a:srgbClr val="3E5E5C"/>
                </a:solidFill>
              </a:defRPr>
            </a:pPr>
            <a:r>
              <a:t>Who sealed the life of our early ones with happiness and forgiveness,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4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وَلِآخِرِنَا بِالشَّهَادَةِ وَالرَّحْمَةِ</a:t>
            </a:r>
          </a:p>
          <a:p>
            <a:pPr>
              <a:spcAft>
                <a:spcPts val="1200"/>
              </a:spcAft>
            </a:pPr>
          </a:p>
          <a:p>
            <a:pPr algn="ctr">
              <a:defRPr sz="2000" i="1">
                <a:solidFill>
                  <a:srgbClr val="898989"/>
                </a:solidFill>
              </a:defRPr>
            </a:pPr>
            <a:r>
              <a:t>wali-ākhirinā bishhahādati war raḥmah</a:t>
            </a:r>
          </a:p>
          <a:p>
            <a:pPr>
              <a:spcAft>
                <a:spcPts val="1200"/>
              </a:spcAft>
            </a:pPr>
          </a:p>
          <a:p>
            <a:pPr algn="ctr">
              <a:defRPr sz="2800">
                <a:solidFill>
                  <a:srgbClr val="3E5E5C"/>
                </a:solidFill>
              </a:defRPr>
            </a:pPr>
            <a:r>
              <a:t>and that of our last ones with martyrdom and mercy.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صَفْوَةِ الْاَنْبِيَاءِ</a:t>
            </a:r>
          </a:p>
          <a:p>
            <a:pPr>
              <a:spcAft>
                <a:spcPts val="1200"/>
              </a:spcAft>
            </a:pPr>
          </a:p>
          <a:p>
            <a:pPr algn="ctr">
              <a:defRPr sz="2000" i="1">
                <a:solidFill>
                  <a:srgbClr val="898989"/>
                </a:solidFill>
              </a:defRPr>
            </a:pPr>
            <a:r>
              <a:t>as salāmu `alayki yā binta ṣafwatil anbiyā</a:t>
            </a:r>
          </a:p>
          <a:p>
            <a:pPr>
              <a:spcAft>
                <a:spcPts val="1200"/>
              </a:spcAft>
            </a:pPr>
          </a:p>
          <a:p>
            <a:pPr algn="ctr">
              <a:defRPr sz="2800">
                <a:solidFill>
                  <a:srgbClr val="3E5E5C"/>
                </a:solidFill>
              </a:defRPr>
            </a:pPr>
            <a:r>
              <a:t>Peace be upon you O daughter of the choice of the Prophets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5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وَنَسْأَلُ اللَّهَ أَنْ يُكْمِلَ لَهُمُ الثَّوَابَ</a:t>
            </a:r>
          </a:p>
          <a:p>
            <a:pPr>
              <a:spcAft>
                <a:spcPts val="1200"/>
              </a:spcAft>
            </a:pPr>
          </a:p>
          <a:p>
            <a:pPr algn="ctr">
              <a:defRPr sz="2000" i="1">
                <a:solidFill>
                  <a:srgbClr val="898989"/>
                </a:solidFill>
              </a:defRPr>
            </a:pPr>
            <a:r>
              <a:t>wanas-alullāha an yukmila lahumuth thawāb</a:t>
            </a:r>
          </a:p>
          <a:p>
            <a:pPr>
              <a:spcAft>
                <a:spcPts val="1200"/>
              </a:spcAft>
            </a:pPr>
          </a:p>
          <a:p>
            <a:pPr algn="ctr">
              <a:defRPr sz="2800">
                <a:solidFill>
                  <a:srgbClr val="3E5E5C"/>
                </a:solidFill>
              </a:defRPr>
            </a:pPr>
            <a:r>
              <a:t>We plead to Allah to complete His rewards for them,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5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وَيُوْجِبَ لَهُمُ المَزِيْدَ وَيُحْسِنُ عَلَيْنَا الخِلَافَةَ</a:t>
            </a:r>
          </a:p>
          <a:p>
            <a:pPr>
              <a:spcAft>
                <a:spcPts val="1200"/>
              </a:spcAft>
            </a:pPr>
          </a:p>
          <a:p>
            <a:pPr algn="ctr">
              <a:defRPr sz="2000" i="1">
                <a:solidFill>
                  <a:srgbClr val="898989"/>
                </a:solidFill>
              </a:defRPr>
            </a:pPr>
            <a:r>
              <a:t>wayūjiba lahumul mazīda wayuḥsinu `alaynal khilāfah</a:t>
            </a:r>
          </a:p>
          <a:p>
            <a:pPr>
              <a:spcAft>
                <a:spcPts val="1200"/>
              </a:spcAft>
            </a:pPr>
          </a:p>
          <a:p>
            <a:pPr algn="ctr">
              <a:defRPr sz="2800">
                <a:solidFill>
                  <a:srgbClr val="3E5E5C"/>
                </a:solidFill>
              </a:defRPr>
            </a:pPr>
            <a:r>
              <a:t>grant them an increase, and recompense us pleasingly;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5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إِنَّهُ رَحِيْمٌ وَدُوْدٌ</a:t>
            </a:r>
          </a:p>
          <a:p>
            <a:pPr>
              <a:spcAft>
                <a:spcPts val="1200"/>
              </a:spcAft>
            </a:pPr>
          </a:p>
          <a:p>
            <a:pPr algn="ctr">
              <a:defRPr sz="2000" i="1">
                <a:solidFill>
                  <a:srgbClr val="898989"/>
                </a:solidFill>
              </a:defRPr>
            </a:pPr>
            <a:r>
              <a:t>innahu raḥīmun wadūd</a:t>
            </a:r>
          </a:p>
          <a:p>
            <a:pPr>
              <a:spcAft>
                <a:spcPts val="1200"/>
              </a:spcAft>
            </a:pPr>
          </a:p>
          <a:p>
            <a:pPr algn="ctr">
              <a:defRPr sz="2800">
                <a:solidFill>
                  <a:srgbClr val="3E5E5C"/>
                </a:solidFill>
              </a:defRPr>
            </a:pPr>
            <a:r>
              <a:t>He is the most Merciful, the most Compassionate.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5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وَحَسْبُنَا اللَّهُ وَنِعْمَ الوَكِيْلُ</a:t>
            </a:r>
          </a:p>
          <a:p>
            <a:pPr>
              <a:spcAft>
                <a:spcPts val="1200"/>
              </a:spcAft>
            </a:pPr>
          </a:p>
          <a:p>
            <a:pPr algn="ctr">
              <a:defRPr sz="2000" i="1">
                <a:solidFill>
                  <a:srgbClr val="898989"/>
                </a:solidFill>
              </a:defRPr>
            </a:pPr>
            <a:r>
              <a:t>waḥasbunallāhu wani`mal wakīl</a:t>
            </a:r>
          </a:p>
          <a:p>
            <a:pPr>
              <a:spcAft>
                <a:spcPts val="1200"/>
              </a:spcAft>
            </a:pPr>
          </a:p>
          <a:p>
            <a:pPr algn="ctr">
              <a:defRPr sz="2800">
                <a:solidFill>
                  <a:srgbClr val="3E5E5C"/>
                </a:solidFill>
              </a:defRPr>
            </a:pPr>
            <a:r>
              <a:t>Allah suffices us, and He is the best Guardian.</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5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وَصَلَّى اللَّهُ عَلَى مُحَمَّدٍ وَ آلِهِ الطَّيِّبِينَ الطَّاهِرِين</a:t>
            </a:r>
          </a:p>
          <a:p>
            <a:pPr>
              <a:spcAft>
                <a:spcPts val="1200"/>
              </a:spcAft>
            </a:pPr>
          </a:p>
          <a:p>
            <a:pPr algn="ctr">
              <a:defRPr sz="2000" i="1">
                <a:solidFill>
                  <a:srgbClr val="898989"/>
                </a:solidFill>
              </a:defRPr>
            </a:pPr>
            <a:r>
              <a:t>waṣallallāhu `alā muḥammadin wa ālihiṭ ṭayyibīnaṭ ṭāhirīn</a:t>
            </a:r>
          </a:p>
          <a:p>
            <a:pPr>
              <a:spcAft>
                <a:spcPts val="1200"/>
              </a:spcAft>
            </a:pPr>
          </a:p>
          <a:p>
            <a:pPr algn="ctr">
              <a:defRPr sz="2800">
                <a:solidFill>
                  <a:srgbClr val="3E5E5C"/>
                </a:solidFill>
              </a:defRPr>
            </a:pPr>
            <a:r>
              <a:t>May Allah bless Muhammad and his Pure, Immaculate Household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وَعَلَمِ الْأَتْقِيَاءِ وَمَشْهُوْرِ الذِّكْرِ فِيْ الْأَرْضِ وَالسَّمَاءِ</a:t>
            </a:r>
          </a:p>
          <a:p>
            <a:pPr>
              <a:spcAft>
                <a:spcPts val="1200"/>
              </a:spcAft>
            </a:pPr>
          </a:p>
          <a:p>
            <a:pPr algn="ctr">
              <a:defRPr sz="2000" i="1">
                <a:solidFill>
                  <a:srgbClr val="898989"/>
                </a:solidFill>
              </a:defRPr>
            </a:pPr>
            <a:r>
              <a:t>wa`alamil atqiyā-i wamash-hūridh dhikri fil ar-ḍi was samā</a:t>
            </a:r>
          </a:p>
          <a:p>
            <a:pPr>
              <a:spcAft>
                <a:spcPts val="1200"/>
              </a:spcAft>
            </a:pPr>
          </a:p>
          <a:p>
            <a:pPr algn="ctr">
              <a:defRPr sz="2800">
                <a:solidFill>
                  <a:srgbClr val="3E5E5C"/>
                </a:solidFill>
              </a:defRPr>
            </a:pPr>
            <a:r>
              <a:t>the example of the pious ones, and the well known in both the earth and the heavens.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وَرَحْمَةُ اللَّهِ وَبَرَكَاتُهُ</a:t>
            </a:r>
          </a:p>
          <a:p>
            <a:pPr>
              <a:spcAft>
                <a:spcPts val="1200"/>
              </a:spcAft>
            </a:pPr>
          </a:p>
          <a:p>
            <a:pPr algn="ctr">
              <a:defRPr sz="2000" i="1">
                <a:solidFill>
                  <a:srgbClr val="898989"/>
                </a:solidFill>
              </a:defRPr>
            </a:pPr>
            <a:r>
              <a:t>waraḥmatullāhi wabarakātuh</a:t>
            </a:r>
          </a:p>
          <a:p>
            <a:pPr>
              <a:spcAft>
                <a:spcPts val="1200"/>
              </a:spcAft>
            </a:pPr>
          </a:p>
          <a:p>
            <a:pPr algn="ctr">
              <a:defRPr sz="2800">
                <a:solidFill>
                  <a:srgbClr val="3E5E5C"/>
                </a:solidFill>
              </a:defRPr>
            </a:pPr>
            <a:r>
              <a:t>Allah's Mercy and Blessings be upon you</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خَيْرِ خَلقِ اللَّهِ وَسَيِّدِ خَلْقِهِ</a:t>
            </a:r>
          </a:p>
          <a:p>
            <a:pPr>
              <a:spcAft>
                <a:spcPts val="1200"/>
              </a:spcAft>
            </a:pPr>
          </a:p>
          <a:p>
            <a:pPr algn="ctr">
              <a:defRPr sz="2000" i="1">
                <a:solidFill>
                  <a:srgbClr val="898989"/>
                </a:solidFill>
              </a:defRPr>
            </a:pPr>
            <a:r>
              <a:t>as salāmu `alayki yā binta khayri khalqillāhi wasayyidi khalqih</a:t>
            </a:r>
          </a:p>
          <a:p>
            <a:pPr>
              <a:spcAft>
                <a:spcPts val="1200"/>
              </a:spcAft>
            </a:pPr>
          </a:p>
          <a:p>
            <a:pPr algn="ctr">
              <a:defRPr sz="2800">
                <a:solidFill>
                  <a:srgbClr val="3E5E5C"/>
                </a:solidFill>
              </a:defRPr>
            </a:pPr>
            <a:r>
              <a:t>Peace be upon you, O daughter of the best of Allah's creation, the master of His creatures,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1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وَأَوَّلِ العَدَدِ قَبْلَ إيجَادِ أَرْضِهِ وَسَمَاوَاتِهِ</a:t>
            </a:r>
          </a:p>
          <a:p>
            <a:pPr>
              <a:spcAft>
                <a:spcPts val="1200"/>
              </a:spcAft>
            </a:pPr>
          </a:p>
          <a:p>
            <a:pPr algn="ctr">
              <a:defRPr sz="2000" i="1">
                <a:solidFill>
                  <a:srgbClr val="898989"/>
                </a:solidFill>
              </a:defRPr>
            </a:pPr>
            <a:r>
              <a:t>wa-awwalil `adadi qabla ijādi ar-ḍihi wasamāwātih</a:t>
            </a:r>
          </a:p>
          <a:p>
            <a:pPr>
              <a:spcAft>
                <a:spcPts val="1200"/>
              </a:spcAft>
            </a:pPr>
          </a:p>
          <a:p>
            <a:pPr algn="ctr">
              <a:defRPr sz="2800">
                <a:solidFill>
                  <a:srgbClr val="3E5E5C"/>
                </a:solidFill>
              </a:defRPr>
            </a:pPr>
            <a:r>
              <a:t>the foremost created individual before the existence of (Allah's) earth and heavens,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سَيِّدِ الْاَنْبِيَاءِ</a:t>
            </a:r>
          </a:p>
          <a:p>
            <a:pPr>
              <a:spcAft>
                <a:spcPts val="1200"/>
              </a:spcAft>
            </a:pPr>
          </a:p>
          <a:p>
            <a:pPr algn="ctr">
              <a:defRPr sz="2000" i="1">
                <a:solidFill>
                  <a:srgbClr val="898989"/>
                </a:solidFill>
              </a:defRPr>
            </a:pPr>
            <a:r>
              <a:t>as salāmu `alayki yā binta sayyidil anbiyā</a:t>
            </a:r>
          </a:p>
          <a:p>
            <a:pPr>
              <a:spcAft>
                <a:spcPts val="1200"/>
              </a:spcAft>
            </a:pPr>
          </a:p>
          <a:p>
            <a:pPr algn="ctr">
              <a:defRPr sz="2800">
                <a:solidFill>
                  <a:srgbClr val="3E5E5C"/>
                </a:solidFill>
              </a:defRPr>
            </a:pPr>
            <a:r>
              <a:t>Peace be upon you, O daughter of the leader of the Prophets.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2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اَخِرِ الْاَبَدِ بَعْدَ فَنَاءِ الدُّنْيَا وَأَهْلِهَا</a:t>
            </a:r>
          </a:p>
          <a:p>
            <a:pPr>
              <a:spcAft>
                <a:spcPts val="1200"/>
              </a:spcAft>
            </a:pPr>
          </a:p>
          <a:p>
            <a:pPr algn="ctr">
              <a:defRPr sz="2000" i="1">
                <a:solidFill>
                  <a:srgbClr val="898989"/>
                </a:solidFill>
              </a:defRPr>
            </a:pPr>
            <a:r>
              <a:t>wa ākhiril abadi ba`da fanā-id dunyā wa-ahlihā</a:t>
            </a:r>
          </a:p>
          <a:p>
            <a:pPr>
              <a:spcAft>
                <a:spcPts val="1200"/>
              </a:spcAft>
            </a:pPr>
          </a:p>
          <a:p>
            <a:pPr algn="ctr">
              <a:defRPr sz="2800">
                <a:solidFill>
                  <a:srgbClr val="3E5E5C"/>
                </a:solidFill>
              </a:defRPr>
            </a:pPr>
            <a:r>
              <a:t>the last of the existent ones (who shall endure) after the extinction of this world and its beings,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2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اَلَّذِيْ رُوحُهُ نُسْخَةُ اللَّاهُوتِ وَصُورَتُهُ نُسْخَةُ المُلْكِ وَالمَلَكُوتِ</a:t>
            </a:r>
          </a:p>
          <a:p>
            <a:pPr>
              <a:spcAft>
                <a:spcPts val="1200"/>
              </a:spcAft>
            </a:pPr>
          </a:p>
          <a:p>
            <a:pPr algn="ctr">
              <a:defRPr sz="2000" i="1">
                <a:solidFill>
                  <a:srgbClr val="898989"/>
                </a:solidFill>
              </a:defRPr>
            </a:pPr>
            <a:r>
              <a:t>al ladhī rūḥuhu nuskhatul lāhūti waṣūratuhu nuskhatul mulki wāl-malakūt</a:t>
            </a:r>
          </a:p>
          <a:p>
            <a:pPr>
              <a:spcAft>
                <a:spcPts val="1200"/>
              </a:spcAft>
            </a:pPr>
          </a:p>
          <a:p>
            <a:pPr algn="ctr">
              <a:defRPr sz="2800">
                <a:solidFill>
                  <a:srgbClr val="3E5E5C"/>
                </a:solidFill>
              </a:defRPr>
            </a:pPr>
            <a:r>
              <a:t>and the one whose soul is a copy of the Divinity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2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وَقَلْبُهُ خُزَانَةُ الحَيِّ الَّذِيْ لَا يَمُوْتُ</a:t>
            </a:r>
          </a:p>
          <a:p>
            <a:pPr>
              <a:spcAft>
                <a:spcPts val="1200"/>
              </a:spcAft>
            </a:pPr>
          </a:p>
          <a:p>
            <a:pPr algn="ctr">
              <a:defRPr sz="2000" i="1">
                <a:solidFill>
                  <a:srgbClr val="898989"/>
                </a:solidFill>
              </a:defRPr>
            </a:pPr>
            <a:r>
              <a:t>waqalbuhu khuzānatul ḥayyil ladhī lā yamūt</a:t>
            </a:r>
          </a:p>
          <a:p>
            <a:pPr>
              <a:spcAft>
                <a:spcPts val="1200"/>
              </a:spcAft>
            </a:pPr>
          </a:p>
          <a:p>
            <a:pPr algn="ctr">
              <a:defRPr sz="2800">
                <a:solidFill>
                  <a:srgbClr val="3E5E5C"/>
                </a:solidFill>
              </a:defRPr>
            </a:pPr>
            <a:r>
              <a:t>and whose heart is the treasury of the Eternal, Subsistent God.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2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وَرَحْمَةُ اللَّهِ وَبَرَكَاتُهُ</a:t>
            </a:r>
          </a:p>
          <a:p>
            <a:pPr>
              <a:spcAft>
                <a:spcPts val="1200"/>
              </a:spcAft>
            </a:pPr>
          </a:p>
          <a:p>
            <a:pPr algn="ctr">
              <a:defRPr sz="2000" i="1">
                <a:solidFill>
                  <a:srgbClr val="898989"/>
                </a:solidFill>
              </a:defRPr>
            </a:pPr>
            <a:r>
              <a:t>waraḥmatullāhi wabarakātuh</a:t>
            </a:r>
          </a:p>
          <a:p>
            <a:pPr>
              <a:spcAft>
                <a:spcPts val="1200"/>
              </a:spcAft>
            </a:pPr>
          </a:p>
          <a:p>
            <a:pPr algn="ctr">
              <a:defRPr sz="2800">
                <a:solidFill>
                  <a:srgbClr val="3E5E5C"/>
                </a:solidFill>
              </a:defRPr>
            </a:pPr>
            <a:r>
              <a:t>Allah's Mercy and Blessings be upon you</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2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المُظَلَّلِ بِالغَمَامِ</a:t>
            </a:r>
          </a:p>
          <a:p>
            <a:pPr>
              <a:spcAft>
                <a:spcPts val="1200"/>
              </a:spcAft>
            </a:pPr>
          </a:p>
          <a:p>
            <a:pPr algn="ctr">
              <a:defRPr sz="2000" i="1">
                <a:solidFill>
                  <a:srgbClr val="898989"/>
                </a:solidFill>
              </a:defRPr>
            </a:pPr>
            <a:r>
              <a:t>as salāmu `alayki yā bintal muẓallali bilghamām</a:t>
            </a:r>
          </a:p>
          <a:p>
            <a:pPr>
              <a:spcAft>
                <a:spcPts val="1200"/>
              </a:spcAft>
            </a:pPr>
          </a:p>
          <a:p>
            <a:pPr algn="ctr">
              <a:defRPr sz="2800">
                <a:solidFill>
                  <a:srgbClr val="3E5E5C"/>
                </a:solidFill>
              </a:defRPr>
            </a:pPr>
            <a:r>
              <a:t>Peace be upon you, O daughter of the one who is shaded by clouds,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2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سَيِّدِ الكَوْنَيْنِ وَمَوْلِي الثَّقَلَيْنِ</a:t>
            </a:r>
          </a:p>
          <a:p>
            <a:pPr>
              <a:spcAft>
                <a:spcPts val="1200"/>
              </a:spcAft>
            </a:pPr>
          </a:p>
          <a:p>
            <a:pPr algn="ctr">
              <a:defRPr sz="2000" i="1">
                <a:solidFill>
                  <a:srgbClr val="898989"/>
                </a:solidFill>
              </a:defRPr>
            </a:pPr>
            <a:r>
              <a:t>sayyidil kawnayni wamawlith thaqalayn</a:t>
            </a:r>
          </a:p>
          <a:p>
            <a:pPr>
              <a:spcAft>
                <a:spcPts val="1200"/>
              </a:spcAft>
            </a:pPr>
          </a:p>
          <a:p>
            <a:pPr algn="ctr">
              <a:defRPr sz="2800">
                <a:solidFill>
                  <a:srgbClr val="3E5E5C"/>
                </a:solidFill>
              </a:defRPr>
            </a:pPr>
            <a:r>
              <a:t>is the master of the Two Worlds, is the chief of the two beings (i.e. man and jinn],</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2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وَشَفِيْعِ الْأُمَّةِ يَوْمَ المَحْشَرِ</a:t>
            </a:r>
          </a:p>
          <a:p>
            <a:pPr>
              <a:spcAft>
                <a:spcPts val="1200"/>
              </a:spcAft>
            </a:pPr>
          </a:p>
          <a:p>
            <a:pPr algn="ctr">
              <a:defRPr sz="2000" i="1">
                <a:solidFill>
                  <a:srgbClr val="898989"/>
                </a:solidFill>
              </a:defRPr>
            </a:pPr>
            <a:r>
              <a:t>washafī`il ummati yawmal maḥshar</a:t>
            </a:r>
          </a:p>
          <a:p>
            <a:pPr>
              <a:spcAft>
                <a:spcPts val="1200"/>
              </a:spcAft>
            </a:pPr>
          </a:p>
          <a:p>
            <a:pPr algn="ctr">
              <a:defRPr sz="2800">
                <a:solidFill>
                  <a:srgbClr val="3E5E5C"/>
                </a:solidFill>
              </a:defRPr>
            </a:pPr>
            <a:r>
              <a:t>and is the Intercessor of the ummah on the Resurrection Day.</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2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وَرَحْمَةُ اللَّهِ وَبَرَكَاتُهُ</a:t>
            </a:r>
          </a:p>
          <a:p>
            <a:pPr>
              <a:spcAft>
                <a:spcPts val="1200"/>
              </a:spcAft>
            </a:pPr>
          </a:p>
          <a:p>
            <a:pPr algn="ctr">
              <a:defRPr sz="2000" i="1">
                <a:solidFill>
                  <a:srgbClr val="898989"/>
                </a:solidFill>
              </a:defRPr>
            </a:pPr>
            <a:r>
              <a:t>waraḥmatullāhi wabarakātuh</a:t>
            </a:r>
          </a:p>
          <a:p>
            <a:pPr>
              <a:spcAft>
                <a:spcPts val="1200"/>
              </a:spcAft>
            </a:pPr>
          </a:p>
          <a:p>
            <a:pPr algn="ctr">
              <a:defRPr sz="2800">
                <a:solidFill>
                  <a:srgbClr val="3E5E5C"/>
                </a:solidFill>
              </a:defRPr>
            </a:pPr>
            <a:r>
              <a:t>Allah's Mercy and Blessings be upon you</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2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سَيِّدِ الْاَوْصِيَاءِ</a:t>
            </a:r>
          </a:p>
          <a:p>
            <a:pPr>
              <a:spcAft>
                <a:spcPts val="1200"/>
              </a:spcAft>
            </a:pPr>
          </a:p>
          <a:p>
            <a:pPr algn="ctr">
              <a:defRPr sz="2000" i="1">
                <a:solidFill>
                  <a:srgbClr val="898989"/>
                </a:solidFill>
              </a:defRPr>
            </a:pPr>
            <a:r>
              <a:t>as salāmu `alayki yā binta sayyidil awṣiyā</a:t>
            </a:r>
          </a:p>
          <a:p>
            <a:pPr>
              <a:spcAft>
                <a:spcPts val="1200"/>
              </a:spcAft>
            </a:pPr>
          </a:p>
          <a:p>
            <a:pPr algn="ctr">
              <a:defRPr sz="2800">
                <a:solidFill>
                  <a:srgbClr val="3E5E5C"/>
                </a:solidFill>
              </a:defRPr>
            </a:pPr>
            <a:r>
              <a:t>Peace be upon you, O daughter of the master of the Prophets' successors.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2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إِمَامِ الْأَتْقِيَاءِ</a:t>
            </a:r>
          </a:p>
          <a:p>
            <a:pPr>
              <a:spcAft>
                <a:spcPts val="1200"/>
              </a:spcAft>
            </a:pPr>
          </a:p>
          <a:p>
            <a:pPr algn="ctr">
              <a:defRPr sz="2000" i="1">
                <a:solidFill>
                  <a:srgbClr val="898989"/>
                </a:solidFill>
              </a:defRPr>
            </a:pPr>
            <a:r>
              <a:t>as salāmu `alayki yā binta imāmil atqiyā</a:t>
            </a:r>
          </a:p>
          <a:p>
            <a:pPr>
              <a:spcAft>
                <a:spcPts val="1200"/>
              </a:spcAft>
            </a:pPr>
          </a:p>
          <a:p>
            <a:pPr algn="ctr">
              <a:defRPr sz="2800">
                <a:solidFill>
                  <a:srgbClr val="3E5E5C"/>
                </a:solidFill>
              </a:defRPr>
            </a:pPr>
            <a:r>
              <a:t>Peace be upon you, O daughter of the leader of the God-fearing ones.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صَاحِبِ الحَوْضِ وَاللِّوَاءِ</a:t>
            </a:r>
          </a:p>
          <a:p>
            <a:pPr>
              <a:spcAft>
                <a:spcPts val="1200"/>
              </a:spcAft>
            </a:pPr>
          </a:p>
          <a:p>
            <a:pPr algn="ctr">
              <a:defRPr sz="2000" i="1">
                <a:solidFill>
                  <a:srgbClr val="898989"/>
                </a:solidFill>
              </a:defRPr>
            </a:pPr>
            <a:r>
              <a:t>as salāmu `alayki yā binta ṣāḥibil ḥawḍi wal liwā</a:t>
            </a:r>
          </a:p>
          <a:p>
            <a:pPr>
              <a:spcAft>
                <a:spcPts val="1200"/>
              </a:spcAft>
            </a:pPr>
          </a:p>
          <a:p>
            <a:pPr algn="ctr">
              <a:defRPr sz="2800">
                <a:solidFill>
                  <a:srgbClr val="3E5E5C"/>
                </a:solidFill>
              </a:defRPr>
            </a:pPr>
            <a:r>
              <a:t>Peace be upon you, O daughter of the owner of the (Heavenly) Pond and the Standard.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3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رُكْنِ الَاوْلِيَاءِ</a:t>
            </a:r>
          </a:p>
          <a:p>
            <a:pPr>
              <a:spcAft>
                <a:spcPts val="1200"/>
              </a:spcAft>
            </a:pPr>
          </a:p>
          <a:p>
            <a:pPr algn="ctr">
              <a:defRPr sz="2000" i="1">
                <a:solidFill>
                  <a:srgbClr val="898989"/>
                </a:solidFill>
              </a:defRPr>
            </a:pPr>
            <a:r>
              <a:t>as salāmu `alayki yā binta ruknil awliyā</a:t>
            </a:r>
          </a:p>
          <a:p>
            <a:pPr>
              <a:spcAft>
                <a:spcPts val="1200"/>
              </a:spcAft>
            </a:pPr>
          </a:p>
          <a:p>
            <a:pPr algn="ctr">
              <a:defRPr sz="2800">
                <a:solidFill>
                  <a:srgbClr val="3E5E5C"/>
                </a:solidFill>
              </a:defRPr>
            </a:pPr>
            <a:r>
              <a:t>Peace be upon you, O daughter of the shelter of the saints.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3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عِمَادِ الْأَصْفِيَاءِ</a:t>
            </a:r>
          </a:p>
          <a:p>
            <a:pPr>
              <a:spcAft>
                <a:spcPts val="1200"/>
              </a:spcAft>
            </a:pPr>
          </a:p>
          <a:p>
            <a:pPr algn="ctr">
              <a:defRPr sz="2000" i="1">
                <a:solidFill>
                  <a:srgbClr val="898989"/>
                </a:solidFill>
              </a:defRPr>
            </a:pPr>
            <a:r>
              <a:t>as salāmu `alayki yā binta `imādil aṣfiyā</a:t>
            </a:r>
          </a:p>
          <a:p>
            <a:pPr>
              <a:spcAft>
                <a:spcPts val="1200"/>
              </a:spcAft>
            </a:pPr>
          </a:p>
          <a:p>
            <a:pPr algn="ctr">
              <a:defRPr sz="2800">
                <a:solidFill>
                  <a:srgbClr val="3E5E5C"/>
                </a:solidFill>
              </a:defRPr>
            </a:pPr>
            <a:r>
              <a:t>Peace be upon you, O daughter of the support of the choice ones.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3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يَعْسوبِ الدِّينِ</a:t>
            </a:r>
          </a:p>
          <a:p>
            <a:pPr>
              <a:spcAft>
                <a:spcPts val="1200"/>
              </a:spcAft>
            </a:pPr>
          </a:p>
          <a:p>
            <a:pPr algn="ctr">
              <a:defRPr sz="2000" i="1">
                <a:solidFill>
                  <a:srgbClr val="898989"/>
                </a:solidFill>
              </a:defRPr>
            </a:pPr>
            <a:r>
              <a:t>as salāmu `alayki yā binta ya`subid dīn</a:t>
            </a:r>
          </a:p>
          <a:p>
            <a:pPr>
              <a:spcAft>
                <a:spcPts val="1200"/>
              </a:spcAft>
            </a:pPr>
          </a:p>
          <a:p>
            <a:pPr algn="ctr">
              <a:defRPr sz="2800">
                <a:solidFill>
                  <a:srgbClr val="3E5E5C"/>
                </a:solidFill>
              </a:defRPr>
            </a:pPr>
            <a:r>
              <a:t>Peace be upon you, O daughter of the leader of the Religion.</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3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أَمِيرِ المُؤْمِنِيْنَ</a:t>
            </a:r>
          </a:p>
          <a:p>
            <a:pPr>
              <a:spcAft>
                <a:spcPts val="1200"/>
              </a:spcAft>
            </a:pPr>
          </a:p>
          <a:p>
            <a:pPr algn="ctr">
              <a:defRPr sz="2000" i="1">
                <a:solidFill>
                  <a:srgbClr val="898989"/>
                </a:solidFill>
              </a:defRPr>
            </a:pPr>
            <a:r>
              <a:t>as salāmu `alayki yā binta amīril mu-minīn</a:t>
            </a:r>
          </a:p>
          <a:p>
            <a:pPr>
              <a:spcAft>
                <a:spcPts val="1200"/>
              </a:spcAft>
            </a:pPr>
          </a:p>
          <a:p>
            <a:pPr algn="ctr">
              <a:defRPr sz="2800">
                <a:solidFill>
                  <a:srgbClr val="3E5E5C"/>
                </a:solidFill>
              </a:defRPr>
            </a:pPr>
            <a:r>
              <a:t>Peace be upon you, O daughter of the commander of the faithful ones.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3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سَيِّدِ الوَصِيِّينَ</a:t>
            </a:r>
          </a:p>
          <a:p>
            <a:pPr>
              <a:spcAft>
                <a:spcPts val="1200"/>
              </a:spcAft>
            </a:pPr>
          </a:p>
          <a:p>
            <a:pPr algn="ctr">
              <a:defRPr sz="2000" i="1">
                <a:solidFill>
                  <a:srgbClr val="898989"/>
                </a:solidFill>
              </a:defRPr>
            </a:pPr>
            <a:r>
              <a:t>as salāmu `alayki yā binta sayyidil waṣiyyīn</a:t>
            </a:r>
          </a:p>
          <a:p>
            <a:pPr>
              <a:spcAft>
                <a:spcPts val="1200"/>
              </a:spcAft>
            </a:pPr>
          </a:p>
          <a:p>
            <a:pPr algn="ctr">
              <a:defRPr sz="2800">
                <a:solidFill>
                  <a:srgbClr val="3E5E5C"/>
                </a:solidFill>
              </a:defRPr>
            </a:pPr>
            <a:r>
              <a:t>Peace be upon you, O daughter of the chief of the Prophets' successors.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3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قَائِدِ البَرَرَةِ</a:t>
            </a:r>
          </a:p>
          <a:p>
            <a:pPr>
              <a:spcAft>
                <a:spcPts val="1200"/>
              </a:spcAft>
            </a:pPr>
          </a:p>
          <a:p>
            <a:pPr algn="ctr">
              <a:defRPr sz="2000" i="1">
                <a:solidFill>
                  <a:srgbClr val="898989"/>
                </a:solidFill>
              </a:defRPr>
            </a:pPr>
            <a:r>
              <a:t>as salāmu `alayki yā binta qā-idil bararah</a:t>
            </a:r>
          </a:p>
          <a:p>
            <a:pPr>
              <a:spcAft>
                <a:spcPts val="1200"/>
              </a:spcAft>
            </a:pPr>
          </a:p>
          <a:p>
            <a:pPr algn="ctr">
              <a:defRPr sz="2800">
                <a:solidFill>
                  <a:srgbClr val="3E5E5C"/>
                </a:solidFill>
              </a:defRPr>
            </a:pPr>
            <a:r>
              <a:t>Peace be upon you, O daughter of the leader of the pious ones.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3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قَامِعِ الكَفَرَةِ وَالفَجَرَةِ</a:t>
            </a:r>
          </a:p>
          <a:p>
            <a:pPr>
              <a:spcAft>
                <a:spcPts val="1200"/>
              </a:spcAft>
            </a:pPr>
          </a:p>
          <a:p>
            <a:pPr algn="ctr">
              <a:defRPr sz="2000" i="1">
                <a:solidFill>
                  <a:srgbClr val="898989"/>
                </a:solidFill>
              </a:defRPr>
            </a:pPr>
            <a:r>
              <a:t>as salāmu `alayki yā binta qāmi`il kafarati wālfajarah</a:t>
            </a:r>
          </a:p>
          <a:p>
            <a:pPr>
              <a:spcAft>
                <a:spcPts val="1200"/>
              </a:spcAft>
            </a:pPr>
          </a:p>
          <a:p>
            <a:pPr algn="ctr">
              <a:defRPr sz="2800">
                <a:solidFill>
                  <a:srgbClr val="3E5E5C"/>
                </a:solidFill>
              </a:defRPr>
            </a:pPr>
            <a:r>
              <a:t>Peace be upon you, O daughter of the preventer of the infidels and the wantons.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3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وَارِثِ النَّبِيِّيْنَ</a:t>
            </a:r>
          </a:p>
          <a:p>
            <a:pPr>
              <a:spcAft>
                <a:spcPts val="1200"/>
              </a:spcAft>
            </a:pPr>
          </a:p>
          <a:p>
            <a:pPr algn="ctr">
              <a:defRPr sz="2000" i="1">
                <a:solidFill>
                  <a:srgbClr val="898989"/>
                </a:solidFill>
              </a:defRPr>
            </a:pPr>
            <a:r>
              <a:t>as salāmu `alayki yā binta wārithin nabiyyīn</a:t>
            </a:r>
          </a:p>
          <a:p>
            <a:pPr>
              <a:spcAft>
                <a:spcPts val="1200"/>
              </a:spcAft>
            </a:pPr>
          </a:p>
          <a:p>
            <a:pPr algn="ctr">
              <a:defRPr sz="2800">
                <a:solidFill>
                  <a:srgbClr val="3E5E5C"/>
                </a:solidFill>
              </a:defRPr>
            </a:pPr>
            <a:r>
              <a:t>Peace be upon you, O daughter of the inheritor of the Prophets.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3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خَلِيْفَةِ سَيِّدِ المُرْسَلِيْنَ</a:t>
            </a:r>
          </a:p>
          <a:p>
            <a:pPr>
              <a:spcAft>
                <a:spcPts val="1200"/>
              </a:spcAft>
            </a:pPr>
          </a:p>
          <a:p>
            <a:pPr algn="ctr">
              <a:defRPr sz="2000" i="1">
                <a:solidFill>
                  <a:srgbClr val="898989"/>
                </a:solidFill>
              </a:defRPr>
            </a:pPr>
            <a:r>
              <a:t>as salāmu `alayki yā binta khalīfati sayyidil mur-salīn</a:t>
            </a:r>
          </a:p>
          <a:p>
            <a:pPr>
              <a:spcAft>
                <a:spcPts val="1200"/>
              </a:spcAft>
            </a:pPr>
          </a:p>
          <a:p>
            <a:pPr algn="ctr">
              <a:defRPr sz="2800">
                <a:solidFill>
                  <a:srgbClr val="3E5E5C"/>
                </a:solidFill>
              </a:defRPr>
            </a:pPr>
            <a:r>
              <a:t>Peace be upon you, O daughter of the successor of the Apostles' chief.</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3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ضِيَاءِ الدِّيْنِ</a:t>
            </a:r>
          </a:p>
          <a:p>
            <a:pPr>
              <a:spcAft>
                <a:spcPts val="1200"/>
              </a:spcAft>
            </a:pPr>
          </a:p>
          <a:p>
            <a:pPr algn="ctr">
              <a:defRPr sz="2000" i="1">
                <a:solidFill>
                  <a:srgbClr val="898989"/>
                </a:solidFill>
              </a:defRPr>
            </a:pPr>
            <a:r>
              <a:t>as salāmu `alayki yā binta ḍiyā-id dīn</a:t>
            </a:r>
          </a:p>
          <a:p>
            <a:pPr>
              <a:spcAft>
                <a:spcPts val="1200"/>
              </a:spcAft>
            </a:pPr>
          </a:p>
          <a:p>
            <a:pPr algn="ctr">
              <a:defRPr sz="2800">
                <a:solidFill>
                  <a:srgbClr val="3E5E5C"/>
                </a:solidFill>
              </a:defRPr>
            </a:pPr>
            <a:r>
              <a:t>Peace be upon you, O daughter of brightness of the Religion.</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مَنْ عُرِجَ بِهِ إِلَى السَّمَاءِ</a:t>
            </a:r>
          </a:p>
          <a:p>
            <a:pPr>
              <a:spcAft>
                <a:spcPts val="1200"/>
              </a:spcAft>
            </a:pPr>
          </a:p>
          <a:p>
            <a:pPr algn="ctr">
              <a:defRPr sz="2000" i="1">
                <a:solidFill>
                  <a:srgbClr val="898989"/>
                </a:solidFill>
              </a:defRPr>
            </a:pPr>
            <a:r>
              <a:t>as salāmu `alayki yā binta man `urija bihi ilas samā</a:t>
            </a:r>
          </a:p>
          <a:p>
            <a:pPr>
              <a:spcAft>
                <a:spcPts val="1200"/>
              </a:spcAft>
            </a:pPr>
          </a:p>
          <a:p>
            <a:pPr algn="ctr">
              <a:defRPr sz="2800">
                <a:solidFill>
                  <a:srgbClr val="3E5E5C"/>
                </a:solidFill>
              </a:defRPr>
            </a:pPr>
            <a:r>
              <a:t>Peace be upon you, O daughter of him who was taken to the skies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4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النَّبَأِ العَظِيْمِ عَلَى اليَقِيْنِ</a:t>
            </a:r>
          </a:p>
          <a:p>
            <a:pPr>
              <a:spcAft>
                <a:spcPts val="1200"/>
              </a:spcAft>
            </a:pPr>
          </a:p>
          <a:p>
            <a:pPr algn="ctr">
              <a:defRPr sz="2000" i="1">
                <a:solidFill>
                  <a:srgbClr val="898989"/>
                </a:solidFill>
              </a:defRPr>
            </a:pPr>
            <a:r>
              <a:t>as salāmu `alayki yā bintan naba-il `aẓīmi `alal yaqīn</a:t>
            </a:r>
          </a:p>
          <a:p>
            <a:pPr>
              <a:spcAft>
                <a:spcPts val="1200"/>
              </a:spcAft>
            </a:pPr>
          </a:p>
          <a:p>
            <a:pPr algn="ctr">
              <a:defRPr sz="2800">
                <a:solidFill>
                  <a:srgbClr val="3E5E5C"/>
                </a:solidFill>
              </a:defRPr>
            </a:pPr>
            <a:r>
              <a:t>Peace be upon you, O daughter of the Great News (as it is certainly proved).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4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مَنْ حِسَابُ النَّاسِ عَلَيْهِ وَالكَوْثَرُ بَيْنَ يَدَيْهِ</a:t>
            </a:r>
          </a:p>
          <a:p>
            <a:pPr>
              <a:spcAft>
                <a:spcPts val="1200"/>
              </a:spcAft>
            </a:pPr>
          </a:p>
          <a:p>
            <a:pPr algn="ctr">
              <a:defRPr sz="2000" i="1">
                <a:solidFill>
                  <a:srgbClr val="898989"/>
                </a:solidFill>
              </a:defRPr>
            </a:pPr>
            <a:r>
              <a:t>as salāmu `alayki yā binta man ḥisābun nāsi `alayhi wālkawtharu bayna yadayh</a:t>
            </a:r>
          </a:p>
          <a:p>
            <a:pPr>
              <a:spcAft>
                <a:spcPts val="1200"/>
              </a:spcAft>
            </a:pPr>
          </a:p>
          <a:p>
            <a:pPr algn="ctr">
              <a:defRPr sz="2800">
                <a:solidFill>
                  <a:srgbClr val="3E5E5C"/>
                </a:solidFill>
              </a:defRPr>
            </a:pPr>
            <a:r>
              <a:t>Peace be upon you, O daughter of the one to whom the mission of settling accounts with people (on the Resurrection Day) is given, between whose hands the Heavenly Pond (of al-Kawthar) is put,</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4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وَالنَّصُّ يَوْمَ الغَدِيْرِ عَلَيْهِ</a:t>
            </a:r>
          </a:p>
          <a:p>
            <a:pPr>
              <a:spcAft>
                <a:spcPts val="1200"/>
              </a:spcAft>
            </a:pPr>
          </a:p>
          <a:p>
            <a:pPr algn="ctr">
              <a:defRPr sz="2000" i="1">
                <a:solidFill>
                  <a:srgbClr val="898989"/>
                </a:solidFill>
              </a:defRPr>
            </a:pPr>
            <a:r>
              <a:t>wan naṣṣu yawmal ghadīri `alayh</a:t>
            </a:r>
          </a:p>
          <a:p>
            <a:pPr>
              <a:spcAft>
                <a:spcPts val="1200"/>
              </a:spcAft>
            </a:pPr>
          </a:p>
          <a:p>
            <a:pPr algn="ctr">
              <a:defRPr sz="2800">
                <a:solidFill>
                  <a:srgbClr val="3E5E5C"/>
                </a:solidFill>
              </a:defRPr>
            </a:pPr>
            <a:r>
              <a:t>and whom is intended by the (Prophet's) Statement of the Ghadir Day.</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4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وَرَحْمَةُ اللَّهِ وَبَرَكَاتُهُ</a:t>
            </a:r>
          </a:p>
          <a:p>
            <a:pPr>
              <a:spcAft>
                <a:spcPts val="1200"/>
              </a:spcAft>
            </a:pPr>
          </a:p>
          <a:p>
            <a:pPr algn="ctr">
              <a:defRPr sz="2000" i="1">
                <a:solidFill>
                  <a:srgbClr val="898989"/>
                </a:solidFill>
              </a:defRPr>
            </a:pPr>
            <a:r>
              <a:t>waraḥmatullāhi wabarakātuh</a:t>
            </a:r>
          </a:p>
          <a:p>
            <a:pPr>
              <a:spcAft>
                <a:spcPts val="1200"/>
              </a:spcAft>
            </a:pPr>
          </a:p>
          <a:p>
            <a:pPr algn="ctr">
              <a:defRPr sz="2800">
                <a:solidFill>
                  <a:srgbClr val="3E5E5C"/>
                </a:solidFill>
              </a:defRPr>
            </a:pPr>
            <a:r>
              <a:t>Allah's Mercy and Blessings be upon you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4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مَنْ قَادَ زِمَامَ نَاقَتِهَا جِبرَائِيلُ</a:t>
            </a:r>
          </a:p>
          <a:p>
            <a:pPr>
              <a:spcAft>
                <a:spcPts val="1200"/>
              </a:spcAft>
            </a:pPr>
          </a:p>
          <a:p>
            <a:pPr algn="ctr">
              <a:defRPr sz="2000" i="1">
                <a:solidFill>
                  <a:srgbClr val="898989"/>
                </a:solidFill>
              </a:defRPr>
            </a:pPr>
            <a:r>
              <a:t>as salāmu `alayki yā binta man qāda zimāma nāqatihā jibrā-īl</a:t>
            </a:r>
          </a:p>
          <a:p>
            <a:pPr>
              <a:spcAft>
                <a:spcPts val="1200"/>
              </a:spcAft>
            </a:pPr>
          </a:p>
          <a:p>
            <a:pPr algn="ctr">
              <a:defRPr sz="2800">
                <a:solidFill>
                  <a:srgbClr val="3E5E5C"/>
                </a:solidFill>
              </a:defRPr>
            </a:pPr>
            <a:r>
              <a:t>Peace be upon you, O daughter of the lady whose she-camel was driven by (Archangel) Gabriel,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4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وَشَارَكَهَا فِيْ مُصَابهَا إِسْرَافِيلُ</a:t>
            </a:r>
          </a:p>
          <a:p>
            <a:pPr>
              <a:spcAft>
                <a:spcPts val="1200"/>
              </a:spcAft>
            </a:pPr>
          </a:p>
          <a:p>
            <a:pPr algn="ctr">
              <a:defRPr sz="2000" i="1">
                <a:solidFill>
                  <a:srgbClr val="898989"/>
                </a:solidFill>
              </a:defRPr>
            </a:pPr>
            <a:r>
              <a:t>washārakahā fī muṣābhā isrāfīl</a:t>
            </a:r>
          </a:p>
          <a:p>
            <a:pPr>
              <a:spcAft>
                <a:spcPts val="1200"/>
              </a:spcAft>
            </a:pPr>
          </a:p>
          <a:p>
            <a:pPr algn="ctr">
              <a:defRPr sz="2800">
                <a:solidFill>
                  <a:srgbClr val="3E5E5C"/>
                </a:solidFill>
              </a:defRPr>
            </a:pPr>
            <a:r>
              <a:t>and whose misfortune (of Imam al-Husayn's being slain in Karbala) was shared by (Archangel) Israfil,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4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وَغَضِبَ بِسَبَبِهَا الرَّبُّ الجَلِيلُ</a:t>
            </a:r>
          </a:p>
          <a:p>
            <a:pPr>
              <a:spcAft>
                <a:spcPts val="1200"/>
              </a:spcAft>
            </a:pPr>
          </a:p>
          <a:p>
            <a:pPr algn="ctr">
              <a:defRPr sz="2000" i="1">
                <a:solidFill>
                  <a:srgbClr val="898989"/>
                </a:solidFill>
              </a:defRPr>
            </a:pPr>
            <a:r>
              <a:t>waghaḍiba bisababihar rabbul jalīl</a:t>
            </a:r>
          </a:p>
          <a:p>
            <a:pPr>
              <a:spcAft>
                <a:spcPts val="1200"/>
              </a:spcAft>
            </a:pPr>
          </a:p>
          <a:p>
            <a:pPr algn="ctr">
              <a:defRPr sz="2800">
                <a:solidFill>
                  <a:srgbClr val="3E5E5C"/>
                </a:solidFill>
              </a:defRPr>
            </a:pPr>
            <a:r>
              <a:t>and due to whose anger the All-exalted Lord was angry,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4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وَبَكَى لِمُصَابِهَا إِبْرَاهِيْمُ الخَلِيْلُ</a:t>
            </a:r>
          </a:p>
          <a:p>
            <a:pPr>
              <a:spcAft>
                <a:spcPts val="1200"/>
              </a:spcAft>
            </a:pPr>
          </a:p>
          <a:p>
            <a:pPr algn="ctr">
              <a:defRPr sz="2000" i="1">
                <a:solidFill>
                  <a:srgbClr val="898989"/>
                </a:solidFill>
              </a:defRPr>
            </a:pPr>
            <a:r>
              <a:t>wabakā limuṣābihā ibrāhīmul khalīl</a:t>
            </a:r>
          </a:p>
          <a:p>
            <a:pPr>
              <a:spcAft>
                <a:spcPts val="1200"/>
              </a:spcAft>
            </a:pPr>
          </a:p>
          <a:p>
            <a:pPr algn="ctr">
              <a:defRPr sz="2800">
                <a:solidFill>
                  <a:srgbClr val="3E5E5C"/>
                </a:solidFill>
              </a:defRPr>
            </a:pPr>
            <a:r>
              <a:t>and for whose misfortune of Karbala, (the Prophets) Abraham the Friend of Allah,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4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وَنُوحٌ وَمُوْسَى الكَلِيمُ فِيْ كَرْبَلاءَ</a:t>
            </a:r>
          </a:p>
          <a:p>
            <a:pPr>
              <a:spcAft>
                <a:spcPts val="1200"/>
              </a:spcAft>
            </a:pPr>
          </a:p>
          <a:p>
            <a:pPr algn="ctr">
              <a:defRPr sz="2000" i="1">
                <a:solidFill>
                  <a:srgbClr val="898989"/>
                </a:solidFill>
              </a:defRPr>
            </a:pPr>
            <a:r>
              <a:t>wanūḥun wamūsal kalīmu fī kar-balā</a:t>
            </a:r>
          </a:p>
          <a:p>
            <a:pPr>
              <a:spcAft>
                <a:spcPts val="1200"/>
              </a:spcAft>
            </a:pPr>
          </a:p>
          <a:p>
            <a:pPr algn="ctr">
              <a:defRPr sz="2800">
                <a:solidFill>
                  <a:srgbClr val="3E5E5C"/>
                </a:solidFill>
              </a:defRPr>
            </a:pPr>
            <a:r>
              <a:t>Noah, and Moses the Spoken by Allah wept.</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4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البُدُورِ السَّوَاطِعِ</a:t>
            </a:r>
          </a:p>
          <a:p>
            <a:pPr>
              <a:spcAft>
                <a:spcPts val="1200"/>
              </a:spcAft>
            </a:pPr>
          </a:p>
          <a:p>
            <a:pPr algn="ctr">
              <a:defRPr sz="2000" i="1">
                <a:solidFill>
                  <a:srgbClr val="898989"/>
                </a:solidFill>
              </a:defRPr>
            </a:pPr>
            <a:r>
              <a:t>as salāmu `alayki yā bintal budūris sawāṭi`</a:t>
            </a:r>
          </a:p>
          <a:p>
            <a:pPr>
              <a:spcAft>
                <a:spcPts val="1200"/>
              </a:spcAft>
            </a:pPr>
          </a:p>
          <a:p>
            <a:pPr algn="ctr">
              <a:defRPr sz="2800">
                <a:solidFill>
                  <a:srgbClr val="3E5E5C"/>
                </a:solidFill>
              </a:defRPr>
            </a:pPr>
            <a:r>
              <a:t>Peace be upon you, O daughter of the shining full moons.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وَوَصَلَ إِلَى مَقَامِ قَابَ قَوْسَيْنِ اَوْ أَدْنَى</a:t>
            </a:r>
          </a:p>
          <a:p>
            <a:pPr>
              <a:spcAft>
                <a:spcPts val="1200"/>
              </a:spcAft>
            </a:pPr>
          </a:p>
          <a:p>
            <a:pPr algn="ctr">
              <a:defRPr sz="2000" i="1">
                <a:solidFill>
                  <a:srgbClr val="898989"/>
                </a:solidFill>
              </a:defRPr>
            </a:pPr>
            <a:r>
              <a:t>wawaṣala ilā maqāmi qāba qawsayni aw adnā</a:t>
            </a:r>
          </a:p>
          <a:p>
            <a:pPr>
              <a:spcAft>
                <a:spcPts val="1200"/>
              </a:spcAft>
            </a:pPr>
          </a:p>
          <a:p>
            <a:pPr algn="ctr">
              <a:defRPr sz="2800">
                <a:solidFill>
                  <a:srgbClr val="3E5E5C"/>
                </a:solidFill>
              </a:defRPr>
            </a:pPr>
            <a:r>
              <a:t>and who reached the position of the length of two arrows or even closer.</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5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الشُّمُوسِ الطَّوَالِعِ، وَرَحْمَةُ اللَّهِ وَبَرَكَاتُهُ</a:t>
            </a:r>
          </a:p>
          <a:p>
            <a:pPr>
              <a:spcAft>
                <a:spcPts val="1200"/>
              </a:spcAft>
            </a:pPr>
          </a:p>
          <a:p>
            <a:pPr algn="ctr">
              <a:defRPr sz="2000" i="1">
                <a:solidFill>
                  <a:srgbClr val="898989"/>
                </a:solidFill>
              </a:defRPr>
            </a:pPr>
            <a:r>
              <a:t>as salāmu `alayki yā bintash shumūsiṭ ṭawāli`, waraḥmatullāhi wabarakātuh</a:t>
            </a:r>
          </a:p>
          <a:p>
            <a:pPr>
              <a:spcAft>
                <a:spcPts val="1200"/>
              </a:spcAft>
            </a:pPr>
          </a:p>
          <a:p>
            <a:pPr algn="ctr">
              <a:defRPr sz="2800">
                <a:solidFill>
                  <a:srgbClr val="3E5E5C"/>
                </a:solidFill>
              </a:defRPr>
            </a:pPr>
            <a:r>
              <a:t>Peace and Allah's Mercy and Blessings be upon you, O daughter of the brilliant suns.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5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زَمْزَمَ وَالصَّفَا</a:t>
            </a:r>
          </a:p>
          <a:p>
            <a:pPr>
              <a:spcAft>
                <a:spcPts val="1200"/>
              </a:spcAft>
            </a:pPr>
          </a:p>
          <a:p>
            <a:pPr algn="ctr">
              <a:defRPr sz="2000" i="1">
                <a:solidFill>
                  <a:srgbClr val="898989"/>
                </a:solidFill>
              </a:defRPr>
            </a:pPr>
            <a:r>
              <a:t>as salāmu `alayki yā binta zamzama waṣ ṣafā</a:t>
            </a:r>
          </a:p>
          <a:p>
            <a:pPr>
              <a:spcAft>
                <a:spcPts val="1200"/>
              </a:spcAft>
            </a:pPr>
          </a:p>
          <a:p>
            <a:pPr algn="ctr">
              <a:defRPr sz="2800">
                <a:solidFill>
                  <a:srgbClr val="3E5E5C"/>
                </a:solidFill>
              </a:defRPr>
            </a:pPr>
            <a:r>
              <a:t>Peace be upon you, O daughter of Well Zamzam and Safa (of the landmarks of Mecca)</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5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مَكَّةَ وَمِنَى</a:t>
            </a:r>
          </a:p>
          <a:p>
            <a:pPr>
              <a:spcAft>
                <a:spcPts val="1200"/>
              </a:spcAft>
            </a:pPr>
          </a:p>
          <a:p>
            <a:pPr algn="ctr">
              <a:defRPr sz="2000" i="1">
                <a:solidFill>
                  <a:srgbClr val="898989"/>
                </a:solidFill>
              </a:defRPr>
            </a:pPr>
            <a:r>
              <a:t>as salāmu `alayki yā binta makkata waminā</a:t>
            </a:r>
          </a:p>
          <a:p>
            <a:pPr>
              <a:spcAft>
                <a:spcPts val="1200"/>
              </a:spcAft>
            </a:pPr>
          </a:p>
          <a:p>
            <a:pPr algn="ctr">
              <a:defRPr sz="2800">
                <a:solidFill>
                  <a:srgbClr val="3E5E5C"/>
                </a:solidFill>
              </a:defRPr>
            </a:pPr>
            <a:r>
              <a:t>Peace be upon you, O daughter of Mecca and Mina –a height in Mecca-</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5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مَنْ حُمِلَ عَلَى البُرَاقِ فِيْ الهَوَاء</a:t>
            </a:r>
          </a:p>
          <a:p>
            <a:pPr>
              <a:spcAft>
                <a:spcPts val="1200"/>
              </a:spcAft>
            </a:pPr>
          </a:p>
          <a:p>
            <a:pPr algn="ctr">
              <a:defRPr sz="2000" i="1">
                <a:solidFill>
                  <a:srgbClr val="898989"/>
                </a:solidFill>
              </a:defRPr>
            </a:pPr>
            <a:r>
              <a:t>as salāmu `alayki yā binta man ḥumila `alal burāqi fil hawa</a:t>
            </a:r>
          </a:p>
          <a:p>
            <a:pPr>
              <a:spcAft>
                <a:spcPts val="1200"/>
              </a:spcAft>
            </a:pPr>
          </a:p>
          <a:p>
            <a:pPr algn="ctr">
              <a:defRPr sz="2800">
                <a:solidFill>
                  <a:srgbClr val="3E5E5C"/>
                </a:solidFill>
              </a:defRPr>
            </a:pPr>
            <a:r>
              <a:t>Peace be upon you, O daughter of him whom was carried by Buraq to the heavens.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5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مَنْ حَمَلَ الزَّكَاةَ بِأَطْرَافِ الرِّدَاءِ وَبَذَلَهُ عَلَى الْفُقَرَاءِ</a:t>
            </a:r>
          </a:p>
          <a:p>
            <a:pPr>
              <a:spcAft>
                <a:spcPts val="1200"/>
              </a:spcAft>
            </a:pPr>
          </a:p>
          <a:p>
            <a:pPr algn="ctr">
              <a:defRPr sz="2000" i="1">
                <a:solidFill>
                  <a:srgbClr val="898989"/>
                </a:solidFill>
              </a:defRPr>
            </a:pPr>
            <a:r>
              <a:t>as salāmu `alayki yā binta man ḥamalaz zakāta bi-aṭrāfir ridā-i wabadhalahu `alal fuqarā</a:t>
            </a:r>
          </a:p>
          <a:p>
            <a:pPr>
              <a:spcAft>
                <a:spcPts val="1200"/>
              </a:spcAft>
            </a:pPr>
          </a:p>
          <a:p>
            <a:pPr algn="ctr">
              <a:defRPr sz="2800">
                <a:solidFill>
                  <a:srgbClr val="3E5E5C"/>
                </a:solidFill>
              </a:defRPr>
            </a:pPr>
            <a:r>
              <a:t>Peace be upon you, O daughter of him who carried the zakat(almsgiving) by the margins of his dress to give it to the paupers.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5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مَنْ أُسْرِيَ بِهِ مِنَ الْمَسْجِدِ الْحَرَامِ إِلَى الْمَسْجِدِ الْأَقْصَى</a:t>
            </a:r>
          </a:p>
          <a:p>
            <a:pPr>
              <a:spcAft>
                <a:spcPts val="1200"/>
              </a:spcAft>
            </a:pPr>
          </a:p>
          <a:p>
            <a:pPr algn="ctr">
              <a:defRPr sz="2000" i="1">
                <a:solidFill>
                  <a:srgbClr val="898989"/>
                </a:solidFill>
              </a:defRPr>
            </a:pPr>
            <a:r>
              <a:t>as salāmu `alayki yā binta man usriya bihi minal masjidil ḥarāmi ilal masjidil aqṣā</a:t>
            </a:r>
          </a:p>
          <a:p>
            <a:pPr>
              <a:spcAft>
                <a:spcPts val="1200"/>
              </a:spcAft>
            </a:pPr>
          </a:p>
          <a:p>
            <a:pPr algn="ctr">
              <a:defRPr sz="2800">
                <a:solidFill>
                  <a:srgbClr val="3E5E5C"/>
                </a:solidFill>
              </a:defRPr>
            </a:pPr>
            <a:r>
              <a:t>Peace be upon you, O daughter of him whom was taken by night from the Inviolable Masjid to the Farthest Masjid.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5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مَنْ ضَرَبَ بِالسَّيْفَيْن</a:t>
            </a:r>
          </a:p>
          <a:p>
            <a:pPr>
              <a:spcAft>
                <a:spcPts val="1200"/>
              </a:spcAft>
            </a:pPr>
          </a:p>
          <a:p>
            <a:pPr algn="ctr">
              <a:defRPr sz="2000" i="1">
                <a:solidFill>
                  <a:srgbClr val="898989"/>
                </a:solidFill>
              </a:defRPr>
            </a:pPr>
            <a:r>
              <a:t>as salāmu `alayki yā binta man ḍaraba bissayfayn</a:t>
            </a:r>
          </a:p>
          <a:p>
            <a:pPr>
              <a:spcAft>
                <a:spcPts val="1200"/>
              </a:spcAft>
            </a:pPr>
          </a:p>
          <a:p>
            <a:pPr algn="ctr">
              <a:defRPr sz="2800">
                <a:solidFill>
                  <a:srgbClr val="3E5E5C"/>
                </a:solidFill>
              </a:defRPr>
            </a:pPr>
            <a:r>
              <a:t>Peace be upon you, O daughter of him who fought with two swords.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5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مَنْ صَلَّى القِبْلَتَيْنِ</a:t>
            </a:r>
          </a:p>
          <a:p>
            <a:pPr>
              <a:spcAft>
                <a:spcPts val="1200"/>
              </a:spcAft>
            </a:pPr>
          </a:p>
          <a:p>
            <a:pPr algn="ctr">
              <a:defRPr sz="2000" i="1">
                <a:solidFill>
                  <a:srgbClr val="898989"/>
                </a:solidFill>
              </a:defRPr>
            </a:pPr>
            <a:r>
              <a:t>as salāmu `alayki yā binta man ṣallal qiblatayn</a:t>
            </a:r>
          </a:p>
          <a:p>
            <a:pPr>
              <a:spcAft>
                <a:spcPts val="1200"/>
              </a:spcAft>
            </a:pPr>
          </a:p>
          <a:p>
            <a:pPr algn="ctr">
              <a:defRPr sz="2800">
                <a:solidFill>
                  <a:srgbClr val="3E5E5C"/>
                </a:solidFill>
              </a:defRPr>
            </a:pPr>
            <a:r>
              <a:t>Peace be upon you, O daughter of him who offered prayers to the two qiblas.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5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مُحَمَّدٍ المُصْطَفَى</a:t>
            </a:r>
          </a:p>
          <a:p>
            <a:pPr>
              <a:spcAft>
                <a:spcPts val="1200"/>
              </a:spcAft>
            </a:pPr>
          </a:p>
          <a:p>
            <a:pPr algn="ctr">
              <a:defRPr sz="2000" i="1">
                <a:solidFill>
                  <a:srgbClr val="898989"/>
                </a:solidFill>
              </a:defRPr>
            </a:pPr>
            <a:r>
              <a:t>as salāmu `alayki yā binta muḥammadinil muṣṭafā</a:t>
            </a:r>
          </a:p>
          <a:p>
            <a:pPr>
              <a:spcAft>
                <a:spcPts val="1200"/>
              </a:spcAft>
            </a:pPr>
          </a:p>
          <a:p>
            <a:pPr algn="ctr">
              <a:defRPr sz="2800">
                <a:solidFill>
                  <a:srgbClr val="3E5E5C"/>
                </a:solidFill>
              </a:defRPr>
            </a:pPr>
            <a:r>
              <a:t>Peace be upon you, O daughter of Muhammad al-Mustafa (the Selected by God)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5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عَلِيٍّ المُرْتَضَى</a:t>
            </a:r>
          </a:p>
          <a:p>
            <a:pPr>
              <a:spcAft>
                <a:spcPts val="1200"/>
              </a:spcAft>
            </a:pPr>
          </a:p>
          <a:p>
            <a:pPr algn="ctr">
              <a:defRPr sz="2000" i="1">
                <a:solidFill>
                  <a:srgbClr val="898989"/>
                </a:solidFill>
              </a:defRPr>
            </a:pPr>
            <a:r>
              <a:t>as salāmu `alayki yā binta `aliyyinil mur-taḍā</a:t>
            </a:r>
          </a:p>
          <a:p>
            <a:pPr>
              <a:spcAft>
                <a:spcPts val="1200"/>
              </a:spcAft>
            </a:pPr>
          </a:p>
          <a:p>
            <a:pPr algn="ctr">
              <a:defRPr sz="2800">
                <a:solidFill>
                  <a:srgbClr val="3E5E5C"/>
                </a:solidFill>
              </a:defRPr>
            </a:pPr>
            <a:r>
              <a:t>Peace be upon you, O daughter of Ali al-Murtada (the Pleased one)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نَبِيِّ الهُدَى</a:t>
            </a:r>
          </a:p>
          <a:p>
            <a:pPr>
              <a:spcAft>
                <a:spcPts val="1200"/>
              </a:spcAft>
            </a:pPr>
          </a:p>
          <a:p>
            <a:pPr algn="ctr">
              <a:defRPr sz="2000" i="1">
                <a:solidFill>
                  <a:srgbClr val="898989"/>
                </a:solidFill>
              </a:defRPr>
            </a:pPr>
            <a:r>
              <a:t>as salāmu `alayki yā binta nabiyyil hudā</a:t>
            </a:r>
          </a:p>
          <a:p>
            <a:pPr>
              <a:spcAft>
                <a:spcPts val="1200"/>
              </a:spcAft>
            </a:pPr>
          </a:p>
          <a:p>
            <a:pPr algn="ctr">
              <a:defRPr sz="2800">
                <a:solidFill>
                  <a:srgbClr val="3E5E5C"/>
                </a:solidFill>
              </a:defRPr>
            </a:pPr>
            <a:r>
              <a:t>Peace be upon you, O daughter of the Prophet of right guidance,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6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فَاطِمَةَ الزَّهْرَاءِ</a:t>
            </a:r>
          </a:p>
          <a:p>
            <a:pPr>
              <a:spcAft>
                <a:spcPts val="1200"/>
              </a:spcAft>
            </a:pPr>
          </a:p>
          <a:p>
            <a:pPr algn="ctr">
              <a:defRPr sz="2000" i="1">
                <a:solidFill>
                  <a:srgbClr val="898989"/>
                </a:solidFill>
              </a:defRPr>
            </a:pPr>
            <a:r>
              <a:t>as salāmu `alayki yā binta fāṭimataz zahrā</a:t>
            </a:r>
          </a:p>
          <a:p>
            <a:pPr>
              <a:spcAft>
                <a:spcPts val="1200"/>
              </a:spcAft>
            </a:pPr>
          </a:p>
          <a:p>
            <a:pPr algn="ctr">
              <a:defRPr sz="2800">
                <a:solidFill>
                  <a:srgbClr val="3E5E5C"/>
                </a:solidFill>
              </a:defRPr>
            </a:pPr>
            <a:r>
              <a:t>Peace be upon you, O daughter of Fatimah al-Zahraa (the Resplendent).</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6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خَدِيْجَةَ الكُبْرَى</a:t>
            </a:r>
          </a:p>
          <a:p>
            <a:pPr>
              <a:spcAft>
                <a:spcPts val="1200"/>
              </a:spcAft>
            </a:pPr>
          </a:p>
          <a:p>
            <a:pPr algn="ctr">
              <a:defRPr sz="2000" i="1">
                <a:solidFill>
                  <a:srgbClr val="898989"/>
                </a:solidFill>
              </a:defRPr>
            </a:pPr>
            <a:r>
              <a:t>as salāmu `alayki yā binta khadījatal kubrā</a:t>
            </a:r>
          </a:p>
          <a:p>
            <a:pPr>
              <a:spcAft>
                <a:spcPts val="1200"/>
              </a:spcAft>
            </a:pPr>
          </a:p>
          <a:p>
            <a:pPr algn="ctr">
              <a:defRPr sz="2800">
                <a:solidFill>
                  <a:srgbClr val="3E5E5C"/>
                </a:solidFill>
              </a:defRPr>
            </a:pPr>
            <a:r>
              <a:t>Peace be upon you, O daughter of Khadijah al-Kubra (the Grand)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6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وَعَلَى جَدِّكِ مُحَمَّدٍ المُخْتَارِ</a:t>
            </a:r>
          </a:p>
          <a:p>
            <a:pPr>
              <a:spcAft>
                <a:spcPts val="1200"/>
              </a:spcAft>
            </a:pPr>
          </a:p>
          <a:p>
            <a:pPr algn="ctr">
              <a:defRPr sz="2000" i="1">
                <a:solidFill>
                  <a:srgbClr val="898989"/>
                </a:solidFill>
              </a:defRPr>
            </a:pPr>
            <a:r>
              <a:t>as salāmu `alayki wa`alā jaddiki muḥammadinil mukhtār</a:t>
            </a:r>
          </a:p>
          <a:p>
            <a:pPr>
              <a:spcAft>
                <a:spcPts val="1200"/>
              </a:spcAft>
            </a:pPr>
          </a:p>
          <a:p>
            <a:pPr algn="ctr">
              <a:defRPr sz="2800">
                <a:solidFill>
                  <a:srgbClr val="3E5E5C"/>
                </a:solidFill>
              </a:defRPr>
            </a:pPr>
            <a:r>
              <a:t>Peace be upon you and upon your grandfather, Muhammad al-Mukhtar (the Chosen.)</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6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وَعَلَى أَبِيْكِ حَيْدَرَ الكَرَّارِ</a:t>
            </a:r>
          </a:p>
          <a:p>
            <a:pPr>
              <a:spcAft>
                <a:spcPts val="1200"/>
              </a:spcAft>
            </a:pPr>
          </a:p>
          <a:p>
            <a:pPr algn="ctr">
              <a:defRPr sz="2000" i="1">
                <a:solidFill>
                  <a:srgbClr val="898989"/>
                </a:solidFill>
              </a:defRPr>
            </a:pPr>
            <a:r>
              <a:t>as salāmu `alayki wa`alā abīki ḥaydaral karrār</a:t>
            </a:r>
          </a:p>
          <a:p>
            <a:pPr>
              <a:spcAft>
                <a:spcPts val="1200"/>
              </a:spcAft>
            </a:pPr>
          </a:p>
          <a:p>
            <a:pPr algn="ctr">
              <a:defRPr sz="2800">
                <a:solidFill>
                  <a:srgbClr val="3E5E5C"/>
                </a:solidFill>
              </a:defRPr>
            </a:pPr>
            <a:r>
              <a:t>Peace be upon you and upon your father, Haydar al-Karrar (the Attacking.)</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6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وَعَلَى السَّادَاتِ الْأَطْهَارِ الْأَخْيَارِ</a:t>
            </a:r>
          </a:p>
          <a:p>
            <a:pPr>
              <a:spcAft>
                <a:spcPts val="1200"/>
              </a:spcAft>
            </a:pPr>
          </a:p>
          <a:p>
            <a:pPr algn="ctr">
              <a:defRPr sz="2000" i="1">
                <a:solidFill>
                  <a:srgbClr val="898989"/>
                </a:solidFill>
              </a:defRPr>
            </a:pPr>
            <a:r>
              <a:t>as salāmu `alayki wa`alas sādātil aṭ-hāril akhyār</a:t>
            </a:r>
          </a:p>
          <a:p>
            <a:pPr>
              <a:spcAft>
                <a:spcPts val="1200"/>
              </a:spcAft>
            </a:pPr>
          </a:p>
          <a:p>
            <a:pPr algn="ctr">
              <a:defRPr sz="2800">
                <a:solidFill>
                  <a:srgbClr val="3E5E5C"/>
                </a:solidFill>
              </a:defRPr>
            </a:pPr>
            <a:r>
              <a:t>Peace be upon you and upon the pure, choice masters who are the Arguments of Allah on lands,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6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وَهُمْ حُجَجُ اللَّهِ عَلَى الْأَقْطَارِ وَسَادَاتُ الْأَرْضِ وَالسَّمَاءِ</a:t>
            </a:r>
          </a:p>
          <a:p>
            <a:pPr>
              <a:spcAft>
                <a:spcPts val="1200"/>
              </a:spcAft>
            </a:pPr>
          </a:p>
          <a:p>
            <a:pPr algn="ctr">
              <a:defRPr sz="2000" i="1">
                <a:solidFill>
                  <a:srgbClr val="898989"/>
                </a:solidFill>
              </a:defRPr>
            </a:pPr>
            <a:r>
              <a:t>wahum ḥujajullāhi `alal aqṭāri wasādātul ar-ḍi was samā</a:t>
            </a:r>
          </a:p>
          <a:p>
            <a:pPr>
              <a:spcAft>
                <a:spcPts val="1200"/>
              </a:spcAft>
            </a:pPr>
          </a:p>
          <a:p>
            <a:pPr algn="ctr">
              <a:defRPr sz="2800">
                <a:solidFill>
                  <a:srgbClr val="3E5E5C"/>
                </a:solidFill>
              </a:defRPr>
            </a:pPr>
            <a:r>
              <a:t>the chiefs of the earth and the heavens,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6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اَلَّذِيْنَ حُبُّهُمْ فَرَضٌ عَلَى أَعْنَاقِ كُلِّ الخَلَائِقِ</a:t>
            </a:r>
          </a:p>
          <a:p>
            <a:pPr>
              <a:spcAft>
                <a:spcPts val="1200"/>
              </a:spcAft>
            </a:pPr>
          </a:p>
          <a:p>
            <a:pPr algn="ctr">
              <a:defRPr sz="2000" i="1">
                <a:solidFill>
                  <a:srgbClr val="898989"/>
                </a:solidFill>
              </a:defRPr>
            </a:pPr>
            <a:r>
              <a:t>al ladhīna ḥubbuhum faraḍun `alā a`nāqi kullil khalā-iq</a:t>
            </a:r>
          </a:p>
          <a:p>
            <a:pPr>
              <a:spcAft>
                <a:spcPts val="1200"/>
              </a:spcAft>
            </a:pPr>
          </a:p>
          <a:p>
            <a:pPr algn="ctr">
              <a:defRPr sz="2800">
                <a:solidFill>
                  <a:srgbClr val="3E5E5C"/>
                </a:solidFill>
              </a:defRPr>
            </a:pPr>
            <a:r>
              <a:t>and love for whom is a prescription that is incumbent upon all creatures.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6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وَلِيِّ اللَّهِ المُعَظَّمِ</a:t>
            </a:r>
          </a:p>
          <a:p>
            <a:pPr>
              <a:spcAft>
                <a:spcPts val="1200"/>
              </a:spcAft>
            </a:pPr>
          </a:p>
          <a:p>
            <a:pPr algn="ctr">
              <a:defRPr sz="2000" i="1">
                <a:solidFill>
                  <a:srgbClr val="898989"/>
                </a:solidFill>
              </a:defRPr>
            </a:pPr>
            <a:r>
              <a:t>as salāmu `alayki yā binta waliyyillāhil mu`aẓẓam</a:t>
            </a:r>
          </a:p>
          <a:p>
            <a:pPr>
              <a:spcAft>
                <a:spcPts val="1200"/>
              </a:spcAft>
            </a:pPr>
          </a:p>
          <a:p>
            <a:pPr algn="ctr">
              <a:defRPr sz="2800">
                <a:solidFill>
                  <a:srgbClr val="3E5E5C"/>
                </a:solidFill>
              </a:defRPr>
            </a:pPr>
            <a:r>
              <a:t>Peace be upon you, O daughter of the glorified, holy servant of Allah.</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6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عَمَّةَ وَلِيِّ اللَّهِ المُكَرَّمِ</a:t>
            </a:r>
          </a:p>
          <a:p>
            <a:pPr>
              <a:spcAft>
                <a:spcPts val="1200"/>
              </a:spcAft>
            </a:pPr>
          </a:p>
          <a:p>
            <a:pPr algn="ctr">
              <a:defRPr sz="2000" i="1">
                <a:solidFill>
                  <a:srgbClr val="898989"/>
                </a:solidFill>
              </a:defRPr>
            </a:pPr>
            <a:r>
              <a:t>as salāmu `alayki yā `ammata waliyyillāhil mukarram</a:t>
            </a:r>
          </a:p>
          <a:p>
            <a:pPr>
              <a:spcAft>
                <a:spcPts val="1200"/>
              </a:spcAft>
            </a:pPr>
          </a:p>
          <a:p>
            <a:pPr algn="ctr">
              <a:defRPr sz="2800">
                <a:solidFill>
                  <a:srgbClr val="3E5E5C"/>
                </a:solidFill>
              </a:defRPr>
            </a:pPr>
            <a:r>
              <a:t>Peace be upon you, O aunt of dignified, holy servant of Allah.</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6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أُمَّ المَصَائِبِ يَا زَيْنَبُ وَرَحْمَةُ اللَّهِ وَبَرَكَاتُهُ</a:t>
            </a:r>
          </a:p>
          <a:p>
            <a:pPr>
              <a:spcAft>
                <a:spcPts val="1200"/>
              </a:spcAft>
            </a:pPr>
          </a:p>
          <a:p>
            <a:pPr algn="ctr">
              <a:defRPr sz="2000" i="1">
                <a:solidFill>
                  <a:srgbClr val="898989"/>
                </a:solidFill>
              </a:defRPr>
            </a:pPr>
            <a:r>
              <a:t>as salāmu `alayki yā ummal maṣā-ibi yā zaynabu waraḥmatullāhi wabarakātuh</a:t>
            </a:r>
          </a:p>
          <a:p>
            <a:pPr>
              <a:spcAft>
                <a:spcPts val="1200"/>
              </a:spcAft>
            </a:pPr>
          </a:p>
          <a:p>
            <a:pPr algn="ctr">
              <a:defRPr sz="2800">
                <a:solidFill>
                  <a:srgbClr val="3E5E5C"/>
                </a:solidFill>
              </a:defRPr>
            </a:pPr>
            <a:r>
              <a:t>Peace and Allah's Mercy and Blessings be upon you, O mother of misfortunes; Zaynab.</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وَسَيِّدِ الوَرَى وَمُنْقِذِ العِبَادِ مِنَ الرَّدَى</a:t>
            </a:r>
          </a:p>
          <a:p>
            <a:pPr>
              <a:spcAft>
                <a:spcPts val="1200"/>
              </a:spcAft>
            </a:pPr>
          </a:p>
          <a:p>
            <a:pPr algn="ctr">
              <a:defRPr sz="2000" i="1">
                <a:solidFill>
                  <a:srgbClr val="898989"/>
                </a:solidFill>
              </a:defRPr>
            </a:pPr>
            <a:r>
              <a:t>wasayyidil warā wamunqidhil `ibādi minar radā</a:t>
            </a:r>
          </a:p>
          <a:p>
            <a:pPr>
              <a:spcAft>
                <a:spcPts val="1200"/>
              </a:spcAft>
            </a:pPr>
          </a:p>
          <a:p>
            <a:pPr algn="ctr">
              <a:defRPr sz="2800">
                <a:solidFill>
                  <a:srgbClr val="3E5E5C"/>
                </a:solidFill>
              </a:defRPr>
            </a:pPr>
            <a:r>
              <a:t>the master of (all) human beings, and the savior of the servants (of Allah) from being destroyed.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7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أَيَّتُهَا الفَاضِلَةُ الرَّشِيدَةُ</a:t>
            </a:r>
          </a:p>
          <a:p>
            <a:pPr>
              <a:spcAft>
                <a:spcPts val="1200"/>
              </a:spcAft>
            </a:pPr>
          </a:p>
          <a:p>
            <a:pPr algn="ctr">
              <a:defRPr sz="2000" i="1">
                <a:solidFill>
                  <a:srgbClr val="898989"/>
                </a:solidFill>
              </a:defRPr>
            </a:pPr>
            <a:r>
              <a:t>as salāmu `alayki ayyatuhal fāḍilatur rashīdah</a:t>
            </a:r>
          </a:p>
          <a:p>
            <a:pPr>
              <a:spcAft>
                <a:spcPts val="1200"/>
              </a:spcAft>
            </a:pPr>
          </a:p>
          <a:p>
            <a:pPr algn="ctr">
              <a:defRPr sz="2800">
                <a:solidFill>
                  <a:srgbClr val="3E5E5C"/>
                </a:solidFill>
              </a:defRPr>
            </a:pPr>
            <a:r>
              <a:t>Peace be upon you—the virtuous, rightly guided one!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7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أَيَّتُهَا الكَامِلَةُ العَالِمَةُ العَامِلَةُ</a:t>
            </a:r>
          </a:p>
          <a:p>
            <a:pPr>
              <a:spcAft>
                <a:spcPts val="1200"/>
              </a:spcAft>
            </a:pPr>
          </a:p>
          <a:p>
            <a:pPr algn="ctr">
              <a:defRPr sz="2000" i="1">
                <a:solidFill>
                  <a:srgbClr val="898989"/>
                </a:solidFill>
              </a:defRPr>
            </a:pPr>
            <a:r>
              <a:t>as salāmu `alayki ayyatuhal kāmilatul `ālimatul `āmilah</a:t>
            </a:r>
          </a:p>
          <a:p>
            <a:pPr>
              <a:spcAft>
                <a:spcPts val="1200"/>
              </a:spcAft>
            </a:pPr>
          </a:p>
          <a:p>
            <a:pPr algn="ctr">
              <a:defRPr sz="2800">
                <a:solidFill>
                  <a:srgbClr val="3E5E5C"/>
                </a:solidFill>
              </a:defRPr>
            </a:pPr>
            <a:r>
              <a:t>Peace be upon you—the perfect, knowledgeable good-doer.</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7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أَيَّتُهَا الكَرِيْمَةُ النَّبِيْلَةُ</a:t>
            </a:r>
          </a:p>
          <a:p>
            <a:pPr>
              <a:spcAft>
                <a:spcPts val="1200"/>
              </a:spcAft>
            </a:pPr>
          </a:p>
          <a:p>
            <a:pPr algn="ctr">
              <a:defRPr sz="2000" i="1">
                <a:solidFill>
                  <a:srgbClr val="898989"/>
                </a:solidFill>
              </a:defRPr>
            </a:pPr>
            <a:r>
              <a:t>as salāmu `alayki ayyatuhal karīmatun nabīlah</a:t>
            </a:r>
          </a:p>
          <a:p>
            <a:pPr>
              <a:spcAft>
                <a:spcPts val="1200"/>
              </a:spcAft>
            </a:pPr>
          </a:p>
          <a:p>
            <a:pPr algn="ctr">
              <a:defRPr sz="2800">
                <a:solidFill>
                  <a:srgbClr val="3E5E5C"/>
                </a:solidFill>
              </a:defRPr>
            </a:pPr>
            <a:r>
              <a:t>Peace be upon you—the noble gentlewoman.</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7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أَيَّتُهَا التَّقِيَّةُ النَّقِيَّةُ</a:t>
            </a:r>
          </a:p>
          <a:p>
            <a:pPr>
              <a:spcAft>
                <a:spcPts val="1200"/>
              </a:spcAft>
            </a:pPr>
          </a:p>
          <a:p>
            <a:pPr algn="ctr">
              <a:defRPr sz="2000" i="1">
                <a:solidFill>
                  <a:srgbClr val="898989"/>
                </a:solidFill>
              </a:defRPr>
            </a:pPr>
            <a:r>
              <a:t>as salāmu `alayki ayyatuhat taqiyyatun naqiyyah</a:t>
            </a:r>
          </a:p>
          <a:p>
            <a:pPr>
              <a:spcAft>
                <a:spcPts val="1200"/>
              </a:spcAft>
            </a:pPr>
          </a:p>
          <a:p>
            <a:pPr algn="ctr">
              <a:defRPr sz="2800">
                <a:solidFill>
                  <a:srgbClr val="3E5E5C"/>
                </a:solidFill>
              </a:defRPr>
            </a:pPr>
            <a:r>
              <a:t>Peace be upon you—the pious, infallible one.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7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مَنْ ظَهَرَتْ مَحَبَّتُهَا لِلْحُسَيْنِ المَظْلُوْمِ</a:t>
            </a:r>
          </a:p>
          <a:p>
            <a:pPr>
              <a:spcAft>
                <a:spcPts val="1200"/>
              </a:spcAft>
            </a:pPr>
          </a:p>
          <a:p>
            <a:pPr algn="ctr">
              <a:defRPr sz="2000" i="1">
                <a:solidFill>
                  <a:srgbClr val="898989"/>
                </a:solidFill>
              </a:defRPr>
            </a:pPr>
            <a:r>
              <a:t>as salāmu `alayki yā man ẓaharat maḥabbatuhā lilḥusaynil maẓlūm</a:t>
            </a:r>
          </a:p>
          <a:p>
            <a:pPr>
              <a:spcAft>
                <a:spcPts val="1200"/>
              </a:spcAft>
            </a:pPr>
          </a:p>
          <a:p>
            <a:pPr algn="ctr">
              <a:defRPr sz="2800">
                <a:solidFill>
                  <a:srgbClr val="3E5E5C"/>
                </a:solidFill>
              </a:defRPr>
            </a:pPr>
            <a:r>
              <a:t>Peace be upon you—who showed her love for al-Husayn; the wronged,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7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فِيْ مَوَارِدَ عَدِيْدَةٍ وَتَحَمِلُ المَصَائِبَ المَحُرِقَةَ لِلْقُلُوْبِ مَعَ تَحَمُّلَاتٍ شَدِيْدَةٍ</a:t>
            </a:r>
          </a:p>
          <a:p>
            <a:pPr>
              <a:spcAft>
                <a:spcPts val="1200"/>
              </a:spcAft>
            </a:pPr>
          </a:p>
          <a:p>
            <a:pPr algn="ctr">
              <a:defRPr sz="2000" i="1">
                <a:solidFill>
                  <a:srgbClr val="898989"/>
                </a:solidFill>
              </a:defRPr>
            </a:pPr>
            <a:r>
              <a:t>fī mawārida `adīdatin wataḥamilul maṣā-ibal maḥuriqata lilqulūbi ma`a taḥammulātin shadīdah</a:t>
            </a:r>
          </a:p>
          <a:p>
            <a:pPr>
              <a:spcAft>
                <a:spcPts val="1200"/>
              </a:spcAft>
            </a:pPr>
          </a:p>
          <a:p>
            <a:pPr algn="ctr">
              <a:defRPr sz="2800">
                <a:solidFill>
                  <a:srgbClr val="3E5E5C"/>
                </a:solidFill>
              </a:defRPr>
            </a:pPr>
            <a:r>
              <a:t>in many situations and had to suffer awful heartbreaking misfortunes.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7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مَنْ حَفِظَتِ الْإِمَامَ فِيْ يَوْمِ عَاشُوْرَاءَ فِيْ القَتْلَى</a:t>
            </a:r>
          </a:p>
          <a:p>
            <a:pPr>
              <a:spcAft>
                <a:spcPts val="1200"/>
              </a:spcAft>
            </a:pPr>
          </a:p>
          <a:p>
            <a:pPr algn="ctr">
              <a:defRPr sz="2000" i="1">
                <a:solidFill>
                  <a:srgbClr val="898989"/>
                </a:solidFill>
              </a:defRPr>
            </a:pPr>
            <a:r>
              <a:t>as salāmu `alayki yā man ḥafiẓatil imāma fī yawmi `āshūrā-a fil qatlā</a:t>
            </a:r>
          </a:p>
          <a:p>
            <a:pPr>
              <a:spcAft>
                <a:spcPts val="1200"/>
              </a:spcAft>
            </a:pPr>
          </a:p>
          <a:p>
            <a:pPr algn="ctr">
              <a:defRPr sz="2800">
                <a:solidFill>
                  <a:srgbClr val="3E5E5C"/>
                </a:solidFill>
              </a:defRPr>
            </a:pPr>
            <a:r>
              <a:t>Peace be upon you—who guarded the Imam on the Day of Ashura when he was killed,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7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وَبَذَلَتْ نَفْسَهَا فِيْ نَجَاةِ زَيْنِ العَابِدِيْنَ فِيْ مَجَلِسِ أَشْقَى الْأَشْقِيَاءِ</a:t>
            </a:r>
          </a:p>
          <a:p>
            <a:pPr>
              <a:spcAft>
                <a:spcPts val="1200"/>
              </a:spcAft>
            </a:pPr>
          </a:p>
          <a:p>
            <a:pPr algn="ctr">
              <a:defRPr sz="2000" i="1">
                <a:solidFill>
                  <a:srgbClr val="898989"/>
                </a:solidFill>
              </a:defRPr>
            </a:pPr>
            <a:r>
              <a:t>wabadhalat nafsahā fī najāti zaynil `ābidīna fī majalisi ashqal ashqiyā</a:t>
            </a:r>
          </a:p>
          <a:p>
            <a:pPr>
              <a:spcAft>
                <a:spcPts val="1200"/>
              </a:spcAft>
            </a:pPr>
          </a:p>
          <a:p>
            <a:pPr algn="ctr">
              <a:defRPr sz="2800">
                <a:solidFill>
                  <a:srgbClr val="3E5E5C"/>
                </a:solidFill>
              </a:defRPr>
            </a:pPr>
            <a:r>
              <a:t>and sacrificed her soul for the salvation of Zayn al-Abidin at the gathering of the most wretched one (i.e. Ubaydullah ibn Ziyad],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7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وَنَطَقَتْ كَنُطْقِ عَلِيٍّ عَلَيْهِ السَّلاَمُ فِيْ سِكَكِ الكُوْفَةِ وَحَوْلَهَا كَثِيْرٌ مِنَ الْأَعْدَاءِ</a:t>
            </a:r>
          </a:p>
          <a:p>
            <a:pPr>
              <a:spcAft>
                <a:spcPts val="1200"/>
              </a:spcAft>
            </a:pPr>
          </a:p>
          <a:p>
            <a:pPr algn="ctr">
              <a:defRPr sz="2000" i="1">
                <a:solidFill>
                  <a:srgbClr val="898989"/>
                </a:solidFill>
              </a:defRPr>
            </a:pPr>
            <a:r>
              <a:t>wanaṭaqat kanuṭqi `aliyyin `alayhis salāmu fī sikakil kūfati waḥawlahā kathīrun minal a`dā</a:t>
            </a:r>
          </a:p>
          <a:p>
            <a:pPr>
              <a:spcAft>
                <a:spcPts val="1200"/>
              </a:spcAft>
            </a:pPr>
          </a:p>
          <a:p>
            <a:pPr algn="ctr">
              <a:defRPr sz="2800">
                <a:solidFill>
                  <a:srgbClr val="3E5E5C"/>
                </a:solidFill>
              </a:defRPr>
            </a:pPr>
            <a:r>
              <a:t>and addressed a speech, just like (Imam) Ali's, in the streets of Kufa despite the presence of her enemies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7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مَنْ نَطَحَتْ جَبينَهَا بِمُقَدَّمِ الْمَحْمَلِ إِذْ رَأَتْ رَأْسَ سَيِّدِ الشُّهَدَاءِ</a:t>
            </a:r>
          </a:p>
          <a:p>
            <a:pPr>
              <a:spcAft>
                <a:spcPts val="1200"/>
              </a:spcAft>
            </a:pPr>
          </a:p>
          <a:p>
            <a:pPr algn="ctr">
              <a:defRPr sz="2000" i="1">
                <a:solidFill>
                  <a:srgbClr val="898989"/>
                </a:solidFill>
              </a:defRPr>
            </a:pPr>
            <a:r>
              <a:t>as salāmu `alayki yā man naṭaḥat jabinahā bimuqaddamil maḥmali idh ra-at ra-sa sayyidish shuhadā</a:t>
            </a:r>
          </a:p>
          <a:p>
            <a:pPr>
              <a:spcAft>
                <a:spcPts val="1200"/>
              </a:spcAft>
            </a:pPr>
          </a:p>
          <a:p>
            <a:pPr algn="ctr">
              <a:defRPr sz="2800">
                <a:solidFill>
                  <a:srgbClr val="3E5E5C"/>
                </a:solidFill>
              </a:defRPr>
            </a:pPr>
            <a:r>
              <a:t>Peace be upon you—who thrust her forehead with the front part of the howdah, when she saw the severed head of the Chief of Martyrs (i.e. Imam al-Husayn],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بِنْتَ صَاحِبِ الخُلُقِ العَظِيْمِ</a:t>
            </a:r>
          </a:p>
          <a:p>
            <a:pPr>
              <a:spcAft>
                <a:spcPts val="1200"/>
              </a:spcAft>
            </a:pPr>
          </a:p>
          <a:p>
            <a:pPr algn="ctr">
              <a:defRPr sz="2000" i="1">
                <a:solidFill>
                  <a:srgbClr val="898989"/>
                </a:solidFill>
              </a:defRPr>
            </a:pPr>
            <a:r>
              <a:t>as salāmu `alayki yā binta ṣāḥibil khuluqil `aẓīm</a:t>
            </a:r>
          </a:p>
          <a:p>
            <a:pPr>
              <a:spcAft>
                <a:spcPts val="1200"/>
              </a:spcAft>
            </a:pPr>
          </a:p>
          <a:p>
            <a:pPr algn="ctr">
              <a:defRPr sz="2800">
                <a:solidFill>
                  <a:srgbClr val="3E5E5C"/>
                </a:solidFill>
              </a:defRPr>
            </a:pPr>
            <a:r>
              <a:t>Peace be upon you, O daughter of the one who has conformed (himself) to sublime morality,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8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وَيَخْرُجُ الدَّمُ مِنْ تَحْتِ قِنَاعِهَا وَمِنْ مَحْمَلِهَا بِحَيْثُ يَرَى مَنْ حَوْلَهَا مِنَ الْأَعْدَاءُ</a:t>
            </a:r>
          </a:p>
          <a:p>
            <a:pPr>
              <a:spcAft>
                <a:spcPts val="1200"/>
              </a:spcAft>
            </a:pPr>
          </a:p>
          <a:p>
            <a:pPr algn="ctr">
              <a:defRPr sz="2000" i="1">
                <a:solidFill>
                  <a:srgbClr val="898989"/>
                </a:solidFill>
              </a:defRPr>
            </a:pPr>
            <a:r>
              <a:t>wayakhrujud damu min taḥti qinā`ihā wamin maḥmalihā biḥaythu yarā man ḥawlahā minal a`dā</a:t>
            </a:r>
          </a:p>
          <a:p>
            <a:pPr>
              <a:spcAft>
                <a:spcPts val="1200"/>
              </a:spcAft>
            </a:pPr>
          </a:p>
          <a:p>
            <a:pPr algn="ctr">
              <a:defRPr sz="2800">
                <a:solidFill>
                  <a:srgbClr val="3E5E5C"/>
                </a:solidFill>
              </a:defRPr>
            </a:pPr>
            <a:r>
              <a:t>and caused blood to flow from beneath her veil and from the howdah in the view of the enemies.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8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تَالِيَةَ المَعْصُوْمِ</a:t>
            </a:r>
          </a:p>
          <a:p>
            <a:pPr>
              <a:spcAft>
                <a:spcPts val="1200"/>
              </a:spcAft>
            </a:pPr>
          </a:p>
          <a:p>
            <a:pPr algn="ctr">
              <a:defRPr sz="2000" i="1">
                <a:solidFill>
                  <a:srgbClr val="898989"/>
                </a:solidFill>
              </a:defRPr>
            </a:pPr>
            <a:r>
              <a:t>as salāmu `alayki yā tāliyatal ma`ṣūm</a:t>
            </a:r>
          </a:p>
          <a:p>
            <a:pPr>
              <a:spcAft>
                <a:spcPts val="1200"/>
              </a:spcAft>
            </a:pPr>
          </a:p>
          <a:p>
            <a:pPr algn="ctr">
              <a:defRPr sz="2800">
                <a:solidFill>
                  <a:srgbClr val="3E5E5C"/>
                </a:solidFill>
              </a:defRPr>
            </a:pPr>
            <a:r>
              <a:t>Peace be upon you, O the representative of the Infallible Imam.</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8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مُمْتَحَنَةُ فِيْ تَحَمُّلِ المَصَائِبِ كَالْحُسَيْنِ المَظْلُوْمِ</a:t>
            </a:r>
          </a:p>
          <a:p>
            <a:pPr>
              <a:spcAft>
                <a:spcPts val="1200"/>
              </a:spcAft>
            </a:pPr>
          </a:p>
          <a:p>
            <a:pPr algn="ctr">
              <a:defRPr sz="2000" i="1">
                <a:solidFill>
                  <a:srgbClr val="898989"/>
                </a:solidFill>
              </a:defRPr>
            </a:pPr>
            <a:r>
              <a:t>as salāmu `alayki yā mumtaḥanatu fī taḥammulil maṣā-ibi kalḥusaynil maẓlūm</a:t>
            </a:r>
          </a:p>
          <a:p>
            <a:pPr>
              <a:spcAft>
                <a:spcPts val="1200"/>
              </a:spcAft>
            </a:pPr>
          </a:p>
          <a:p>
            <a:pPr algn="ctr">
              <a:defRPr sz="2800">
                <a:solidFill>
                  <a:srgbClr val="3E5E5C"/>
                </a:solidFill>
              </a:defRPr>
            </a:pPr>
            <a:r>
              <a:t>Peace  be upon you, O you who were tested through patience against misfortunes, like that of al-Husayn the oppressed.</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8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وَرَحْمَةُ اللَّهِ وَبَرَكَاتُهُ</a:t>
            </a:r>
          </a:p>
          <a:p>
            <a:pPr>
              <a:spcAft>
                <a:spcPts val="1200"/>
              </a:spcAft>
            </a:pPr>
          </a:p>
          <a:p>
            <a:pPr algn="ctr">
              <a:defRPr sz="2000" i="1">
                <a:solidFill>
                  <a:srgbClr val="898989"/>
                </a:solidFill>
              </a:defRPr>
            </a:pPr>
            <a:r>
              <a:t>waraḥmatullāhi wabarakātuh</a:t>
            </a:r>
          </a:p>
          <a:p>
            <a:pPr>
              <a:spcAft>
                <a:spcPts val="1200"/>
              </a:spcAft>
            </a:pPr>
          </a:p>
          <a:p>
            <a:pPr algn="ctr">
              <a:defRPr sz="2800">
                <a:solidFill>
                  <a:srgbClr val="3E5E5C"/>
                </a:solidFill>
              </a:defRPr>
            </a:pPr>
            <a:r>
              <a:t>Allah's Mercy and Blessings be upon you</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8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أَيَّتُهَا البَعِيْدَةُ عَنِ الْاَوْطَانِ</a:t>
            </a:r>
          </a:p>
          <a:p>
            <a:pPr>
              <a:spcAft>
                <a:spcPts val="1200"/>
              </a:spcAft>
            </a:pPr>
          </a:p>
          <a:p>
            <a:pPr algn="ctr">
              <a:defRPr sz="2000" i="1">
                <a:solidFill>
                  <a:srgbClr val="898989"/>
                </a:solidFill>
              </a:defRPr>
            </a:pPr>
            <a:r>
              <a:t>as salāmu `alayki ayyatuhal ba`īdatu `anil awṭān</a:t>
            </a:r>
          </a:p>
          <a:p>
            <a:pPr>
              <a:spcAft>
                <a:spcPts val="1200"/>
              </a:spcAft>
            </a:pPr>
          </a:p>
          <a:p>
            <a:pPr algn="ctr">
              <a:defRPr sz="2800">
                <a:solidFill>
                  <a:srgbClr val="3E5E5C"/>
                </a:solidFill>
              </a:defRPr>
            </a:pPr>
            <a:r>
              <a:t>Peace be upon you who are far away from you home.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8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أَيَّتُهَا الْاَسِيْرَةُ فِيْ البُلْدَانِ</a:t>
            </a:r>
          </a:p>
          <a:p>
            <a:pPr>
              <a:spcAft>
                <a:spcPts val="1200"/>
              </a:spcAft>
            </a:pPr>
          </a:p>
          <a:p>
            <a:pPr algn="ctr">
              <a:defRPr sz="2000" i="1">
                <a:solidFill>
                  <a:srgbClr val="898989"/>
                </a:solidFill>
              </a:defRPr>
            </a:pPr>
            <a:r>
              <a:t>as salāmu `alayki ayyatuhal asīratu fil buldān</a:t>
            </a:r>
          </a:p>
          <a:p>
            <a:pPr>
              <a:spcAft>
                <a:spcPts val="1200"/>
              </a:spcAft>
            </a:pPr>
          </a:p>
          <a:p>
            <a:pPr algn="ctr">
              <a:defRPr sz="2800">
                <a:solidFill>
                  <a:srgbClr val="3E5E5C"/>
                </a:solidFill>
              </a:defRPr>
            </a:pPr>
            <a:r>
              <a:t>Peace be upon you who were wandered as captive in cities.</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8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أَيَّتُهَا المُتَحَيَّرَةُ فِيْ خَرَابَةِ الشَّامِ</a:t>
            </a:r>
          </a:p>
          <a:p>
            <a:pPr>
              <a:spcAft>
                <a:spcPts val="1200"/>
              </a:spcAft>
            </a:pPr>
          </a:p>
          <a:p>
            <a:pPr algn="ctr">
              <a:defRPr sz="2000" i="1">
                <a:solidFill>
                  <a:srgbClr val="898989"/>
                </a:solidFill>
              </a:defRPr>
            </a:pPr>
            <a:r>
              <a:t>as salāmu `alayki ayyatuhal mutaḥayyaratu fī kharābatish shām</a:t>
            </a:r>
          </a:p>
          <a:p>
            <a:pPr>
              <a:spcAft>
                <a:spcPts val="1200"/>
              </a:spcAft>
            </a:pPr>
          </a:p>
          <a:p>
            <a:pPr algn="ctr">
              <a:defRPr sz="2800">
                <a:solidFill>
                  <a:srgbClr val="3E5E5C"/>
                </a:solidFill>
              </a:defRPr>
            </a:pPr>
            <a:r>
              <a:t>Peace be upon you when you were bewildered in that ruined place in Syria</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8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أَيَّتُهَا المُتَحَيَّرَةُ فِيْ وُقُوْفِكِ عَلَى جَسَدِ سَيِّدِ الشُّهَدَاءِ</a:t>
            </a:r>
          </a:p>
          <a:p>
            <a:pPr>
              <a:spcAft>
                <a:spcPts val="1200"/>
              </a:spcAft>
            </a:pPr>
          </a:p>
          <a:p>
            <a:pPr algn="ctr">
              <a:defRPr sz="2000" i="1">
                <a:solidFill>
                  <a:srgbClr val="898989"/>
                </a:solidFill>
              </a:defRPr>
            </a:pPr>
            <a:r>
              <a:t>as salāmu `alayki ayyatuhal mutaḥayyaratu fī wuqūfiki `alā jasadi sayyidish shuhadā</a:t>
            </a:r>
          </a:p>
          <a:p>
            <a:pPr>
              <a:spcAft>
                <a:spcPts val="1200"/>
              </a:spcAft>
            </a:pPr>
          </a:p>
          <a:p>
            <a:pPr algn="ctr">
              <a:defRPr sz="2800">
                <a:solidFill>
                  <a:srgbClr val="3E5E5C"/>
                </a:solidFill>
              </a:defRPr>
            </a:pPr>
            <a:r>
              <a:t>Peace be upon you when you were bewildered as you stood by the (severed) body of the Chief of Martyrs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8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وَخَاطَبْتِ جَدَّكِ رَسُوْلَ اللَّهِ صَلَّى اللَّهُ عَلَيْهِ وَ آلِهِ بِهٰذَا النِّدَاءِ</a:t>
            </a:r>
          </a:p>
          <a:p>
            <a:pPr>
              <a:spcAft>
                <a:spcPts val="1200"/>
              </a:spcAft>
            </a:pPr>
          </a:p>
          <a:p>
            <a:pPr algn="ctr">
              <a:defRPr sz="2000" i="1">
                <a:solidFill>
                  <a:srgbClr val="898989"/>
                </a:solidFill>
              </a:defRPr>
            </a:pPr>
            <a:r>
              <a:t>wakhāṭabti jaddaki rasūlallāhi ṣallallāhu `alayhi wa ālihi bihādhan nidā</a:t>
            </a:r>
          </a:p>
          <a:p>
            <a:pPr>
              <a:spcAft>
                <a:spcPts val="1200"/>
              </a:spcAft>
            </a:pPr>
          </a:p>
          <a:p>
            <a:pPr algn="ctr">
              <a:defRPr sz="2800">
                <a:solidFill>
                  <a:srgbClr val="3E5E5C"/>
                </a:solidFill>
              </a:defRPr>
            </a:pPr>
            <a:r>
              <a:t>and called at your grandfather; the Messenger of Allah, may Allah bless him and his family, saying,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8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صَلَّى عَلَيْكَ مَلَائِكَةُ السَّمَاءِ</a:t>
            </a:r>
          </a:p>
          <a:p>
            <a:pPr>
              <a:spcAft>
                <a:spcPts val="1200"/>
              </a:spcAft>
            </a:pPr>
          </a:p>
          <a:p>
            <a:pPr algn="ctr">
              <a:defRPr sz="2000" i="1">
                <a:solidFill>
                  <a:srgbClr val="898989"/>
                </a:solidFill>
              </a:defRPr>
            </a:pPr>
            <a:r>
              <a:t>ṣallā `alayka malā-ikatus samā</a:t>
            </a:r>
          </a:p>
          <a:p>
            <a:pPr>
              <a:spcAft>
                <a:spcPts val="1200"/>
              </a:spcAft>
            </a:pPr>
          </a:p>
          <a:p>
            <a:pPr algn="ctr">
              <a:defRPr sz="2800">
                <a:solidFill>
                  <a:srgbClr val="3E5E5C"/>
                </a:solidFill>
              </a:defRPr>
            </a:pPr>
            <a:r>
              <a:t>Oh, Muhammad! May the angels in the Heavens bless you!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وَالشَّرَفِ العَمِيمِ وَالْآيَاتِ وَالذِّكْرِ الحَكِيْمِ</a:t>
            </a:r>
          </a:p>
          <a:p>
            <a:pPr>
              <a:spcAft>
                <a:spcPts val="1200"/>
              </a:spcAft>
            </a:pPr>
          </a:p>
          <a:p>
            <a:pPr algn="ctr">
              <a:defRPr sz="2000" i="1">
                <a:solidFill>
                  <a:srgbClr val="898989"/>
                </a:solidFill>
              </a:defRPr>
            </a:pPr>
            <a:r>
              <a:t>wash sharafil `amīmi wal-āyāti wadh dhikril ḥakīm</a:t>
            </a:r>
          </a:p>
          <a:p>
            <a:pPr>
              <a:spcAft>
                <a:spcPts val="1200"/>
              </a:spcAft>
            </a:pPr>
          </a:p>
          <a:p>
            <a:pPr algn="ctr">
              <a:defRPr sz="2800">
                <a:solidFill>
                  <a:srgbClr val="3E5E5C"/>
                </a:solidFill>
              </a:defRPr>
            </a:pPr>
            <a:r>
              <a:t>enjoyed the broad honor, and owned the (Heavenly) Signs and the Wise Remembrance of Allah (i.e. the Holy Quran).</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90.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هٰذَا حُسَيْنٌ بِالْعَرَاءِ مَسْلُوْبُ العِمَامَةِ وَالرِّدَاءِ</a:t>
            </a:r>
          </a:p>
          <a:p>
            <a:pPr>
              <a:spcAft>
                <a:spcPts val="1200"/>
              </a:spcAft>
            </a:pPr>
          </a:p>
          <a:p>
            <a:pPr algn="ctr">
              <a:defRPr sz="2000" i="1">
                <a:solidFill>
                  <a:srgbClr val="898989"/>
                </a:solidFill>
              </a:defRPr>
            </a:pPr>
            <a:r>
              <a:t>hādhā ḥusaynun bil `arā-i maslūbul `imāmati war ridā</a:t>
            </a:r>
          </a:p>
          <a:p>
            <a:pPr>
              <a:spcAft>
                <a:spcPts val="1200"/>
              </a:spcAft>
            </a:pPr>
          </a:p>
          <a:p>
            <a:pPr algn="ctr">
              <a:defRPr sz="2800">
                <a:solidFill>
                  <a:srgbClr val="3E5E5C"/>
                </a:solidFill>
              </a:defRPr>
            </a:pPr>
            <a:r>
              <a:t>This is Husayn under the open sky! His turban and his clothes are stripped!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91.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مُقَطَّعُ الْاَعْضَاءِ</a:t>
            </a:r>
          </a:p>
          <a:p>
            <a:pPr>
              <a:spcAft>
                <a:spcPts val="1200"/>
              </a:spcAft>
            </a:pPr>
          </a:p>
          <a:p>
            <a:pPr algn="ctr">
              <a:defRPr sz="2000" i="1">
                <a:solidFill>
                  <a:srgbClr val="898989"/>
                </a:solidFill>
              </a:defRPr>
            </a:pPr>
            <a:r>
              <a:t>muqaṭṭa`ul a`ḍā</a:t>
            </a:r>
          </a:p>
          <a:p>
            <a:pPr>
              <a:spcAft>
                <a:spcPts val="1200"/>
              </a:spcAft>
            </a:pPr>
          </a:p>
          <a:p>
            <a:pPr algn="ctr">
              <a:defRPr sz="2800">
                <a:solidFill>
                  <a:srgbClr val="3E5E5C"/>
                </a:solidFill>
              </a:defRPr>
            </a:pPr>
            <a:r>
              <a:t>His limbs are severed!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9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وَبَنَاتُكَ سَبَايَا</a:t>
            </a:r>
          </a:p>
          <a:p>
            <a:pPr>
              <a:spcAft>
                <a:spcPts val="1200"/>
              </a:spcAft>
            </a:pPr>
          </a:p>
          <a:p>
            <a:pPr algn="ctr">
              <a:defRPr sz="2000" i="1">
                <a:solidFill>
                  <a:srgbClr val="898989"/>
                </a:solidFill>
              </a:defRPr>
            </a:pPr>
            <a:r>
              <a:t>wabanātuka sabāyā</a:t>
            </a:r>
          </a:p>
          <a:p>
            <a:pPr>
              <a:spcAft>
                <a:spcPts val="1200"/>
              </a:spcAft>
            </a:pPr>
          </a:p>
          <a:p>
            <a:pPr algn="ctr">
              <a:defRPr sz="2800">
                <a:solidFill>
                  <a:srgbClr val="3E5E5C"/>
                </a:solidFill>
              </a:defRPr>
            </a:pPr>
            <a:r>
              <a:t>And your daughters are taken captives!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9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وَإِلَى اللَّهِِ المُشْتَكَى</a:t>
            </a:r>
          </a:p>
          <a:p>
            <a:pPr>
              <a:spcAft>
                <a:spcPts val="1200"/>
              </a:spcAft>
            </a:pPr>
          </a:p>
          <a:p>
            <a:pPr algn="ctr">
              <a:defRPr sz="2000" i="1">
                <a:solidFill>
                  <a:srgbClr val="898989"/>
                </a:solidFill>
              </a:defRPr>
            </a:pPr>
            <a:r>
              <a:t>wa-ilallāhil mushtakā</a:t>
            </a:r>
          </a:p>
          <a:p>
            <a:pPr>
              <a:spcAft>
                <a:spcPts val="1200"/>
              </a:spcAft>
            </a:pPr>
          </a:p>
          <a:p>
            <a:pPr algn="ctr">
              <a:defRPr sz="2800">
                <a:solidFill>
                  <a:srgbClr val="3E5E5C"/>
                </a:solidFill>
              </a:defRPr>
            </a:pPr>
            <a:r>
              <a:t>Complaining (about this) is only to Allah.</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9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وَقَالَتْ</a:t>
            </a:r>
          </a:p>
          <a:p>
            <a:pPr>
              <a:spcAft>
                <a:spcPts val="1200"/>
              </a:spcAft>
            </a:pPr>
          </a:p>
          <a:p>
            <a:pPr algn="ctr">
              <a:defRPr sz="2000" i="1">
                <a:solidFill>
                  <a:srgbClr val="898989"/>
                </a:solidFill>
              </a:defRPr>
            </a:pPr>
            <a:r>
              <a:t>waqālat</a:t>
            </a:r>
          </a:p>
          <a:p>
            <a:pPr>
              <a:spcAft>
                <a:spcPts val="1200"/>
              </a:spcAft>
            </a:pPr>
          </a:p>
          <a:p>
            <a:pPr algn="ctr">
              <a:defRPr sz="2800">
                <a:solidFill>
                  <a:srgbClr val="3E5E5C"/>
                </a:solidFill>
              </a:defRPr>
            </a:pPr>
            <a:r>
              <a:t>You also said,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95.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يَا مُحَمَّدُ هٰذَا حُسَيْنٌ تَسْفِيْ عَلَيْهِ رِيْحُ الصَّبَا</a:t>
            </a:r>
          </a:p>
          <a:p>
            <a:pPr>
              <a:spcAft>
                <a:spcPts val="1200"/>
              </a:spcAft>
            </a:pPr>
          </a:p>
          <a:p>
            <a:pPr algn="ctr">
              <a:defRPr sz="2000" i="1">
                <a:solidFill>
                  <a:srgbClr val="898989"/>
                </a:solidFill>
              </a:defRPr>
            </a:pPr>
            <a:r>
              <a:t>yā muḥammadu hādhā ḥusaynun tasfī `alayhi rīḥuṣ ṣabā</a:t>
            </a:r>
          </a:p>
          <a:p>
            <a:pPr>
              <a:spcAft>
                <a:spcPts val="1200"/>
              </a:spcAft>
            </a:pPr>
          </a:p>
          <a:p>
            <a:pPr algn="ctr">
              <a:defRPr sz="2800">
                <a:solidFill>
                  <a:srgbClr val="3E5E5C"/>
                </a:solidFill>
              </a:defRPr>
            </a:pPr>
            <a:r>
              <a:t>"O Muhammad! This is Husayn! Winds are blowing his body!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96.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جَذُوْذَ الرَّأْسِ مِنَ الْقَفَا</a:t>
            </a:r>
          </a:p>
          <a:p>
            <a:pPr>
              <a:spcAft>
                <a:spcPts val="1200"/>
              </a:spcAft>
            </a:pPr>
          </a:p>
          <a:p>
            <a:pPr algn="ctr">
              <a:defRPr sz="2000" i="1">
                <a:solidFill>
                  <a:srgbClr val="898989"/>
                </a:solidFill>
              </a:defRPr>
            </a:pPr>
            <a:r>
              <a:t>jadhūdhar ra-si minal qafā</a:t>
            </a:r>
          </a:p>
          <a:p>
            <a:pPr>
              <a:spcAft>
                <a:spcPts val="1200"/>
              </a:spcAft>
            </a:pPr>
          </a:p>
          <a:p>
            <a:pPr algn="ctr">
              <a:defRPr sz="2800">
                <a:solidFill>
                  <a:srgbClr val="3E5E5C"/>
                </a:solidFill>
              </a:defRPr>
            </a:pPr>
            <a:r>
              <a:t>His head is cutt off from the back!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97.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قَتِيْلَ أَوْلَادِ الْبِغَا</a:t>
            </a:r>
          </a:p>
          <a:p>
            <a:pPr>
              <a:spcAft>
                <a:spcPts val="1200"/>
              </a:spcAft>
            </a:pPr>
          </a:p>
          <a:p>
            <a:pPr algn="ctr">
              <a:defRPr sz="2000" i="1">
                <a:solidFill>
                  <a:srgbClr val="898989"/>
                </a:solidFill>
              </a:defRPr>
            </a:pPr>
            <a:r>
              <a:t>qatīla awlādil bighā</a:t>
            </a:r>
          </a:p>
          <a:p>
            <a:pPr>
              <a:spcAft>
                <a:spcPts val="1200"/>
              </a:spcAft>
            </a:pPr>
          </a:p>
          <a:p>
            <a:pPr algn="ctr">
              <a:defRPr sz="2800">
                <a:solidFill>
                  <a:srgbClr val="3E5E5C"/>
                </a:solidFill>
              </a:defRPr>
            </a:pPr>
            <a:r>
              <a:t>He is being killed by sons of wrongdoers !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98.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وَ احُزْنَاهُ عَلَيْكَ يَا أَبَا عَبْدِ اللَّه</a:t>
            </a:r>
          </a:p>
          <a:p>
            <a:pPr>
              <a:spcAft>
                <a:spcPts val="1200"/>
              </a:spcAft>
            </a:pPr>
          </a:p>
          <a:p>
            <a:pPr algn="ctr">
              <a:defRPr sz="2000" i="1">
                <a:solidFill>
                  <a:srgbClr val="898989"/>
                </a:solidFill>
              </a:defRPr>
            </a:pPr>
            <a:r>
              <a:t>waḥuznāhu `alayka yā abā `abdillāh</a:t>
            </a:r>
          </a:p>
          <a:p>
            <a:pPr>
              <a:spcAft>
                <a:spcPts val="1200"/>
              </a:spcAft>
            </a:pPr>
          </a:p>
          <a:p>
            <a:pPr algn="ctr">
              <a:defRPr sz="2800">
                <a:solidFill>
                  <a:srgbClr val="3E5E5C"/>
                </a:solidFill>
              </a:defRPr>
            </a:pPr>
            <a:r>
              <a:t>Oh, for my grief for you, Abu Abdullah!</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slides/slide99.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اَلسَّلاَمُ عَلَيْكِ يَا مَنْ تَهَيَّجَ قَلْبُهَا لِلْحُسَيْنِ</a:t>
            </a:r>
          </a:p>
          <a:p>
            <a:pPr>
              <a:spcAft>
                <a:spcPts val="1200"/>
              </a:spcAft>
            </a:pPr>
          </a:p>
          <a:p>
            <a:pPr algn="ctr">
              <a:defRPr sz="2000" i="1">
                <a:solidFill>
                  <a:srgbClr val="898989"/>
                </a:solidFill>
              </a:defRPr>
            </a:pPr>
            <a:r>
              <a:t>as salāmu `alayki yā man tahayyaja qalbuhā lilḥusayn</a:t>
            </a:r>
          </a:p>
          <a:p>
            <a:pPr>
              <a:spcAft>
                <a:spcPts val="1200"/>
              </a:spcAft>
            </a:pPr>
          </a:p>
          <a:p>
            <a:pPr algn="ctr">
              <a:defRPr sz="2800">
                <a:solidFill>
                  <a:srgbClr val="3E5E5C"/>
                </a:solidFill>
              </a:defRPr>
            </a:pPr>
            <a:r>
              <a:t>Peace be upon you whose heart cried out for al-Husayn; </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Ziarat Bibi Zainab</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