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An-Nur (24)</a:t>
            </a:r>
          </a:p>
        </p:txBody>
      </p:sp>
      <p:sp>
        <p:nvSpPr>
          <p:cNvPr id="3" name="Text Placeholder 2"/>
          <p:cNvSpPr>
            <a:spLocks noGrp="1"/>
          </p:cNvSpPr>
          <p:nvPr>
            <p:ph type="body" sz="quarter" idx="11"/>
          </p:nvPr>
        </p:nvSpPr>
        <p:spPr/>
        <p:txBody>
          <a:bodyPr/>
          <a:lstStyle/>
          <a:p>
            <a:r>
              <a:t>ٱلنُّور</a:t>
            </a:r>
          </a:p>
        </p:txBody>
      </p:sp>
      <p:sp>
        <p:nvSpPr>
          <p:cNvPr id="4" name="Text Placeholder 3"/>
          <p:cNvSpPr>
            <a:spLocks noGrp="1"/>
          </p:cNvSpPr>
          <p:nvPr>
            <p:ph type="body" sz="quarter" idx="12"/>
          </p:nvPr>
        </p:nvSpPr>
        <p:spPr/>
        <p:txBody>
          <a:bodyPr/>
          <a:lstStyle/>
          <a:p>
            <a:r>
              <a:t>(The Light)</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وَيَدْرَؤُا۟ عَنْهَا ٱلْعَذَابَ أَن تَشْهَدَ أَرْبَعَ شَهَـٰدَٰتٍۭ بِٱللَّهِ ۙ إِنَّهُۥ لَمِنَ ٱلْكَـٰذِبِينَ</a:t>
            </a:r>
          </a:p>
          <a:p>
            <a:pPr>
              <a:lnSpc>
                <a:spcPct val="100000"/>
              </a:lnSpc>
              <a:defRPr sz="2400">
                <a:solidFill>
                  <a:srgbClr val="3E5E5C"/>
                </a:solidFill>
                <a:latin typeface="Calibri"/>
              </a:defRPr>
            </a:pPr>
            <a:r>
              <a:t>The punishment shall be averted from her by her testifying with four oaths [sworn] by Allah that he is indeed lying,</a:t>
            </a:r>
          </a:p>
        </p:txBody>
      </p:sp>
      <p:sp>
        <p:nvSpPr>
          <p:cNvPr id="3" name="Text Placeholder 2"/>
          <p:cNvSpPr>
            <a:spLocks noGrp="1"/>
          </p:cNvSpPr>
          <p:nvPr>
            <p:ph type="body" sz="quarter" idx="11"/>
          </p:nvPr>
        </p:nvSpPr>
        <p:spPr/>
        <p:txBody>
          <a:bodyPr/>
          <a:lstStyle/>
          <a:p>
            <a:r>
              <a:t>An-Nur 24:8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وَٱلْخَـٰمِسَةَ أَنَّ غَضَبَ ٱللَّهِ عَلَيْهَآ إِن كَانَ مِنَ ٱلصَّـٰدِقِينَ</a:t>
            </a:r>
          </a:p>
          <a:p>
            <a:pPr>
              <a:lnSpc>
                <a:spcPct val="100000"/>
              </a:lnSpc>
              <a:defRPr sz="2400">
                <a:solidFill>
                  <a:srgbClr val="3E5E5C"/>
                </a:solidFill>
                <a:latin typeface="Calibri"/>
              </a:defRPr>
            </a:pPr>
            <a:r>
              <a:t>and a fifth [oath] that Allah’s wrath shall be upon her if he were stating the truth.</a:t>
            </a:r>
          </a:p>
        </p:txBody>
      </p:sp>
      <p:sp>
        <p:nvSpPr>
          <p:cNvPr id="3" name="Text Placeholder 2"/>
          <p:cNvSpPr>
            <a:spLocks noGrp="1"/>
          </p:cNvSpPr>
          <p:nvPr>
            <p:ph type="body" sz="quarter" idx="11"/>
          </p:nvPr>
        </p:nvSpPr>
        <p:spPr/>
        <p:txBody>
          <a:bodyPr/>
          <a:lstStyle/>
          <a:p>
            <a:r>
              <a:t>An-Nur 24:9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وَلَوْلَا فَضْلُ ٱللَّهِ عَلَيْكُمْ وَرَحْمَتُهُۥ وَأَنَّ ٱللَّهَ تَوَّابٌ حَكِيمٌ</a:t>
            </a:r>
          </a:p>
          <a:p>
            <a:pPr>
              <a:lnSpc>
                <a:spcPct val="100000"/>
              </a:lnSpc>
              <a:defRPr sz="2400">
                <a:solidFill>
                  <a:srgbClr val="3E5E5C"/>
                </a:solidFill>
                <a:latin typeface="Calibri"/>
              </a:defRPr>
            </a:pPr>
            <a:r>
              <a:t>Were it not for Allah’s grace and His mercy upon you, and that Allah is all-clement, all-wise....</a:t>
            </a:r>
          </a:p>
        </p:txBody>
      </p:sp>
      <p:sp>
        <p:nvSpPr>
          <p:cNvPr id="3" name="Text Placeholder 2"/>
          <p:cNvSpPr>
            <a:spLocks noGrp="1"/>
          </p:cNvSpPr>
          <p:nvPr>
            <p:ph type="body" sz="quarter" idx="11"/>
          </p:nvPr>
        </p:nvSpPr>
        <p:spPr/>
        <p:txBody>
          <a:bodyPr/>
          <a:lstStyle/>
          <a:p>
            <a:r>
              <a:t>An-Nur 24:10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إِنَّ ٱلَّذِينَ جَآءُو بِٱلْإِفْكِ عُصْبَةٌ مِّنكُمْ ۚ لَا تَحْسَبُوهُ شَرًّا لَّكُم ۖ بَلْ هُوَ خَيْرٌ لَّكُمْ ۚ لِكُلِّ ٱمْرِئٍ مِّنْهُم مَّا ٱكْتَسَبَ مِنَ ٱلْإِثْمِ ۚ وَٱلَّذِى تَوَلَّىٰ كِبْرَهُۥ مِنْهُمْ لَهُۥ عَذَابٌ عَظِيمٌ</a:t>
            </a:r>
          </a:p>
          <a:p>
            <a:pPr>
              <a:lnSpc>
                <a:spcPct val="100000"/>
              </a:lnSpc>
              <a:defRPr sz="2400">
                <a:solidFill>
                  <a:srgbClr val="3E5E5C"/>
                </a:solidFill>
                <a:latin typeface="Calibri"/>
              </a:defRPr>
            </a:pPr>
            <a:r>
              <a:t>Indeed those who initiated the calumny are a group from among yourselves. Do not suppose it is bad thing for you. No, it is for your good. Each man among them bears [the onus for] his share in the sin, and as for him who assumed its major burden from among them, there is a great punishment for him.</a:t>
            </a:r>
          </a:p>
        </p:txBody>
      </p:sp>
      <p:sp>
        <p:nvSpPr>
          <p:cNvPr id="3" name="Text Placeholder 2"/>
          <p:cNvSpPr>
            <a:spLocks noGrp="1"/>
          </p:cNvSpPr>
          <p:nvPr>
            <p:ph type="body" sz="quarter" idx="11"/>
          </p:nvPr>
        </p:nvSpPr>
        <p:spPr/>
        <p:txBody>
          <a:bodyPr/>
          <a:lstStyle/>
          <a:p>
            <a:r>
              <a:t>An-Nur 24:11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لَّوْلَآ إِذْ سَمِعْتُمُوهُ ظَنَّ ٱلْمُؤْمِنُونَ وَٱلْمُؤْمِنَـٰتُ بِأَنفُسِهِمْ خَيْرًا وَقَالُوا۟ هَـٰذَآ إِفْكٌ مُّبِينٌ</a:t>
            </a:r>
          </a:p>
          <a:p>
            <a:pPr>
              <a:lnSpc>
                <a:spcPct val="100000"/>
              </a:lnSpc>
              <a:defRPr sz="2400">
                <a:solidFill>
                  <a:srgbClr val="3E5E5C"/>
                </a:solidFill>
                <a:latin typeface="Calibri"/>
              </a:defRPr>
            </a:pPr>
            <a:r>
              <a:t>When you [first] heard about it, why did not the faithful, men and women, think well of their folks, and say, ‘This is an obvious calumny’?</a:t>
            </a:r>
          </a:p>
        </p:txBody>
      </p:sp>
      <p:sp>
        <p:nvSpPr>
          <p:cNvPr id="3" name="Text Placeholder 2"/>
          <p:cNvSpPr>
            <a:spLocks noGrp="1"/>
          </p:cNvSpPr>
          <p:nvPr>
            <p:ph type="body" sz="quarter" idx="11"/>
          </p:nvPr>
        </p:nvSpPr>
        <p:spPr/>
        <p:txBody>
          <a:bodyPr/>
          <a:lstStyle/>
          <a:p>
            <a:r>
              <a:t>An-Nur 24:12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لَّوْلَا جَآءُو عَلَيْهِ بِأَرْبَعَةِ شُهَدَآءَ ۚ فَإِذْ لَمْ يَأْتُوا۟ بِٱلشُّهَدَآءِ فَأُو۟لَـٰٓئِكَ عِندَ ٱللَّهِ هُمُ ٱلْكَـٰذِبُونَ</a:t>
            </a:r>
          </a:p>
          <a:p>
            <a:pPr>
              <a:lnSpc>
                <a:spcPct val="100000"/>
              </a:lnSpc>
              <a:defRPr sz="2400">
                <a:solidFill>
                  <a:srgbClr val="3E5E5C"/>
                </a:solidFill>
                <a:latin typeface="Calibri"/>
              </a:defRPr>
            </a:pPr>
            <a:r>
              <a:t>Why did they not bring four witnesses to it? So when they could not bring the witnesses, they are liars in Allah’s sight.</a:t>
            </a:r>
          </a:p>
        </p:txBody>
      </p:sp>
      <p:sp>
        <p:nvSpPr>
          <p:cNvPr id="3" name="Text Placeholder 2"/>
          <p:cNvSpPr>
            <a:spLocks noGrp="1"/>
          </p:cNvSpPr>
          <p:nvPr>
            <p:ph type="body" sz="quarter" idx="11"/>
          </p:nvPr>
        </p:nvSpPr>
        <p:spPr/>
        <p:txBody>
          <a:bodyPr/>
          <a:lstStyle/>
          <a:p>
            <a:r>
              <a:t>An-Nur 24:13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وَلَوْلَا فَضْلُ ٱللَّهِ عَلَيْكُمْ وَرَحْمَتُهُۥ فِى ٱلدُّنْيَا وَٱلْـَٔاخِرَةِ لَمَسَّكُمْ فِى مَآ أَفَضْتُمْ فِيهِ عَذَابٌ عَظِيمٌ</a:t>
            </a:r>
          </a:p>
          <a:p>
            <a:pPr>
              <a:lnSpc>
                <a:spcPct val="100000"/>
              </a:lnSpc>
              <a:defRPr sz="2400">
                <a:solidFill>
                  <a:srgbClr val="3E5E5C"/>
                </a:solidFill>
                <a:latin typeface="Calibri"/>
              </a:defRPr>
            </a:pPr>
            <a:r>
              <a:t>Were it not for Allah’s grace and His mercy upon you in this world and the Hereafter, there would have befallen you a great punishment for what you ventured into,</a:t>
            </a:r>
          </a:p>
        </p:txBody>
      </p:sp>
      <p:sp>
        <p:nvSpPr>
          <p:cNvPr id="3" name="Text Placeholder 2"/>
          <p:cNvSpPr>
            <a:spLocks noGrp="1"/>
          </p:cNvSpPr>
          <p:nvPr>
            <p:ph type="body" sz="quarter" idx="11"/>
          </p:nvPr>
        </p:nvSpPr>
        <p:spPr/>
        <p:txBody>
          <a:bodyPr/>
          <a:lstStyle/>
          <a:p>
            <a:r>
              <a:t>An-Nur 24:14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إِذْ تَلَقَّوْنَهُۥ بِأَلْسِنَتِكُمْ وَتَقُولُونَ بِأَفْوَاهِكُم مَّا لَيْسَ لَكُم بِهِۦ عِلْمٌ وَتَحْسَبُونَهُۥ هَيِّنًا وَهُوَ عِندَ ٱللَّهِ عَظِيمٌ</a:t>
            </a:r>
          </a:p>
          <a:p>
            <a:pPr>
              <a:lnSpc>
                <a:spcPct val="100000"/>
              </a:lnSpc>
              <a:defRPr sz="2400">
                <a:solidFill>
                  <a:srgbClr val="3E5E5C"/>
                </a:solidFill>
                <a:latin typeface="Calibri"/>
              </a:defRPr>
            </a:pPr>
            <a:r>
              <a:t>when you were receiving it on your tongues, and were mouthing something of which you had no knowledge, supposing it to be a light matter, while it was a grave [matter] with Allah.</a:t>
            </a:r>
          </a:p>
        </p:txBody>
      </p:sp>
      <p:sp>
        <p:nvSpPr>
          <p:cNvPr id="3" name="Text Placeholder 2"/>
          <p:cNvSpPr>
            <a:spLocks noGrp="1"/>
          </p:cNvSpPr>
          <p:nvPr>
            <p:ph type="body" sz="quarter" idx="11"/>
          </p:nvPr>
        </p:nvSpPr>
        <p:spPr/>
        <p:txBody>
          <a:bodyPr/>
          <a:lstStyle/>
          <a:p>
            <a:r>
              <a:t>An-Nur 24:15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وَلَوْلَآ إِذْ سَمِعْتُمُوهُ قُلْتُم مَّا يَكُونُ لَنَآ أَن نَّتَكَلَّمَ بِهَـٰذَا سُبْحَـٰنَكَ هَـٰذَا بُهْتَـٰنٌ عَظِيمٌ</a:t>
            </a:r>
          </a:p>
          <a:p>
            <a:pPr>
              <a:lnSpc>
                <a:spcPct val="100000"/>
              </a:lnSpc>
              <a:defRPr sz="2400">
                <a:solidFill>
                  <a:srgbClr val="3E5E5C"/>
                </a:solidFill>
                <a:latin typeface="Calibri"/>
              </a:defRPr>
            </a:pPr>
            <a:r>
              <a:t>And why did you not, when you heard it, say, ‘It is not for us to say such a thing. [O Allah!] You are immaculate! This is a monstrous calumny!’</a:t>
            </a:r>
          </a:p>
        </p:txBody>
      </p:sp>
      <p:sp>
        <p:nvSpPr>
          <p:cNvPr id="3" name="Text Placeholder 2"/>
          <p:cNvSpPr>
            <a:spLocks noGrp="1"/>
          </p:cNvSpPr>
          <p:nvPr>
            <p:ph type="body" sz="quarter" idx="11"/>
          </p:nvPr>
        </p:nvSpPr>
        <p:spPr/>
        <p:txBody>
          <a:bodyPr/>
          <a:lstStyle/>
          <a:p>
            <a:r>
              <a:t>An-Nur 24:16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يَعِظُكُمُ ٱللَّهُ أَن تَعُودُوا۟ لِمِثْلِهِۦٓ أَبَدًا إِن كُنتُم مُّؤْمِنِينَ</a:t>
            </a:r>
          </a:p>
          <a:p>
            <a:pPr>
              <a:lnSpc>
                <a:spcPct val="100000"/>
              </a:lnSpc>
              <a:defRPr sz="2400">
                <a:solidFill>
                  <a:srgbClr val="3E5E5C"/>
                </a:solidFill>
                <a:latin typeface="Calibri"/>
              </a:defRPr>
            </a:pPr>
            <a:r>
              <a:t>Allah advises you lest you should ever repeat the like of it, should you be faithful.</a:t>
            </a:r>
          </a:p>
        </p:txBody>
      </p:sp>
      <p:sp>
        <p:nvSpPr>
          <p:cNvPr id="3" name="Text Placeholder 2"/>
          <p:cNvSpPr>
            <a:spLocks noGrp="1"/>
          </p:cNvSpPr>
          <p:nvPr>
            <p:ph type="body" sz="quarter" idx="11"/>
          </p:nvPr>
        </p:nvSpPr>
        <p:spPr/>
        <p:txBody>
          <a:bodyPr/>
          <a:lstStyle/>
          <a:p>
            <a:r>
              <a:t>An-Nur 24:17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An-Nur 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وَيُبَيِّنُ ٱللَّهُ لَكُمُ ٱلْـَٔايَـٰتِ ۚ وَٱللَّهُ عَلِيمٌ حَكِيمٌ</a:t>
            </a:r>
          </a:p>
          <a:p>
            <a:pPr>
              <a:lnSpc>
                <a:spcPct val="100000"/>
              </a:lnSpc>
              <a:defRPr sz="2400">
                <a:solidFill>
                  <a:srgbClr val="3E5E5C"/>
                </a:solidFill>
                <a:latin typeface="Calibri"/>
              </a:defRPr>
            </a:pPr>
            <a:r>
              <a:t>Allah clarifies the signs for you, and Allah is all-knowing, all-wise.</a:t>
            </a:r>
          </a:p>
        </p:txBody>
      </p:sp>
      <p:sp>
        <p:nvSpPr>
          <p:cNvPr id="3" name="Text Placeholder 2"/>
          <p:cNvSpPr>
            <a:spLocks noGrp="1"/>
          </p:cNvSpPr>
          <p:nvPr>
            <p:ph type="body" sz="quarter" idx="11"/>
          </p:nvPr>
        </p:nvSpPr>
        <p:spPr/>
        <p:txBody>
          <a:bodyPr/>
          <a:lstStyle/>
          <a:p>
            <a:r>
              <a:t>An-Nur 24:18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يُحِبُّونَ أَن تَشِيعَ ٱلْفَـٰحِشَةُ فِى ٱلَّذِينَ ءَامَنُوا۟ لَهُمْ عَذَابٌ أَلِيمٌ فِى ٱلدُّنْيَا وَٱلْـَٔاخِرَةِ ۚ وَٱللَّهُ يَعْلَمُ وَأَنتُمْ لَا تَعْلَمُونَ</a:t>
            </a:r>
          </a:p>
          <a:p>
            <a:pPr>
              <a:lnSpc>
                <a:spcPct val="100000"/>
              </a:lnSpc>
              <a:defRPr sz="2400">
                <a:solidFill>
                  <a:srgbClr val="3E5E5C"/>
                </a:solidFill>
                <a:latin typeface="Calibri"/>
              </a:defRPr>
            </a:pPr>
            <a:r>
              <a:t>Indeed those who want indecency to spread among the faithful—there is a painful punishment for them in the world and the Hereafter, and Allah knows and you do not know.</a:t>
            </a:r>
          </a:p>
        </p:txBody>
      </p:sp>
      <p:sp>
        <p:nvSpPr>
          <p:cNvPr id="3" name="Text Placeholder 2"/>
          <p:cNvSpPr>
            <a:spLocks noGrp="1"/>
          </p:cNvSpPr>
          <p:nvPr>
            <p:ph type="body" sz="quarter" idx="11"/>
          </p:nvPr>
        </p:nvSpPr>
        <p:spPr/>
        <p:txBody>
          <a:bodyPr/>
          <a:lstStyle/>
          <a:p>
            <a:r>
              <a:t>An-Nur 24:19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وَلَوْلَا فَضْلُ ٱللَّهِ عَلَيْكُمْ وَرَحْمَتُهُۥ وَأَنَّ ٱللَّهَ رَءُوفٌ رَّحِيمٌ</a:t>
            </a:r>
          </a:p>
          <a:p>
            <a:pPr>
              <a:lnSpc>
                <a:spcPct val="100000"/>
              </a:lnSpc>
              <a:defRPr sz="2400">
                <a:solidFill>
                  <a:srgbClr val="3E5E5C"/>
                </a:solidFill>
                <a:latin typeface="Calibri"/>
              </a:defRPr>
            </a:pPr>
            <a:r>
              <a:t>Were it not for Allah’s grace and His mercy upon you, and that Allah is all-kind, all-merciful…</a:t>
            </a:r>
          </a:p>
        </p:txBody>
      </p:sp>
      <p:sp>
        <p:nvSpPr>
          <p:cNvPr id="3" name="Text Placeholder 2"/>
          <p:cNvSpPr>
            <a:spLocks noGrp="1"/>
          </p:cNvSpPr>
          <p:nvPr>
            <p:ph type="body" sz="quarter" idx="11"/>
          </p:nvPr>
        </p:nvSpPr>
        <p:spPr/>
        <p:txBody>
          <a:bodyPr/>
          <a:lstStyle/>
          <a:p>
            <a:r>
              <a:t>An-Nur 24:20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يَـٰٓأَيُّهَا ٱلَّذِينَ ءَامَنُوا۟ لَا تَتَّبِعُوا۟ خُطُوَٰتِ ٱلشَّيْطَـٰنِ ۚ وَمَن يَتَّبِعْ خُطُوَٰتِ ٱلشَّيْطَـٰنِ فَإِنَّهُۥ يَأْمُرُ بِٱلْفَحْشَآءِ وَٱلْمُنكَرِ ۚ وَلَوْلَا فَضْلُ ٱللَّهِ عَلَيْكُمْ وَرَحْمَتُهُۥ مَا زَكَىٰ مِنكُم مِّنْ أَحَدٍ أَبَدًا وَلَـٰكِنَّ ٱللَّهَ يُزَكِّى مَن يَشَآءُ ۗ وَٱللَّهُ سَمِيعٌ عَلِيمٌ</a:t>
            </a:r>
          </a:p>
          <a:p>
            <a:pPr>
              <a:lnSpc>
                <a:spcPct val="100000"/>
              </a:lnSpc>
              <a:defRPr sz="2400">
                <a:solidFill>
                  <a:srgbClr val="3E5E5C"/>
                </a:solidFill>
                <a:latin typeface="Calibri"/>
              </a:defRPr>
            </a:pPr>
            <a:r>
              <a:t>O you who have faith! Do not follow in Satan’s steps. Whoever follows in Satan’s steps [should know that] he indeed prompts [you to commit] indecent and wrongful acts. Were it not for Allah’s grace and His mercy upon you, not one of you would ever become pure. But Allah purifies whomever He wishes, and Allah is all-hearing, all-knowing.</a:t>
            </a:r>
          </a:p>
        </p:txBody>
      </p:sp>
      <p:sp>
        <p:nvSpPr>
          <p:cNvPr id="3" name="Text Placeholder 2"/>
          <p:cNvSpPr>
            <a:spLocks noGrp="1"/>
          </p:cNvSpPr>
          <p:nvPr>
            <p:ph type="body" sz="quarter" idx="11"/>
          </p:nvPr>
        </p:nvSpPr>
        <p:spPr/>
        <p:txBody>
          <a:bodyPr/>
          <a:lstStyle/>
          <a:p>
            <a:r>
              <a:t>An-Nur 24:21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وَلَا يَأْتَلِ أُو۟لُوا۟ ٱلْفَضْلِ مِنكُمْ وَٱلسَّعَةِ أَن يُؤْتُوٓا۟ أُو۟لِى ٱلْقُرْبَىٰ وَٱلْمَسَـٰكِينَ وَٱلْمُهَـٰجِرِينَ فِى سَبِيلِ ٱللَّهِ ۖ وَلْيَعْفُوا۟ وَلْيَصْفَحُوٓا۟ ۗ أَلَا تُحِبُّونَ أَن يَغْفِرَ ٱللَّهُ لَكُمْ ۗ وَٱللَّهُ غَفُورٌ رَّحِيمٌ</a:t>
            </a:r>
          </a:p>
          <a:p>
            <a:pPr>
              <a:lnSpc>
                <a:spcPct val="100000"/>
              </a:lnSpc>
              <a:defRPr sz="2400">
                <a:solidFill>
                  <a:srgbClr val="3E5E5C"/>
                </a:solidFill>
                <a:latin typeface="Calibri"/>
              </a:defRPr>
            </a:pPr>
            <a:r>
              <a:t>The well-off and the opulent among you should not vow that they will not give [any longer] to the relatives and the needy, and to those who have migrated in the way of Allah, and let them excuse and forbear. Do you not love that Allah should forgive you? Allah is all-forgiving, all-merciful.</a:t>
            </a:r>
          </a:p>
        </p:txBody>
      </p:sp>
      <p:sp>
        <p:nvSpPr>
          <p:cNvPr id="3" name="Text Placeholder 2"/>
          <p:cNvSpPr>
            <a:spLocks noGrp="1"/>
          </p:cNvSpPr>
          <p:nvPr>
            <p:ph type="body" sz="quarter" idx="11"/>
          </p:nvPr>
        </p:nvSpPr>
        <p:spPr/>
        <p:txBody>
          <a:bodyPr/>
          <a:lstStyle/>
          <a:p>
            <a:r>
              <a:t>An-Nur 24:22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ٱلَّذِينَ يَرْمُونَ ٱلْمُحْصَنَـٰتِ ٱلْغَـٰفِلَـٰتِ ٱلْمُؤْمِنَـٰتِ لُعِنُوا۟ فِى ٱلدُّنْيَا وَٱلْـَٔاخِرَةِ وَلَهُمْ عَذَابٌ عَظِيمٌ</a:t>
            </a:r>
          </a:p>
          <a:p>
            <a:pPr>
              <a:lnSpc>
                <a:spcPct val="100000"/>
              </a:lnSpc>
              <a:defRPr sz="2400">
                <a:solidFill>
                  <a:srgbClr val="3E5E5C"/>
                </a:solidFill>
                <a:latin typeface="Calibri"/>
              </a:defRPr>
            </a:pPr>
            <a:r>
              <a:t>Indeed those who accuse chaste and unwary faithful women shall be cursed in this world and the Hereafter, and there shall be a great punishment for them</a:t>
            </a:r>
          </a:p>
        </p:txBody>
      </p:sp>
      <p:sp>
        <p:nvSpPr>
          <p:cNvPr id="3" name="Text Placeholder 2"/>
          <p:cNvSpPr>
            <a:spLocks noGrp="1"/>
          </p:cNvSpPr>
          <p:nvPr>
            <p:ph type="body" sz="quarter" idx="11"/>
          </p:nvPr>
        </p:nvSpPr>
        <p:spPr/>
        <p:txBody>
          <a:bodyPr/>
          <a:lstStyle/>
          <a:p>
            <a:r>
              <a:t>An-Nur 24:23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يَوْمَ تَشْهَدُ عَلَيْهِمْ أَلْسِنَتُهُمْ وَأَيْدِيهِمْ وَأَرْجُلُهُم بِمَا كَانُوا۟ يَعْمَلُونَ</a:t>
            </a:r>
          </a:p>
          <a:p>
            <a:pPr>
              <a:lnSpc>
                <a:spcPct val="100000"/>
              </a:lnSpc>
              <a:defRPr sz="2400">
                <a:solidFill>
                  <a:srgbClr val="3E5E5C"/>
                </a:solidFill>
                <a:latin typeface="Calibri"/>
              </a:defRPr>
            </a:pPr>
            <a:r>
              <a:t>on the day when witness shall be given against them by their tongues, their hands, and their feet concerning what they used to do.</a:t>
            </a:r>
          </a:p>
        </p:txBody>
      </p:sp>
      <p:sp>
        <p:nvSpPr>
          <p:cNvPr id="3" name="Text Placeholder 2"/>
          <p:cNvSpPr>
            <a:spLocks noGrp="1"/>
          </p:cNvSpPr>
          <p:nvPr>
            <p:ph type="body" sz="quarter" idx="11"/>
          </p:nvPr>
        </p:nvSpPr>
        <p:spPr/>
        <p:txBody>
          <a:bodyPr/>
          <a:lstStyle/>
          <a:p>
            <a:r>
              <a:t>An-Nur 24:24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يَوْمَئِذٍ يُوَفِّيهِمُ ٱللَّهُ دِينَهُمُ ٱلْحَقَّ وَيَعْلَمُونَ أَنَّ ٱللَّهَ هُوَ ٱلْحَقُّ ٱلْمُبِينُ</a:t>
            </a:r>
          </a:p>
          <a:p>
            <a:pPr>
              <a:lnSpc>
                <a:spcPct val="100000"/>
              </a:lnSpc>
              <a:defRPr sz="2400">
                <a:solidFill>
                  <a:srgbClr val="3E5E5C"/>
                </a:solidFill>
                <a:latin typeface="Calibri"/>
              </a:defRPr>
            </a:pPr>
            <a:r>
              <a:t>On that day, Allah will pay them in full their due recompense, and they shall know that Allah is the Manifest Reality.</a:t>
            </a:r>
          </a:p>
        </p:txBody>
      </p:sp>
      <p:sp>
        <p:nvSpPr>
          <p:cNvPr id="3" name="Text Placeholder 2"/>
          <p:cNvSpPr>
            <a:spLocks noGrp="1"/>
          </p:cNvSpPr>
          <p:nvPr>
            <p:ph type="body" sz="quarter" idx="11"/>
          </p:nvPr>
        </p:nvSpPr>
        <p:spPr/>
        <p:txBody>
          <a:bodyPr/>
          <a:lstStyle/>
          <a:p>
            <a:r>
              <a:t>An-Nur 24:25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ٱلْخَبِيثَـٰتُ لِلْخَبِيثِينَ وَٱلْخَبِيثُونَ لِلْخَبِيثَـٰتِ ۖ وَٱلطَّيِّبَـٰتُ لِلطَّيِّبِينَ وَٱلطَّيِّبُونَ لِلطَّيِّبَـٰتِ ۚ أُو۟لَـٰٓئِكَ مُبَرَّءُونَ مِمَّا يَقُولُونَ ۖ لَهُم مَّغْفِرَةٌ وَرِزْقٌ كَرِيمٌ</a:t>
            </a:r>
          </a:p>
          <a:p>
            <a:pPr>
              <a:lnSpc>
                <a:spcPct val="100000"/>
              </a:lnSpc>
              <a:defRPr sz="2400">
                <a:solidFill>
                  <a:srgbClr val="3E5E5C"/>
                </a:solidFill>
                <a:latin typeface="Calibri"/>
              </a:defRPr>
            </a:pPr>
            <a:r>
              <a:t>Vicious women are for vicious men, and vicious men for vicious women. Good women are for good men, and good men for good women. These are absolved of what they say [about them]. For them is forgiveness and a noble provision.</a:t>
            </a:r>
          </a:p>
        </p:txBody>
      </p:sp>
      <p:sp>
        <p:nvSpPr>
          <p:cNvPr id="3" name="Text Placeholder 2"/>
          <p:cNvSpPr>
            <a:spLocks noGrp="1"/>
          </p:cNvSpPr>
          <p:nvPr>
            <p:ph type="body" sz="quarter" idx="11"/>
          </p:nvPr>
        </p:nvSpPr>
        <p:spPr/>
        <p:txBody>
          <a:bodyPr/>
          <a:lstStyle/>
          <a:p>
            <a:r>
              <a:t>An-Nur 24:26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يَـٰٓأَيُّهَا ٱلَّذِينَ ءَامَنُوا۟ لَا تَدْخُلُوا۟ بُيُوتًا غَيْرَ بُيُوتِكُمْ حَتَّىٰ تَسْتَأْنِسُوا۟ وَتُسَلِّمُوا۟ عَلَىٰٓ أَهْلِهَا ۚ ذَٰلِكُمْ خَيْرٌ لَّكُمْ لَعَلَّكُمْ تَذَكَّرُونَ</a:t>
            </a:r>
          </a:p>
          <a:p>
            <a:pPr>
              <a:lnSpc>
                <a:spcPct val="100000"/>
              </a:lnSpc>
              <a:defRPr sz="2400">
                <a:solidFill>
                  <a:srgbClr val="3E5E5C"/>
                </a:solidFill>
                <a:latin typeface="Calibri"/>
              </a:defRPr>
            </a:pPr>
            <a:r>
              <a:t>O you who have faith! Do not enter houses other than your own until you have announced [your arrival] and greeted their occupants. That is better for you. Maybe you will take admonition.</a:t>
            </a:r>
          </a:p>
        </p:txBody>
      </p:sp>
      <p:sp>
        <p:nvSpPr>
          <p:cNvPr id="3" name="Text Placeholder 2"/>
          <p:cNvSpPr>
            <a:spLocks noGrp="1"/>
          </p:cNvSpPr>
          <p:nvPr>
            <p:ph type="body" sz="quarter" idx="11"/>
          </p:nvPr>
        </p:nvSpPr>
        <p:spPr/>
        <p:txBody>
          <a:bodyPr/>
          <a:lstStyle/>
          <a:p>
            <a:r>
              <a:t>An-Nur 24:27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سُورَةٌ أَنزَلْنَـٰهَا وَفَرَضْنَـٰهَا وَأَنزَلْنَا فِيهَآ ءَايَـٰتٍۭ بَيِّنَـٰتٍ لَّعَلَّكُمْ تَذَكَّرُونَ</a:t>
            </a:r>
          </a:p>
          <a:p>
            <a:pPr>
              <a:lnSpc>
                <a:spcPct val="100000"/>
              </a:lnSpc>
              <a:defRPr sz="2400">
                <a:solidFill>
                  <a:srgbClr val="3E5E5C"/>
                </a:solidFill>
                <a:latin typeface="Calibri"/>
              </a:defRPr>
            </a:pPr>
            <a:r>
              <a:t>[This is] a surah which We have sent down and prescribed, and We have sent down in it manifest signs so that you may take admonition.</a:t>
            </a:r>
          </a:p>
        </p:txBody>
      </p:sp>
      <p:sp>
        <p:nvSpPr>
          <p:cNvPr id="3" name="Text Placeholder 2"/>
          <p:cNvSpPr>
            <a:spLocks noGrp="1"/>
          </p:cNvSpPr>
          <p:nvPr>
            <p:ph type="body" sz="quarter" idx="11"/>
          </p:nvPr>
        </p:nvSpPr>
        <p:spPr/>
        <p:txBody>
          <a:bodyPr/>
          <a:lstStyle/>
          <a:p>
            <a:r>
              <a:t>An-Nur 24:1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فَإِن لَّمْ تَجِدُوا۟ فِيهَآ أَحَدًا فَلَا تَدْخُلُوهَا حَتَّىٰ يُؤْذَنَ لَكُمْ ۖ وَإِن قِيلَ لَكُمُ ٱرْجِعُوا۟ فَٱرْجِعُوا۟ ۖ هُوَ أَزْكَىٰ لَكُمْ ۚ وَٱللَّهُ بِمَا تَعْمَلُونَ عَلِيمٌ</a:t>
            </a:r>
          </a:p>
          <a:p>
            <a:pPr>
              <a:lnSpc>
                <a:spcPct val="100000"/>
              </a:lnSpc>
              <a:defRPr sz="2400">
                <a:solidFill>
                  <a:srgbClr val="3E5E5C"/>
                </a:solidFill>
                <a:latin typeface="Calibri"/>
              </a:defRPr>
            </a:pPr>
            <a:r>
              <a:t>But if you do not find anyone in them, do not enter them until you are given permission. And if you are told: ‘Turn back,’ then do turn back. That is more decent for you. Allah knows best what you do.</a:t>
            </a:r>
          </a:p>
        </p:txBody>
      </p:sp>
      <p:sp>
        <p:nvSpPr>
          <p:cNvPr id="3" name="Text Placeholder 2"/>
          <p:cNvSpPr>
            <a:spLocks noGrp="1"/>
          </p:cNvSpPr>
          <p:nvPr>
            <p:ph type="body" sz="quarter" idx="11"/>
          </p:nvPr>
        </p:nvSpPr>
        <p:spPr/>
        <p:txBody>
          <a:bodyPr/>
          <a:lstStyle/>
          <a:p>
            <a:r>
              <a:t>An-Nur 24:28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لَّيْسَ عَلَيْكُمْ جُنَاحٌ أَن تَدْخُلُوا۟ بُيُوتًا غَيْرَ مَسْكُونَةٍ فِيهَا مَتَـٰعٌ لَّكُمْ ۚ وَٱللَّهُ يَعْلَمُ مَا تُبْدُونَ وَمَا تَكْتُمُونَ</a:t>
            </a:r>
          </a:p>
          <a:p>
            <a:pPr>
              <a:lnSpc>
                <a:spcPct val="100000"/>
              </a:lnSpc>
              <a:defRPr sz="2400">
                <a:solidFill>
                  <a:srgbClr val="3E5E5C"/>
                </a:solidFill>
                <a:latin typeface="Calibri"/>
              </a:defRPr>
            </a:pPr>
            <a:r>
              <a:t>There will be no sin upon you in entering [without announcing] uninhabited houses wherein you have goods belonging to you. Allah knows whatever you disclose and whatever you conceal.</a:t>
            </a:r>
          </a:p>
        </p:txBody>
      </p:sp>
      <p:sp>
        <p:nvSpPr>
          <p:cNvPr id="3" name="Text Placeholder 2"/>
          <p:cNvSpPr>
            <a:spLocks noGrp="1"/>
          </p:cNvSpPr>
          <p:nvPr>
            <p:ph type="body" sz="quarter" idx="11"/>
          </p:nvPr>
        </p:nvSpPr>
        <p:spPr/>
        <p:txBody>
          <a:bodyPr/>
          <a:lstStyle/>
          <a:p>
            <a:r>
              <a:t>An-Nur 24:29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لِّلْمُؤْمِنِينَ يَغُضُّوا۟ مِنْ أَبْصَـٰرِهِمْ وَيَحْفَظُوا۟ فُرُوجَهُمْ ۚ ذَٰلِكَ أَزْكَىٰ لَهُمْ ۗ إِنَّ ٱللَّهَ خَبِيرٌۢ بِمَا يَصْنَعُونَ</a:t>
            </a:r>
          </a:p>
          <a:p>
            <a:pPr>
              <a:lnSpc>
                <a:spcPct val="100000"/>
              </a:lnSpc>
              <a:defRPr sz="2400">
                <a:solidFill>
                  <a:srgbClr val="3E5E5C"/>
                </a:solidFill>
                <a:latin typeface="Calibri"/>
              </a:defRPr>
            </a:pPr>
            <a:r>
              <a:t>Tell the faithful men to cast down their looks and to guard their private parts. That is more decent for them. Allah is indeed well aware of what they do.</a:t>
            </a:r>
          </a:p>
        </p:txBody>
      </p:sp>
      <p:sp>
        <p:nvSpPr>
          <p:cNvPr id="3" name="Text Placeholder 2"/>
          <p:cNvSpPr>
            <a:spLocks noGrp="1"/>
          </p:cNvSpPr>
          <p:nvPr>
            <p:ph type="body" sz="quarter" idx="11"/>
          </p:nvPr>
        </p:nvSpPr>
        <p:spPr/>
        <p:txBody>
          <a:bodyPr/>
          <a:lstStyle/>
          <a:p>
            <a:r>
              <a:t>An-Nur 24:30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وَقُل لِّلْمُؤْمِنَـٰتِ يَغْضُضْنَ مِنْ أَبْصَـٰرِهِنَّ وَيَحْفَظْنَ فُرُوجَهُنَّ وَلَا يُبْدِينَ زِينَتَهُنَّ إِلَّا مَا ظَهَرَ مِنْهَا ۖ وَلْيَضْرِبْنَ بِخُمُرِهِنَّ عَلَىٰ جُيُوبِهِنَّ  ۔ۖ</a:t>
            </a:r>
          </a:p>
          <a:p>
            <a:pPr>
              <a:lnSpc>
                <a:spcPct val="100000"/>
              </a:lnSpc>
              <a:defRPr sz="2400">
                <a:solidFill>
                  <a:srgbClr val="3E5E5C"/>
                </a:solidFill>
                <a:latin typeface="Calibri"/>
              </a:defRPr>
            </a:pPr>
            <a:r>
              <a:t>And tell the faithful women to cast down their looks and to guard their private parts, and not to display their charms, beyond what is [acceptably] visible, and let them draw their scarfs over their bosoms,</a:t>
            </a:r>
          </a:p>
        </p:txBody>
      </p:sp>
      <p:sp>
        <p:nvSpPr>
          <p:cNvPr id="3" name="Text Placeholder 2"/>
          <p:cNvSpPr>
            <a:spLocks noGrp="1"/>
          </p:cNvSpPr>
          <p:nvPr>
            <p:ph type="body" sz="quarter" idx="11"/>
          </p:nvPr>
        </p:nvSpPr>
        <p:spPr/>
        <p:txBody>
          <a:bodyPr/>
          <a:lstStyle/>
          <a:p>
            <a:r>
              <a:t>An-Nur 24:31 (Part 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  وَلَا يُبْدِينَ زِينَتَهُنَّ إِلَّا لِبُعُولَتِهِنَّ أَوْ ءَابَآئِهِنَّ أَوْ ءَابَآءِ بُعُولَتِهِنَّ أَوْ أَبْنَآئِهِنَّ أَوْ أَبْنَآءِ بُعُولَتِهِنَّ أَوْ إِخْوَٰنِهِنَّ أَوْ بَنِىٓ إِخْوَٰنِهِنَّ أَوْ بَنِىٓ أَخَوَٰتِهِنَّ أَوْ نِسَآئِهِنَّ أَوْ مَا مَلَكَتْ أَيْمَـٰنُهُنَّ أَوِ ٱلتَّـٰبِعِينَ غَيْرِ أُو۟لِى ٱلْإِرْبَةِ مِنَ ٱلرِّجَالِ أَوِ ٱلطِّفْلِ ٱلَّذِينَ لَمْ يَظْهَرُوا۟ عَلَىٰ عَوْرَٰتِ ٱلنِّسَآءِ  ۔ۖ</a:t>
            </a:r>
          </a:p>
          <a:p>
            <a:pPr>
              <a:lnSpc>
                <a:spcPct val="100000"/>
              </a:lnSpc>
              <a:defRPr sz="2400">
                <a:solidFill>
                  <a:srgbClr val="3E5E5C"/>
                </a:solidFill>
                <a:latin typeface="Calibri"/>
              </a:defRPr>
            </a:pPr>
            <a:r>
              <a:t>and not display their charms except to their husbands, or their fathers, or their husband’s fathers, or their sons, or their husband’s sons, or their brothers, or their brothers’ sons, or their sisters’ sons, or their women, or their slave girls, or male dependants lacking [sexual] desire, or children who are not yet conscious of female sexuality.</a:t>
            </a:r>
          </a:p>
        </p:txBody>
      </p:sp>
      <p:sp>
        <p:nvSpPr>
          <p:cNvPr id="3" name="Text Placeholder 2"/>
          <p:cNvSpPr>
            <a:spLocks noGrp="1"/>
          </p:cNvSpPr>
          <p:nvPr>
            <p:ph type="body" sz="quarter" idx="11"/>
          </p:nvPr>
        </p:nvSpPr>
        <p:spPr/>
        <p:txBody>
          <a:bodyPr/>
          <a:lstStyle/>
          <a:p>
            <a:r>
              <a:t>An-Nur 24:31 (Part 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وَلَا يَضْرِبْنَ بِأَرْجُلِهِنَّ لِيُعْلَمَ مَا يُخْفِينَ مِن زِينَتِهِنَّ ۚ وَتُوبُوٓا۟ إِلَى ٱللَّهِ جَمِيعًا أَيُّهَ ٱلْمُؤْمِنُونَ لَعَلَّكُمْ تُفْلِحُونَ</a:t>
            </a:r>
          </a:p>
          <a:p>
            <a:pPr>
              <a:lnSpc>
                <a:spcPct val="100000"/>
              </a:lnSpc>
              <a:defRPr sz="2400">
                <a:solidFill>
                  <a:srgbClr val="3E5E5C"/>
                </a:solidFill>
                <a:latin typeface="Calibri"/>
              </a:defRPr>
            </a:pPr>
            <a:r>
              <a:t>And let them not thump their feet to make known their hidden ornaments. Rally to Allah in repentance, O faithful, so that you may be felicitous.</a:t>
            </a:r>
          </a:p>
        </p:txBody>
      </p:sp>
      <p:sp>
        <p:nvSpPr>
          <p:cNvPr id="3" name="Text Placeholder 2"/>
          <p:cNvSpPr>
            <a:spLocks noGrp="1"/>
          </p:cNvSpPr>
          <p:nvPr>
            <p:ph type="body" sz="quarter" idx="11"/>
          </p:nvPr>
        </p:nvSpPr>
        <p:spPr/>
        <p:txBody>
          <a:bodyPr/>
          <a:lstStyle/>
          <a:p>
            <a:r>
              <a:t>An-Nur 24:31 (Part 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وَأَنكِحُوا۟ ٱلْأَيَـٰمَىٰ مِنكُمْ وَٱلصَّـٰلِحِينَ مِنْ عِبَادِكُمْ وَإِمَآئِكُمْ ۚ إِن يَكُونُوا۟ فُقَرَآءَ يُغْنِهِمُ ٱللَّهُ مِن فَضْلِهِۦ ۗ وَٱللَّهُ وَٰسِعٌ عَلِيمٌ</a:t>
            </a:r>
          </a:p>
          <a:p>
            <a:pPr>
              <a:lnSpc>
                <a:spcPct val="100000"/>
              </a:lnSpc>
              <a:defRPr sz="2400">
                <a:solidFill>
                  <a:srgbClr val="3E5E5C"/>
                </a:solidFill>
                <a:latin typeface="Calibri"/>
              </a:defRPr>
            </a:pPr>
            <a:r>
              <a:t>Marry off those who are single among you, and the upright among your male and female slaves. If they are poor, Allah will enrich them out of His grace, and Allah is all-bounteous, all-knowing.</a:t>
            </a:r>
          </a:p>
        </p:txBody>
      </p:sp>
      <p:sp>
        <p:nvSpPr>
          <p:cNvPr id="3" name="Text Placeholder 2"/>
          <p:cNvSpPr>
            <a:spLocks noGrp="1"/>
          </p:cNvSpPr>
          <p:nvPr>
            <p:ph type="body" sz="quarter" idx="11"/>
          </p:nvPr>
        </p:nvSpPr>
        <p:spPr/>
        <p:txBody>
          <a:bodyPr/>
          <a:lstStyle/>
          <a:p>
            <a:r>
              <a:t>An-Nur 24:32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وَلْيَسْتَعْفِفِ ٱلَّذِينَ لَا يَجِدُونَ نِكَاحًا حَتَّىٰ يُغْنِيَهُمُ ٱللَّهُ مِن فَضْلِهِۦ ۗ وَٱلَّذِينَ يَبْتَغُونَ ٱلْكِتَـٰبَ مِمَّا مَلَكَتْ أَيْمَـٰنُكُمْ فَكَاتِبُوهُمْ إِنْ عَلِمْتُمْ فِيهِمْ خَيْرًا ۖ وَءَاتُوهُم مِّن مَّالِ ٱللَّهِ ٱلَّذِىٓ ءَاتَىٰكُمْ  ۔ۚ</a:t>
            </a:r>
          </a:p>
          <a:p>
            <a:pPr>
              <a:lnSpc>
                <a:spcPct val="100000"/>
              </a:lnSpc>
              <a:defRPr sz="2400">
                <a:solidFill>
                  <a:srgbClr val="3E5E5C"/>
                </a:solidFill>
                <a:latin typeface="Calibri"/>
              </a:defRPr>
            </a:pPr>
            <a:r>
              <a:t>Those who cannot afford marriage should be continent until Allah enriches them out of His grace. As for those who seek an emancipation deal from among your slaves, make such a deal with them if you know any good in them, and give them out of the wealth of Allah which He has given you.</a:t>
            </a:r>
          </a:p>
        </p:txBody>
      </p:sp>
      <p:sp>
        <p:nvSpPr>
          <p:cNvPr id="3" name="Text Placeholder 2"/>
          <p:cNvSpPr>
            <a:spLocks noGrp="1"/>
          </p:cNvSpPr>
          <p:nvPr>
            <p:ph type="body" sz="quarter" idx="11"/>
          </p:nvPr>
        </p:nvSpPr>
        <p:spPr/>
        <p:txBody>
          <a:bodyPr/>
          <a:lstStyle/>
          <a:p>
            <a:r>
              <a:t>An-Nur 24:33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وَلَا تُكْرِهُوا۟ فَتَيَـٰتِكُمْ عَلَى ٱلْبِغَآءِ إِنْ أَرَدْنَ تَحَصُّنًا لِّتَبْتَغُوا۟ عَرَضَ ٱلْحَيَوٰةِ ٱلدُّنْيَا ۚ وَمَن يُكْرِههُّنَّ فَإِنَّ ٱللَّهَ مِنۢ بَعْدِ إِكْرَٰهِهِنَّ غَفُورٌ رَّحِيمٌ</a:t>
            </a:r>
          </a:p>
          <a:p>
            <a:pPr>
              <a:lnSpc>
                <a:spcPct val="100000"/>
              </a:lnSpc>
              <a:defRPr sz="2400">
                <a:solidFill>
                  <a:srgbClr val="3E5E5C"/>
                </a:solidFill>
                <a:latin typeface="Calibri"/>
              </a:defRPr>
            </a:pPr>
            <a:r>
              <a:t>Do not compel your female slaves to prostitution when they desire to be chaste, seeking the transitory wares of the life of this world. Should anyone compel them, Allah will be forgiving and merciful to them following their compulsion.</a:t>
            </a:r>
          </a:p>
        </p:txBody>
      </p:sp>
      <p:sp>
        <p:nvSpPr>
          <p:cNvPr id="3" name="Text Placeholder 2"/>
          <p:cNvSpPr>
            <a:spLocks noGrp="1"/>
          </p:cNvSpPr>
          <p:nvPr>
            <p:ph type="body" sz="quarter" idx="11"/>
          </p:nvPr>
        </p:nvSpPr>
        <p:spPr/>
        <p:txBody>
          <a:bodyPr/>
          <a:lstStyle/>
          <a:p>
            <a:r>
              <a:t>An-Nur 24:33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أَنزَلْنَآ إِلَيْكُمْ ءَايَـٰتٍ مُّبَيِّنَـٰتٍ وَمَثَلًا مِّنَ ٱلَّذِينَ خَلَوْا۟ مِن قَبْلِكُمْ وَمَوْعِظَةً لِّلْمُتَّقِينَ</a:t>
            </a:r>
          </a:p>
          <a:p>
            <a:pPr>
              <a:lnSpc>
                <a:spcPct val="100000"/>
              </a:lnSpc>
              <a:defRPr sz="2400">
                <a:solidFill>
                  <a:srgbClr val="3E5E5C"/>
                </a:solidFill>
                <a:latin typeface="Calibri"/>
              </a:defRPr>
            </a:pPr>
            <a:r>
              <a:t>Certainly We have sent down to you manifest signs and a description of those who passed before you, and an advice for the Godwary.</a:t>
            </a:r>
          </a:p>
        </p:txBody>
      </p:sp>
      <p:sp>
        <p:nvSpPr>
          <p:cNvPr id="3" name="Text Placeholder 2"/>
          <p:cNvSpPr>
            <a:spLocks noGrp="1"/>
          </p:cNvSpPr>
          <p:nvPr>
            <p:ph type="body" sz="quarter" idx="11"/>
          </p:nvPr>
        </p:nvSpPr>
        <p:spPr/>
        <p:txBody>
          <a:bodyPr/>
          <a:lstStyle/>
          <a:p>
            <a:r>
              <a:t>An-Nur 24:34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ٱلزَّانِيَةُ وَٱلزَّانِى فَٱجْلِدُوا۟ كُلَّ وَٰحِدٍ مِّنْهُمَا مِا۟ئَةَ جَلْدَةٍ ۖ وَلَا تَأْخُذْكُم بِهِمَا رَأْفَةٌ فِى دِينِ ٱللَّهِ إِن كُنتُمْ تُؤْمِنُونَ بِٱللَّهِ وَٱلْيَوْمِ ٱلْـَٔاخِرِ ۖ وَلْيَشْهَدْ عَذَابَهُمَا طَآئِفَةٌ مِّنَ ٱلْمُؤْمِنِينَ</a:t>
            </a:r>
          </a:p>
          <a:p>
            <a:pPr>
              <a:lnSpc>
                <a:spcPct val="100000"/>
              </a:lnSpc>
              <a:defRPr sz="2400">
                <a:solidFill>
                  <a:srgbClr val="3E5E5C"/>
                </a:solidFill>
                <a:latin typeface="Calibri"/>
              </a:defRPr>
            </a:pPr>
            <a:r>
              <a:t>As for the fornicatress and the fornicator, strike each of them a hundred lashes, and let not pity for them overcome you in Allah’s law, if you believe in Allah and the Last Day, and let their punishment be witnessed by a group of the faithful.</a:t>
            </a:r>
          </a:p>
        </p:txBody>
      </p:sp>
      <p:sp>
        <p:nvSpPr>
          <p:cNvPr id="3" name="Text Placeholder 2"/>
          <p:cNvSpPr>
            <a:spLocks noGrp="1"/>
          </p:cNvSpPr>
          <p:nvPr>
            <p:ph type="body" sz="quarter" idx="11"/>
          </p:nvPr>
        </p:nvSpPr>
        <p:spPr/>
        <p:txBody>
          <a:bodyPr/>
          <a:lstStyle/>
          <a:p>
            <a:r>
              <a:t>An-Nur 24:2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ٱللَّهُ نُورُ ٱلسَّمَـٰوَٰتِ وَٱلْأَرْضِ ۚ مَثَلُ نُورِهِۦ كَمِشْكَوٰةٍ فِيهَا مِصْبَاحٌ ۖ ٱلْمِصْبَاحُ فِى زُجَاجَةٍ ۖ ٱلزُّجَاجَةُ كَأَنَّهَا كَوْكَبٌ دُرِّىٌّ يُوقَدُ مِن شَجَرَةٍ مُّبَـٰرَكَةٍ زَيْتُونَةٍ لَّا شَرْقِيَّةٍ وَلَا غَرْبِيَّةٍ يَكَادُ زَيْتُهَا يُضِىٓءُ وَلَوْ لَمْ تَمْسَسْهُ نَارٌ ۚ نُّورٌ عَلَىٰ نُورٍ  ۔ۗ</a:t>
            </a:r>
          </a:p>
          <a:p>
            <a:pPr>
              <a:lnSpc>
                <a:spcPct val="100000"/>
              </a:lnSpc>
              <a:defRPr sz="2400">
                <a:solidFill>
                  <a:srgbClr val="3E5E5C"/>
                </a:solidFill>
                <a:latin typeface="Calibri"/>
              </a:defRPr>
            </a:pPr>
            <a:r>
              <a:t>Allah is the Light of the heavens and the earth. The parable of His Light is a niche wherein is a lamp—the lamp is in a glass, the glass as it were a glittering star—lit from a blessed olive tree, neither eastern nor western, whose oil almost lights up, though fire should not touch it. Light upon light.</a:t>
            </a:r>
          </a:p>
        </p:txBody>
      </p:sp>
      <p:sp>
        <p:nvSpPr>
          <p:cNvPr id="3" name="Text Placeholder 2"/>
          <p:cNvSpPr>
            <a:spLocks noGrp="1"/>
          </p:cNvSpPr>
          <p:nvPr>
            <p:ph type="body" sz="quarter" idx="11"/>
          </p:nvPr>
        </p:nvSpPr>
        <p:spPr/>
        <p:txBody>
          <a:bodyPr/>
          <a:lstStyle/>
          <a:p>
            <a:r>
              <a:t>An-Nur 24:35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يَهْدِى ٱللَّهُ لِنُورِهِۦ مَن يَشَآءُ ۚ وَيَضْرِبُ ٱللَّهُ ٱلْأَمْثَـٰلَ لِلنَّاسِ ۗ وَٱللَّهُ بِكُلِّ شَىْءٍ عَلِيمٌ</a:t>
            </a:r>
          </a:p>
          <a:p>
            <a:pPr>
              <a:lnSpc>
                <a:spcPct val="100000"/>
              </a:lnSpc>
              <a:defRPr sz="2400">
                <a:solidFill>
                  <a:srgbClr val="3E5E5C"/>
                </a:solidFill>
                <a:latin typeface="Calibri"/>
              </a:defRPr>
            </a:pPr>
            <a:r>
              <a:t>Allah guides to His Light whomever He wishes. Allah draws parables for mankind, and Allah has knowledge of all things.</a:t>
            </a:r>
          </a:p>
        </p:txBody>
      </p:sp>
      <p:sp>
        <p:nvSpPr>
          <p:cNvPr id="3" name="Text Placeholder 2"/>
          <p:cNvSpPr>
            <a:spLocks noGrp="1"/>
          </p:cNvSpPr>
          <p:nvPr>
            <p:ph type="body" sz="quarter" idx="11"/>
          </p:nvPr>
        </p:nvSpPr>
        <p:spPr/>
        <p:txBody>
          <a:bodyPr/>
          <a:lstStyle/>
          <a:p>
            <a:r>
              <a:t>An-Nur 24:35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فِى بُيُوتٍ أَذِنَ ٱللَّهُ أَن تُرْفَعَ وَيُذْكَرَ فِيهَا ٱسْمُهُۥ يُسَبِّحُ لَهُۥ فِيهَا بِٱلْغُدُوِّ وَٱلْـَٔاصَالِ</a:t>
            </a:r>
          </a:p>
          <a:p>
            <a:pPr>
              <a:lnSpc>
                <a:spcPct val="100000"/>
              </a:lnSpc>
              <a:defRPr sz="2400">
                <a:solidFill>
                  <a:srgbClr val="3E5E5C"/>
                </a:solidFill>
                <a:latin typeface="Calibri"/>
              </a:defRPr>
            </a:pPr>
            <a:r>
              <a:t>In houses Allah has allowed to be raised and wherein His Name is celebrated; He is glorified therein, morning and evening,</a:t>
            </a:r>
          </a:p>
        </p:txBody>
      </p:sp>
      <p:sp>
        <p:nvSpPr>
          <p:cNvPr id="3" name="Text Placeholder 2"/>
          <p:cNvSpPr>
            <a:spLocks noGrp="1"/>
          </p:cNvSpPr>
          <p:nvPr>
            <p:ph type="body" sz="quarter" idx="11"/>
          </p:nvPr>
        </p:nvSpPr>
        <p:spPr/>
        <p:txBody>
          <a:bodyPr/>
          <a:lstStyle/>
          <a:p>
            <a:r>
              <a:t>An-Nur 24:36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رِجَالٌ لَّا تُلْهِيهِمْ تِجَـٰرَةٌ وَلَا بَيْعٌ عَن ذِكْرِ ٱللَّهِ وَإِقَامِ ٱلصَّلَوٰةِ وَإِيتَآءِ ٱلزَّكَوٰةِ ۙ يَخَافُونَ يَوْمًا تَتَقَلَّبُ فِيهِ ٱلْقُلُوبُ وَٱلْأَبْصَـٰرُ</a:t>
            </a:r>
          </a:p>
          <a:p>
            <a:pPr>
              <a:lnSpc>
                <a:spcPct val="100000"/>
              </a:lnSpc>
              <a:defRPr sz="2400">
                <a:solidFill>
                  <a:srgbClr val="3E5E5C"/>
                </a:solidFill>
                <a:latin typeface="Calibri"/>
              </a:defRPr>
            </a:pPr>
            <a:r>
              <a:t>by men whom neither trade nor bargaining distracts from the remembrance of Allah and the maintenance of prayer and the giving of zakat. They are fearful of a day wherein the hearts and the sights will be transformed,</a:t>
            </a:r>
          </a:p>
        </p:txBody>
      </p:sp>
      <p:sp>
        <p:nvSpPr>
          <p:cNvPr id="3" name="Text Placeholder 2"/>
          <p:cNvSpPr>
            <a:spLocks noGrp="1"/>
          </p:cNvSpPr>
          <p:nvPr>
            <p:ph type="body" sz="quarter" idx="11"/>
          </p:nvPr>
        </p:nvSpPr>
        <p:spPr/>
        <p:txBody>
          <a:bodyPr/>
          <a:lstStyle/>
          <a:p>
            <a:r>
              <a:t>An-Nur 24:37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لِيَجْزِيَهُمُ ٱللَّهُ أَحْسَنَ مَا عَمِلُوا۟ وَيَزِيدَهُم مِّن فَضْلِهِۦ ۗ وَٱللَّهُ يَرْزُقُ مَن يَشَآءُ بِغَيْرِ حِسَابٍ</a:t>
            </a:r>
          </a:p>
          <a:p>
            <a:pPr>
              <a:lnSpc>
                <a:spcPct val="100000"/>
              </a:lnSpc>
              <a:defRPr sz="2400">
                <a:solidFill>
                  <a:srgbClr val="3E5E5C"/>
                </a:solidFill>
                <a:latin typeface="Calibri"/>
              </a:defRPr>
            </a:pPr>
            <a:r>
              <a:t>so that Allah may reward them by the best of what they have done, and enhance them out of His grace, and Allah provides for whomever He wishes without any reckoning.</a:t>
            </a:r>
          </a:p>
        </p:txBody>
      </p:sp>
      <p:sp>
        <p:nvSpPr>
          <p:cNvPr id="3" name="Text Placeholder 2"/>
          <p:cNvSpPr>
            <a:spLocks noGrp="1"/>
          </p:cNvSpPr>
          <p:nvPr>
            <p:ph type="body" sz="quarter" idx="11"/>
          </p:nvPr>
        </p:nvSpPr>
        <p:spPr/>
        <p:txBody>
          <a:bodyPr/>
          <a:lstStyle/>
          <a:p>
            <a:r>
              <a:t>An-Nur 24:38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وَٱلَّذِينَ كَفَرُوٓا۟ أَعْمَـٰلُهُمْ كَسَرَابٍۭ بِقِيعَةٍ يَحْسَبُهُ ٱلظَّمْـَٔانُ مَآءً حَتَّىٰٓ إِذَا جَآءَهُۥ لَمْ يَجِدْهُ شَيْـًٔا وَوَجَدَ ٱللَّهَ عِندَهُۥ فَوَفَّىٰهُ حِسَابَهُۥ ۗ وَٱللَّهُ سَرِيعُ ٱلْحِسَابِ</a:t>
            </a:r>
          </a:p>
          <a:p>
            <a:pPr>
              <a:lnSpc>
                <a:spcPct val="100000"/>
              </a:lnSpc>
              <a:defRPr sz="2400">
                <a:solidFill>
                  <a:srgbClr val="3E5E5C"/>
                </a:solidFill>
                <a:latin typeface="Calibri"/>
              </a:defRPr>
            </a:pPr>
            <a:r>
              <a:t>As for the faithless, their works are like a mirage in a plain, which the thirsty man supposes to be water. When he comes to it, he finds it to be nothing; but there he finds Allah, who will pay him his full account, and Allah is swift at reckoning.</a:t>
            </a:r>
          </a:p>
        </p:txBody>
      </p:sp>
      <p:sp>
        <p:nvSpPr>
          <p:cNvPr id="3" name="Text Placeholder 2"/>
          <p:cNvSpPr>
            <a:spLocks noGrp="1"/>
          </p:cNvSpPr>
          <p:nvPr>
            <p:ph type="body" sz="quarter" idx="11"/>
          </p:nvPr>
        </p:nvSpPr>
        <p:spPr/>
        <p:txBody>
          <a:bodyPr/>
          <a:lstStyle/>
          <a:p>
            <a:r>
              <a:t>An-Nur 24:39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أَوْ كَظُلُمَـٰتٍ فِى بَحْرٍ لُّجِّىٍّ يَغْشَىٰهُ مَوْجٌ مِّن فَوْقِهِۦ مَوْجٌ مِّن فَوْقِهِۦ سَحَابٌ ۚ ظُلُمَـٰتٌۢ بَعْضُهَا فَوْقَ بَعْضٍ إِذَآ أَخْرَجَ يَدَهُۥ لَمْ يَكَدْ يَرَىٰهَا ۗ وَمَن لَّمْ يَجْعَلِ ٱللَّهُ لَهُۥ نُورًا فَمَا لَهُۥ مِن نُّورٍ</a:t>
            </a:r>
          </a:p>
          <a:p>
            <a:pPr>
              <a:lnSpc>
                <a:spcPct val="100000"/>
              </a:lnSpc>
              <a:defRPr sz="2400">
                <a:solidFill>
                  <a:srgbClr val="3E5E5C"/>
                </a:solidFill>
                <a:latin typeface="Calibri"/>
              </a:defRPr>
            </a:pPr>
            <a:r>
              <a:t>Or like the manifold darkness in a deep sea, covered by billow upon billow, overcast by clouds; manifold [layers of] darkness, one on top of another: when he brings out his hand, he can hardly see it. One whom Allah has not granted any light has no light.</a:t>
            </a:r>
          </a:p>
        </p:txBody>
      </p:sp>
      <p:sp>
        <p:nvSpPr>
          <p:cNvPr id="3" name="Text Placeholder 2"/>
          <p:cNvSpPr>
            <a:spLocks noGrp="1"/>
          </p:cNvSpPr>
          <p:nvPr>
            <p:ph type="body" sz="quarter" idx="11"/>
          </p:nvPr>
        </p:nvSpPr>
        <p:spPr/>
        <p:txBody>
          <a:bodyPr/>
          <a:lstStyle/>
          <a:p>
            <a:r>
              <a:t>An-Nur 24:40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أَلَمْ تَرَ أَنَّ ٱللَّهَ يُسَبِّحُ لَهُۥ مَن فِى ٱلسَّمَـٰوَٰتِ وَٱلْأَرْضِ وَٱلطَّيْرُ صَـٰٓفَّـٰتٍ ۖ كُلٌّ قَدْ عَلِمَ صَلَاتَهُۥ وَتَسْبِيحَهُۥ ۗ وَٱللَّهُ عَلِيمٌۢ بِمَا يَفْعَلُونَ</a:t>
            </a:r>
          </a:p>
          <a:p>
            <a:pPr>
              <a:lnSpc>
                <a:spcPct val="100000"/>
              </a:lnSpc>
              <a:defRPr sz="2400">
                <a:solidFill>
                  <a:srgbClr val="3E5E5C"/>
                </a:solidFill>
                <a:latin typeface="Calibri"/>
              </a:defRPr>
            </a:pPr>
            <a:r>
              <a:t>Have you not regarded that Allah is glorified by everyone in the heavens and the earth, and the birds spreading their wings. Each knows his prayer and glorification, and Allah knows best what they do.</a:t>
            </a:r>
          </a:p>
        </p:txBody>
      </p:sp>
      <p:sp>
        <p:nvSpPr>
          <p:cNvPr id="3" name="Text Placeholder 2"/>
          <p:cNvSpPr>
            <a:spLocks noGrp="1"/>
          </p:cNvSpPr>
          <p:nvPr>
            <p:ph type="body" sz="quarter" idx="11"/>
          </p:nvPr>
        </p:nvSpPr>
        <p:spPr/>
        <p:txBody>
          <a:bodyPr/>
          <a:lstStyle/>
          <a:p>
            <a:r>
              <a:t>An-Nur 24:41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وَلِلَّهِ مُلْكُ ٱلسَّمَـٰوَٰتِ وَٱلْأَرْضِ ۖ وَإِلَى ٱللَّهِ ٱلْمَصِيرُ</a:t>
            </a:r>
          </a:p>
          <a:p>
            <a:pPr>
              <a:lnSpc>
                <a:spcPct val="100000"/>
              </a:lnSpc>
              <a:defRPr sz="2400">
                <a:solidFill>
                  <a:srgbClr val="3E5E5C"/>
                </a:solidFill>
                <a:latin typeface="Calibri"/>
              </a:defRPr>
            </a:pPr>
            <a:r>
              <a:t>To Allah belongs the kingdom of the heavens and the earth, and toward Allah is the destination.</a:t>
            </a:r>
          </a:p>
        </p:txBody>
      </p:sp>
      <p:sp>
        <p:nvSpPr>
          <p:cNvPr id="3" name="Text Placeholder 2"/>
          <p:cNvSpPr>
            <a:spLocks noGrp="1"/>
          </p:cNvSpPr>
          <p:nvPr>
            <p:ph type="body" sz="quarter" idx="11"/>
          </p:nvPr>
        </p:nvSpPr>
        <p:spPr/>
        <p:txBody>
          <a:bodyPr/>
          <a:lstStyle/>
          <a:p>
            <a:r>
              <a:t>An-Nur 24:42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أَلَمْ تَرَ أَنَّ ٱللَّهَ يُزْجِى سَحَابًا ثُمَّ يُؤَلِّفُ بَيْنَهُۥ ثُمَّ يَجْعَلُهُۥ رُكَامًا فَتَرَى ٱلْوَدْقَ يَخْرُجُ مِنْ خِلَـٰلِهِۦ وَيُنَزِّلُ مِنَ ٱلسَّمَآءِ مِن جِبَالٍ فِيهَا مِنۢ بَرَدٍ فَيُصِيبُ بِهِۦ مَن يَشَآءُ وَيَصْرِفُهُۥ عَن مَّن يَشَآءُ ۖ يَكَادُ سَنَا بَرْقِهِۦ يَذْهَبُ بِٱلْأَبْصَـٰرِ</a:t>
            </a:r>
          </a:p>
          <a:p>
            <a:pPr>
              <a:lnSpc>
                <a:spcPct val="100000"/>
              </a:lnSpc>
              <a:defRPr sz="2400">
                <a:solidFill>
                  <a:srgbClr val="3E5E5C"/>
                </a:solidFill>
                <a:latin typeface="Calibri"/>
              </a:defRPr>
            </a:pPr>
            <a:r>
              <a:t>Have you not regarded that Allah drives the clouds, then He composes them, then He piles them up, whereat you see the rain issuing from its midst? And He sends down hail from the sky, out of the mountains that are in it, and He strikes with it whomever He wishes, and turns it away from whomever He wishes. The brilliance of its lightening almost takes away the sight.</a:t>
            </a:r>
          </a:p>
        </p:txBody>
      </p:sp>
      <p:sp>
        <p:nvSpPr>
          <p:cNvPr id="3" name="Text Placeholder 2"/>
          <p:cNvSpPr>
            <a:spLocks noGrp="1"/>
          </p:cNvSpPr>
          <p:nvPr>
            <p:ph type="body" sz="quarter" idx="11"/>
          </p:nvPr>
        </p:nvSpPr>
        <p:spPr/>
        <p:txBody>
          <a:bodyPr/>
          <a:lstStyle/>
          <a:p>
            <a:r>
              <a:t>An-Nur 24:43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ٱلزَّانِى لَا يَنكِحُ إِلَّا زَانِيَةً أَوْ مُشْرِكَةً وَٱلزَّانِيَةُ لَا يَنكِحُهَآ إِلَّا زَانٍ أَوْ مُشْرِكٌ ۚ وَحُرِّمَ ذَٰلِكَ عَلَى ٱلْمُؤْمِنِينَ</a:t>
            </a:r>
          </a:p>
          <a:p>
            <a:pPr>
              <a:lnSpc>
                <a:spcPct val="100000"/>
              </a:lnSpc>
              <a:defRPr sz="2400">
                <a:solidFill>
                  <a:srgbClr val="3E5E5C"/>
                </a:solidFill>
                <a:latin typeface="Calibri"/>
              </a:defRPr>
            </a:pPr>
            <a:r>
              <a:t>The fornicator will not marry anyone but a fornicatress or an idolatress, and the fornicatress will be married by none except a fornicator or an idolater, and that is forbidden to the faithful.</a:t>
            </a:r>
          </a:p>
        </p:txBody>
      </p:sp>
      <p:sp>
        <p:nvSpPr>
          <p:cNvPr id="3" name="Text Placeholder 2"/>
          <p:cNvSpPr>
            <a:spLocks noGrp="1"/>
          </p:cNvSpPr>
          <p:nvPr>
            <p:ph type="body" sz="quarter" idx="11"/>
          </p:nvPr>
        </p:nvSpPr>
        <p:spPr/>
        <p:txBody>
          <a:bodyPr/>
          <a:lstStyle/>
          <a:p>
            <a:r>
              <a:t>An-Nur 24:3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يُقَلِّبُ ٱللَّهُ ٱلَّيْلَ وَٱلنَّهَارَ ۚ إِنَّ فِى ذَٰلِكَ لَعِبْرَةً لِّأُو۟لِى ٱلْأَبْصَـٰرِ</a:t>
            </a:r>
          </a:p>
          <a:p>
            <a:pPr>
              <a:lnSpc>
                <a:spcPct val="100000"/>
              </a:lnSpc>
              <a:defRPr sz="2400">
                <a:solidFill>
                  <a:srgbClr val="3E5E5C"/>
                </a:solidFill>
                <a:latin typeface="Calibri"/>
              </a:defRPr>
            </a:pPr>
            <a:r>
              <a:t>Allah alternates the night and the day. There is indeed a lesson in that for those who have insight.</a:t>
            </a:r>
          </a:p>
        </p:txBody>
      </p:sp>
      <p:sp>
        <p:nvSpPr>
          <p:cNvPr id="3" name="Text Placeholder 2"/>
          <p:cNvSpPr>
            <a:spLocks noGrp="1"/>
          </p:cNvSpPr>
          <p:nvPr>
            <p:ph type="body" sz="quarter" idx="11"/>
          </p:nvPr>
        </p:nvSpPr>
        <p:spPr/>
        <p:txBody>
          <a:bodyPr/>
          <a:lstStyle/>
          <a:p>
            <a:r>
              <a:t>An-Nur 24:44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وَٱللَّهُ خَلَقَ كُلَّ دَآبَّةٍ مِّن مَّآءٍ ۖ فَمِنْهُم مَّن يَمْشِى عَلَىٰ بَطْنِهِۦ وَمِنْهُم مَّن يَمْشِى عَلَىٰ رِجْلَيْنِ وَمِنْهُم مَّن يَمْشِى عَلَىٰٓ أَرْبَعٍ ۚ يَخْلُقُ ٱللَّهُ مَا يَشَآءُ ۚ إِنَّ ٱللَّهَ عَلَىٰ كُلِّ شَىْءٍ قَدِيرٌ</a:t>
            </a:r>
          </a:p>
          <a:p>
            <a:pPr>
              <a:lnSpc>
                <a:spcPct val="100000"/>
              </a:lnSpc>
              <a:defRPr sz="2400">
                <a:solidFill>
                  <a:srgbClr val="3E5E5C"/>
                </a:solidFill>
                <a:latin typeface="Calibri"/>
              </a:defRPr>
            </a:pPr>
            <a:r>
              <a:t>Allah created every animal from water. Among them are some that creep upon their bellies, and among them are some that walk on two feet, and among them are some that walk on four. Allah creates whatever He wishes. Indeed Allah has power over all things.</a:t>
            </a:r>
          </a:p>
        </p:txBody>
      </p:sp>
      <p:sp>
        <p:nvSpPr>
          <p:cNvPr id="3" name="Text Placeholder 2"/>
          <p:cNvSpPr>
            <a:spLocks noGrp="1"/>
          </p:cNvSpPr>
          <p:nvPr>
            <p:ph type="body" sz="quarter" idx="11"/>
          </p:nvPr>
        </p:nvSpPr>
        <p:spPr/>
        <p:txBody>
          <a:bodyPr/>
          <a:lstStyle/>
          <a:p>
            <a:r>
              <a:t>An-Nur 24:45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لَّقَدْ أَنزَلْنَآ ءَايَـٰتٍ مُّبَيِّنَـٰتٍ ۚ وَٱللَّهُ يَهْدِى مَن يَشَآءُ إِلَىٰ صِرَٰطٍ مُّسْتَقِيمٍ</a:t>
            </a:r>
          </a:p>
          <a:p>
            <a:pPr>
              <a:lnSpc>
                <a:spcPct val="100000"/>
              </a:lnSpc>
              <a:defRPr sz="2400">
                <a:solidFill>
                  <a:srgbClr val="3E5E5C"/>
                </a:solidFill>
                <a:latin typeface="Calibri"/>
              </a:defRPr>
            </a:pPr>
            <a:r>
              <a:t>Certainly We have sent down illuminating signs, and Allah guides whomever He wishes to a straight path.</a:t>
            </a:r>
          </a:p>
        </p:txBody>
      </p:sp>
      <p:sp>
        <p:nvSpPr>
          <p:cNvPr id="3" name="Text Placeholder 2"/>
          <p:cNvSpPr>
            <a:spLocks noGrp="1"/>
          </p:cNvSpPr>
          <p:nvPr>
            <p:ph type="body" sz="quarter" idx="11"/>
          </p:nvPr>
        </p:nvSpPr>
        <p:spPr/>
        <p:txBody>
          <a:bodyPr/>
          <a:lstStyle/>
          <a:p>
            <a:r>
              <a:t>An-Nur 24:46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وَيَقُولُونَ ءَامَنَّا بِٱللَّهِ وَبِٱلرَّسُولِ وَأَطَعْنَا ثُمَّ يَتَوَلَّىٰ فَرِيقٌ مِّنْهُم مِّنۢ بَعْدِ ذَٰلِكَ ۚ وَمَآ أُو۟لَـٰٓئِكَ بِٱلْمُؤْمِنِينَ</a:t>
            </a:r>
          </a:p>
          <a:p>
            <a:pPr>
              <a:lnSpc>
                <a:spcPct val="100000"/>
              </a:lnSpc>
              <a:defRPr sz="2400">
                <a:solidFill>
                  <a:srgbClr val="3E5E5C"/>
                </a:solidFill>
                <a:latin typeface="Calibri"/>
              </a:defRPr>
            </a:pPr>
            <a:r>
              <a:t>They say, ‘We have faith in Allah and His Apostle, and we obey.’ Then, after that, a part of them refuse to comply, and they do not have faith.</a:t>
            </a:r>
          </a:p>
        </p:txBody>
      </p:sp>
      <p:sp>
        <p:nvSpPr>
          <p:cNvPr id="3" name="Text Placeholder 2"/>
          <p:cNvSpPr>
            <a:spLocks noGrp="1"/>
          </p:cNvSpPr>
          <p:nvPr>
            <p:ph type="body" sz="quarter" idx="11"/>
          </p:nvPr>
        </p:nvSpPr>
        <p:spPr/>
        <p:txBody>
          <a:bodyPr/>
          <a:lstStyle/>
          <a:p>
            <a:r>
              <a:t>An-Nur 24:47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دُعُوٓا۟ إِلَى ٱللَّهِ وَرَسُولِهِۦ لِيَحْكُمَ بَيْنَهُمْ إِذَا فَرِيقٌ مِّنْهُم مُّعْرِضُونَ</a:t>
            </a:r>
          </a:p>
          <a:p>
            <a:pPr>
              <a:lnSpc>
                <a:spcPct val="100000"/>
              </a:lnSpc>
              <a:defRPr sz="2400">
                <a:solidFill>
                  <a:srgbClr val="3E5E5C"/>
                </a:solidFill>
                <a:latin typeface="Calibri"/>
              </a:defRPr>
            </a:pPr>
            <a:r>
              <a:t>When they are summoned to Allah and His Apostle that He may judge between them, behold, a part of them turn aside.</a:t>
            </a:r>
          </a:p>
        </p:txBody>
      </p:sp>
      <p:sp>
        <p:nvSpPr>
          <p:cNvPr id="3" name="Text Placeholder 2"/>
          <p:cNvSpPr>
            <a:spLocks noGrp="1"/>
          </p:cNvSpPr>
          <p:nvPr>
            <p:ph type="body" sz="quarter" idx="11"/>
          </p:nvPr>
        </p:nvSpPr>
        <p:spPr/>
        <p:txBody>
          <a:bodyPr/>
          <a:lstStyle/>
          <a:p>
            <a:r>
              <a:t>An-Nur 24:48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وَإِن يَكُن لَّهُمُ ٱلْحَقُّ يَأْتُوٓا۟ إِلَيْهِ مُذْعِنِينَ</a:t>
            </a:r>
          </a:p>
          <a:p>
            <a:pPr>
              <a:lnSpc>
                <a:spcPct val="100000"/>
              </a:lnSpc>
              <a:defRPr sz="2400">
                <a:solidFill>
                  <a:srgbClr val="3E5E5C"/>
                </a:solidFill>
                <a:latin typeface="Calibri"/>
              </a:defRPr>
            </a:pPr>
            <a:r>
              <a:t>But if justice be on their side, they come compliantly to him.</a:t>
            </a:r>
          </a:p>
        </p:txBody>
      </p:sp>
      <p:sp>
        <p:nvSpPr>
          <p:cNvPr id="3" name="Text Placeholder 2"/>
          <p:cNvSpPr>
            <a:spLocks noGrp="1"/>
          </p:cNvSpPr>
          <p:nvPr>
            <p:ph type="body" sz="quarter" idx="11"/>
          </p:nvPr>
        </p:nvSpPr>
        <p:spPr/>
        <p:txBody>
          <a:bodyPr/>
          <a:lstStyle/>
          <a:p>
            <a:r>
              <a:t>An-Nur 24:49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أَفِى قُلُوبِهِم مَّرَضٌ أَمِ ٱرْتَابُوٓا۟ أَمْ يَخَافُونَ أَن يَحِيفَ ٱللَّهُ عَلَيْهِمْ وَرَسُولُهُۥ ۚ بَلْ أُو۟لَـٰٓئِكَ هُمُ ٱلظَّـٰلِمُونَ</a:t>
            </a:r>
          </a:p>
          <a:p>
            <a:pPr>
              <a:lnSpc>
                <a:spcPct val="100000"/>
              </a:lnSpc>
              <a:defRPr sz="2400">
                <a:solidFill>
                  <a:srgbClr val="3E5E5C"/>
                </a:solidFill>
                <a:latin typeface="Calibri"/>
              </a:defRPr>
            </a:pPr>
            <a:r>
              <a:t>Is there a sickness in their hearts? Do they have doubts, or fear that Allah and His Apostle will be unjust to them? Indeed, it is they who are the wrongdoers.</a:t>
            </a:r>
          </a:p>
        </p:txBody>
      </p:sp>
      <p:sp>
        <p:nvSpPr>
          <p:cNvPr id="3" name="Text Placeholder 2"/>
          <p:cNvSpPr>
            <a:spLocks noGrp="1"/>
          </p:cNvSpPr>
          <p:nvPr>
            <p:ph type="body" sz="quarter" idx="11"/>
          </p:nvPr>
        </p:nvSpPr>
        <p:spPr/>
        <p:txBody>
          <a:bodyPr/>
          <a:lstStyle/>
          <a:p>
            <a:r>
              <a:t>An-Nur 24:50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إِنَّمَا كَانَ قَوْلَ ٱلْمُؤْمِنِينَ إِذَا دُعُوٓا۟ إِلَى ٱللَّهِ وَرَسُولِهِۦ لِيَحْكُمَ بَيْنَهُمْ أَن يَقُولُوا۟ سَمِعْنَا وَأَطَعْنَا ۚ وَأُو۟لَـٰٓئِكَ هُمُ ٱلْمُفْلِحُونَ</a:t>
            </a:r>
          </a:p>
          <a:p>
            <a:pPr>
              <a:lnSpc>
                <a:spcPct val="100000"/>
              </a:lnSpc>
              <a:defRPr sz="2400">
                <a:solidFill>
                  <a:srgbClr val="3E5E5C"/>
                </a:solidFill>
                <a:latin typeface="Calibri"/>
              </a:defRPr>
            </a:pPr>
            <a:r>
              <a:t>All the response of the faithful, when they are summoned to Allah and His Apostle that He may judge between them, is to say, ‘We hear and obey.’ It is they who are the felicitous.</a:t>
            </a:r>
          </a:p>
        </p:txBody>
      </p:sp>
      <p:sp>
        <p:nvSpPr>
          <p:cNvPr id="3" name="Text Placeholder 2"/>
          <p:cNvSpPr>
            <a:spLocks noGrp="1"/>
          </p:cNvSpPr>
          <p:nvPr>
            <p:ph type="body" sz="quarter" idx="11"/>
          </p:nvPr>
        </p:nvSpPr>
        <p:spPr/>
        <p:txBody>
          <a:bodyPr/>
          <a:lstStyle/>
          <a:p>
            <a:r>
              <a:t>An-Nur 24:51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يُطِعِ ٱللَّهَ وَرَسُولَهُۥ وَيَخْشَ ٱللَّهَ وَيَتَّقْهِ فَأُو۟لَـٰٓئِكَ هُمُ ٱلْفَآئِزُونَ</a:t>
            </a:r>
          </a:p>
          <a:p>
            <a:pPr>
              <a:lnSpc>
                <a:spcPct val="100000"/>
              </a:lnSpc>
              <a:defRPr sz="2400">
                <a:solidFill>
                  <a:srgbClr val="3E5E5C"/>
                </a:solidFill>
                <a:latin typeface="Calibri"/>
              </a:defRPr>
            </a:pPr>
            <a:r>
              <a:t>Whoever obeys Allah and His Apostle, and fears Allah and is wary of Him—it is they who will be the triumphant.</a:t>
            </a:r>
          </a:p>
        </p:txBody>
      </p:sp>
      <p:sp>
        <p:nvSpPr>
          <p:cNvPr id="3" name="Text Placeholder 2"/>
          <p:cNvSpPr>
            <a:spLocks noGrp="1"/>
          </p:cNvSpPr>
          <p:nvPr>
            <p:ph type="body" sz="quarter" idx="11"/>
          </p:nvPr>
        </p:nvSpPr>
        <p:spPr/>
        <p:txBody>
          <a:bodyPr/>
          <a:lstStyle/>
          <a:p>
            <a:r>
              <a:t>An-Nur 24:52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وَأَقْسَمُوا۟ بِٱللَّهِ جَهْدَ أَيْمَـٰنِهِمْ لَئِنْ أَمَرْتَهُمْ لَيَخْرُجُنَّ ۖ قُل لَّا تُقْسِمُوا۟ ۖ طَاعَةٌ مَّعْرُوفَةٌ ۚ إِنَّ ٱللَّهَ خَبِيرٌۢ بِمَا تَعْمَلُونَ</a:t>
            </a:r>
          </a:p>
          <a:p>
            <a:pPr>
              <a:lnSpc>
                <a:spcPct val="100000"/>
              </a:lnSpc>
              <a:defRPr sz="2400">
                <a:solidFill>
                  <a:srgbClr val="3E5E5C"/>
                </a:solidFill>
                <a:latin typeface="Calibri"/>
              </a:defRPr>
            </a:pPr>
            <a:r>
              <a:t>They swear by Allah with solemn oaths that if you order them they will surely march out. Say, ‘Do not swear! Honourable obedience [is all that is expected of you]. Allah is indeed well aware of what you do.’</a:t>
            </a:r>
          </a:p>
        </p:txBody>
      </p:sp>
      <p:sp>
        <p:nvSpPr>
          <p:cNvPr id="3" name="Text Placeholder 2"/>
          <p:cNvSpPr>
            <a:spLocks noGrp="1"/>
          </p:cNvSpPr>
          <p:nvPr>
            <p:ph type="body" sz="quarter" idx="11"/>
          </p:nvPr>
        </p:nvSpPr>
        <p:spPr/>
        <p:txBody>
          <a:bodyPr/>
          <a:lstStyle/>
          <a:p>
            <a:r>
              <a:t>An-Nur 24:53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يَرْمُونَ ٱلْمُحْصَنَـٰتِ ثُمَّ لَمْ يَأْتُوا۟ بِأَرْبَعَةِ شُهَدَآءَ فَٱجْلِدُوهُمْ ثَمَـٰنِينَ جَلْدَةً وَلَا تَقْبَلُوا۟ لَهُمْ شَهَـٰدَةً أَبَدًا ۚ وَأُو۟لَـٰٓئِكَ هُمُ ٱلْفَـٰسِقُونَ</a:t>
            </a:r>
          </a:p>
          <a:p>
            <a:pPr>
              <a:lnSpc>
                <a:spcPct val="100000"/>
              </a:lnSpc>
              <a:defRPr sz="2400">
                <a:solidFill>
                  <a:srgbClr val="3E5E5C"/>
                </a:solidFill>
                <a:latin typeface="Calibri"/>
              </a:defRPr>
            </a:pPr>
            <a:r>
              <a:t>As for those who accuse chaste women and do not bring four witnesses, strike them eighty lashes, and never accept any testimony from them after that, and they are transgressors,</a:t>
            </a:r>
          </a:p>
        </p:txBody>
      </p:sp>
      <p:sp>
        <p:nvSpPr>
          <p:cNvPr id="3" name="Text Placeholder 2"/>
          <p:cNvSpPr>
            <a:spLocks noGrp="1"/>
          </p:cNvSpPr>
          <p:nvPr>
            <p:ph type="body" sz="quarter" idx="11"/>
          </p:nvPr>
        </p:nvSpPr>
        <p:spPr/>
        <p:txBody>
          <a:bodyPr/>
          <a:lstStyle/>
          <a:p>
            <a:r>
              <a:t>An-Nur 24:4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a:bodyPr>
          <a:lstStyle/>
          <a:p>
            <a:pPr>
              <a:lnSpc>
                <a:spcPct val="150000"/>
              </a:lnSpc>
              <a:defRPr sz="4200">
                <a:solidFill>
                  <a:srgbClr val="2F4858"/>
                </a:solidFill>
                <a:latin typeface="Scheherazade"/>
              </a:defRPr>
            </a:pPr>
            <a:r>
              <a:t>قُلْ أَطِيعُوا۟ ٱللَّهَ وَأَطِيعُوا۟ ٱلرَّسُولَ ۖ فَإِن تَوَلَّوْا۟ فَإِنَّمَا عَلَيْهِ مَا حُمِّلَ وَعَلَيْكُم مَّا حُمِّلْتُمْ ۖ وَإِن تُطِيعُوهُ تَهْتَدُوا۟ ۚ وَمَا عَلَى ٱلرَّسُولِ إِلَّا ٱلْبَلَـٰغُ ٱلْمُبِينُ</a:t>
            </a:r>
          </a:p>
          <a:p>
            <a:pPr>
              <a:lnSpc>
                <a:spcPct val="100000"/>
              </a:lnSpc>
              <a:defRPr sz="2400">
                <a:solidFill>
                  <a:srgbClr val="3E5E5C"/>
                </a:solidFill>
                <a:latin typeface="Calibri"/>
              </a:defRPr>
            </a:pPr>
            <a:r>
              <a:t>Say, ‘Obey Allah, and obey the Apostle.’ But if you turn your backs, [you should know that] he is only responsible for his burden and you are responsible for your own burden, and if you obey him, you will be guided, and the Apostle’s duty is only to communicate in clear terms.</a:t>
            </a:r>
          </a:p>
        </p:txBody>
      </p:sp>
      <p:sp>
        <p:nvSpPr>
          <p:cNvPr id="3" name="Text Placeholder 2"/>
          <p:cNvSpPr>
            <a:spLocks noGrp="1"/>
          </p:cNvSpPr>
          <p:nvPr>
            <p:ph type="body" sz="quarter" idx="11"/>
          </p:nvPr>
        </p:nvSpPr>
        <p:spPr/>
        <p:txBody>
          <a:bodyPr/>
          <a:lstStyle/>
          <a:p>
            <a:r>
              <a:t>An-Nur 24:54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وَعَدَ ٱللَّهُ ٱلَّذِينَ ءَامَنُوا۟ مِنكُمْ وَعَمِلُوا۟ ٱلصَّـٰلِحَـٰتِ لَيَسْتَخْلِفَنَّهُمْ فِى ٱلْأَرْضِ كَمَا ٱسْتَخْلَفَ ٱلَّذِينَ مِن قَبْلِهِمْ وَلَيُمَكِّنَنَّ لَهُمْ دِينَهُمُ ٱلَّذِى ٱرْتَضَىٰ لَهُمْ وَلَيُبَدِّلَنَّهُم مِّنۢ بَعْدِ خَوْفِهِمْ أَمْنًا ۚ يَعْبُدُونَنِى لَا يُشْرِكُونَ بِى شَيْـًٔا  ۔ۚ</a:t>
            </a:r>
          </a:p>
          <a:p>
            <a:pPr>
              <a:lnSpc>
                <a:spcPct val="100000"/>
              </a:lnSpc>
              <a:defRPr sz="2400">
                <a:solidFill>
                  <a:srgbClr val="3E5E5C"/>
                </a:solidFill>
                <a:latin typeface="Calibri"/>
              </a:defRPr>
            </a:pPr>
            <a:r>
              <a:t>Allah has promised those of you who have faith and do righteous deeds that He will surely make them successors in the earth, just as He made those who were before them successors, and He will surely establish for them their religion which He has approved for them, and that He will surely change their state to security after their fear, while they worship Me, not ascribing any partners to Me.</a:t>
            </a:r>
          </a:p>
        </p:txBody>
      </p:sp>
      <p:sp>
        <p:nvSpPr>
          <p:cNvPr id="3" name="Text Placeholder 2"/>
          <p:cNvSpPr>
            <a:spLocks noGrp="1"/>
          </p:cNvSpPr>
          <p:nvPr>
            <p:ph type="body" sz="quarter" idx="11"/>
          </p:nvPr>
        </p:nvSpPr>
        <p:spPr/>
        <p:txBody>
          <a:bodyPr/>
          <a:lstStyle/>
          <a:p>
            <a:r>
              <a:t>An-Nur 24:55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وَمَن كَفَرَ بَعْدَ ذَٰلِكَ فَأُو۟لَـٰٓئِكَ هُمُ ٱلْفَـٰسِقُونَ</a:t>
            </a:r>
          </a:p>
          <a:p>
            <a:pPr>
              <a:lnSpc>
                <a:spcPct val="100000"/>
              </a:lnSpc>
              <a:defRPr sz="2400">
                <a:solidFill>
                  <a:srgbClr val="3E5E5C"/>
                </a:solidFill>
                <a:latin typeface="Calibri"/>
              </a:defRPr>
            </a:pPr>
            <a:r>
              <a:t>Whoever is ungrateful after that—it is they who are the transgressors.</a:t>
            </a:r>
          </a:p>
        </p:txBody>
      </p:sp>
      <p:sp>
        <p:nvSpPr>
          <p:cNvPr id="3" name="Text Placeholder 2"/>
          <p:cNvSpPr>
            <a:spLocks noGrp="1"/>
          </p:cNvSpPr>
          <p:nvPr>
            <p:ph type="body" sz="quarter" idx="11"/>
          </p:nvPr>
        </p:nvSpPr>
        <p:spPr/>
        <p:txBody>
          <a:bodyPr/>
          <a:lstStyle/>
          <a:p>
            <a:r>
              <a:t>An-Nur 24:55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وَأَقِيمُوا۟ ٱلصَّلَوٰةَ وَءَاتُوا۟ ٱلزَّكَوٰةَ وَأَطِيعُوا۟ ٱلرَّسُولَ لَعَلَّكُمْ تُرْحَمُونَ</a:t>
            </a:r>
          </a:p>
          <a:p>
            <a:pPr>
              <a:lnSpc>
                <a:spcPct val="100000"/>
              </a:lnSpc>
              <a:defRPr sz="2400">
                <a:solidFill>
                  <a:srgbClr val="3E5E5C"/>
                </a:solidFill>
                <a:latin typeface="Calibri"/>
              </a:defRPr>
            </a:pPr>
            <a:r>
              <a:t>Maintain the prayer and give the zakat, and obey the Apostle so that you may receive [Allah’s] mercy.</a:t>
            </a:r>
          </a:p>
        </p:txBody>
      </p:sp>
      <p:sp>
        <p:nvSpPr>
          <p:cNvPr id="3" name="Text Placeholder 2"/>
          <p:cNvSpPr>
            <a:spLocks noGrp="1"/>
          </p:cNvSpPr>
          <p:nvPr>
            <p:ph type="body" sz="quarter" idx="11"/>
          </p:nvPr>
        </p:nvSpPr>
        <p:spPr/>
        <p:txBody>
          <a:bodyPr/>
          <a:lstStyle/>
          <a:p>
            <a:r>
              <a:t>An-Nur 24:56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لَا تَحْسَبَنَّ ٱلَّذِينَ كَفَرُوا۟ مُعْجِزِينَ فِى ٱلْأَرْضِ ۚ وَمَأْوَىٰهُمُ ٱلنَّارُ ۖ وَلَبِئْسَ ٱلْمَصِيرُ</a:t>
            </a:r>
          </a:p>
          <a:p>
            <a:pPr>
              <a:lnSpc>
                <a:spcPct val="100000"/>
              </a:lnSpc>
              <a:defRPr sz="2400">
                <a:solidFill>
                  <a:srgbClr val="3E5E5C"/>
                </a:solidFill>
                <a:latin typeface="Calibri"/>
              </a:defRPr>
            </a:pPr>
            <a:r>
              <a:t>Do not suppose that those who are faithless can frustrate [Allah] on the earth. Their refuge shall be the Fire, and it is surely an evil destination.</a:t>
            </a:r>
          </a:p>
        </p:txBody>
      </p:sp>
      <p:sp>
        <p:nvSpPr>
          <p:cNvPr id="3" name="Text Placeholder 2"/>
          <p:cNvSpPr>
            <a:spLocks noGrp="1"/>
          </p:cNvSpPr>
          <p:nvPr>
            <p:ph type="body" sz="quarter" idx="11"/>
          </p:nvPr>
        </p:nvSpPr>
        <p:spPr/>
        <p:txBody>
          <a:bodyPr/>
          <a:lstStyle/>
          <a:p>
            <a:r>
              <a:t>An-Nur 24:57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10000"/>
          </a:bodyPr>
          <a:lstStyle/>
          <a:p>
            <a:pPr>
              <a:lnSpc>
                <a:spcPct val="150000"/>
              </a:lnSpc>
              <a:defRPr sz="4200">
                <a:solidFill>
                  <a:srgbClr val="2F4858"/>
                </a:solidFill>
                <a:latin typeface="Scheherazade"/>
              </a:defRPr>
            </a:pPr>
            <a:r>
              <a:t>يَـٰٓأَيُّهَا ٱلَّذِينَ ءَامَنُوا۟ لِيَسْتَـْٔذِنكُمُ ٱلَّذِينَ مَلَكَتْ أَيْمَـٰنُكُمْ وَٱلَّذِينَ لَمْ يَبْلُغُوا۟ ٱلْحُلُمَ مِنكُمْ ثَلَـٰثَ مَرَّٰتٍ ۚ مِّن قَبْلِ صَلَوٰةِ ٱلْفَجْرِ وَحِينَ تَضَعُونَ ثِيَابَكُم مِّنَ ٱلظَّهِيرَةِ وَمِنۢ بَعْدِ صَلَوٰةِ ٱلْعِشَآءِ ۚ ثَلَـٰثُ عَوْرَٰتٍ لَّكُمْ  ۔ۚ</a:t>
            </a:r>
          </a:p>
          <a:p>
            <a:pPr>
              <a:lnSpc>
                <a:spcPct val="100000"/>
              </a:lnSpc>
              <a:defRPr sz="2400">
                <a:solidFill>
                  <a:srgbClr val="3E5E5C"/>
                </a:solidFill>
                <a:latin typeface="Calibri"/>
              </a:defRPr>
            </a:pPr>
            <a:r>
              <a:t>O you who have faith! Your slaves and any of you who have not yet reached puberty should seek your permission three times: before the dawn prayer, and when you put off your garments at noon, and after the night prayer. These are three times of privacy for you.</a:t>
            </a:r>
          </a:p>
        </p:txBody>
      </p:sp>
      <p:sp>
        <p:nvSpPr>
          <p:cNvPr id="3" name="Text Placeholder 2"/>
          <p:cNvSpPr>
            <a:spLocks noGrp="1"/>
          </p:cNvSpPr>
          <p:nvPr>
            <p:ph type="body" sz="quarter" idx="11"/>
          </p:nvPr>
        </p:nvSpPr>
        <p:spPr/>
        <p:txBody>
          <a:bodyPr/>
          <a:lstStyle/>
          <a:p>
            <a:r>
              <a:t>An-Nur 24:58 (Part 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لَيْسَ عَلَيْكُمْ وَلَا عَلَيْهِمْ جُنَاحٌۢ بَعْدَهُنَّ ۚ طَوَّٰفُونَ عَلَيْكُم بَعْضُكُمْ عَلَىٰ بَعْضٍ ۚ كَذَٰلِكَ يُبَيِّنُ ٱللَّهُ لَكُمُ ٱلْـَٔايَـٰتِ ۗ وَٱللَّهُ عَلِيمٌ حَكِيمٌ</a:t>
            </a:r>
          </a:p>
          <a:p>
            <a:pPr>
              <a:lnSpc>
                <a:spcPct val="100000"/>
              </a:lnSpc>
              <a:defRPr sz="2400">
                <a:solidFill>
                  <a:srgbClr val="3E5E5C"/>
                </a:solidFill>
                <a:latin typeface="Calibri"/>
              </a:defRPr>
            </a:pPr>
            <a:r>
              <a:t>Apart from these, it is not sinful of you or them to frequent one another [freely]. Thus does Allah clarify the signs for you, and Allah is all-knowing, all-wise.</a:t>
            </a:r>
          </a:p>
        </p:txBody>
      </p:sp>
      <p:sp>
        <p:nvSpPr>
          <p:cNvPr id="3" name="Text Placeholder 2"/>
          <p:cNvSpPr>
            <a:spLocks noGrp="1"/>
          </p:cNvSpPr>
          <p:nvPr>
            <p:ph type="body" sz="quarter" idx="11"/>
          </p:nvPr>
        </p:nvSpPr>
        <p:spPr/>
        <p:txBody>
          <a:bodyPr/>
          <a:lstStyle/>
          <a:p>
            <a:r>
              <a:t>An-Nur 24:58 (Part 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وَإِذَا بَلَغَ ٱلْأَطْفَـٰلُ مِنكُمُ ٱلْحُلُمَ فَلْيَسْتَـْٔذِنُوا۟ كَمَا ٱسْتَـْٔذَنَ ٱلَّذِينَ مِن قَبْلِهِمْ ۚ كَذَٰلِكَ يُبَيِّنُ ٱللَّهُ لَكُمْ ءَايَـٰتِهِۦ ۗ وَٱللَّهُ عَلِيمٌ حَكِيمٌ</a:t>
            </a:r>
          </a:p>
          <a:p>
            <a:pPr>
              <a:lnSpc>
                <a:spcPct val="100000"/>
              </a:lnSpc>
              <a:defRPr sz="2400">
                <a:solidFill>
                  <a:srgbClr val="3E5E5C"/>
                </a:solidFill>
                <a:latin typeface="Calibri"/>
              </a:defRPr>
            </a:pPr>
            <a:r>
              <a:t>When your children reach puberty, let them ask permission [at all times] just as those [who grew up] before them asked permission. Thus does Allah clarify His signs for you, and Allah is all-knowing, all-wise.</a:t>
            </a:r>
          </a:p>
        </p:txBody>
      </p:sp>
      <p:sp>
        <p:nvSpPr>
          <p:cNvPr id="3" name="Text Placeholder 2"/>
          <p:cNvSpPr>
            <a:spLocks noGrp="1"/>
          </p:cNvSpPr>
          <p:nvPr>
            <p:ph type="body" sz="quarter" idx="11"/>
          </p:nvPr>
        </p:nvSpPr>
        <p:spPr/>
        <p:txBody>
          <a:bodyPr/>
          <a:lstStyle/>
          <a:p>
            <a:r>
              <a:t>An-Nur 24:59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10000"/>
          </a:bodyPr>
          <a:lstStyle/>
          <a:p>
            <a:pPr>
              <a:lnSpc>
                <a:spcPct val="150000"/>
              </a:lnSpc>
              <a:defRPr sz="4200">
                <a:solidFill>
                  <a:srgbClr val="2F4858"/>
                </a:solidFill>
                <a:latin typeface="Scheherazade"/>
              </a:defRPr>
            </a:pPr>
            <a:r>
              <a:t>وَٱلْقَوَٰعِدُ مِنَ ٱلنِّسَآءِ ٱلَّـٰتِى لَا يَرْجُونَ نِكَاحًا فَلَيْسَ عَلَيْهِنَّ جُنَاحٌ أَن يَضَعْنَ ثِيَابَهُنَّ غَيْرَ مُتَبَرِّجَـٰتٍۭ بِزِينَةٍ ۖ وَأَن يَسْتَعْفِفْنَ خَيْرٌ لَّهُنَّ ۗ وَٱللَّهُ سَمِيعٌ عَلِيمٌ</a:t>
            </a:r>
          </a:p>
          <a:p>
            <a:pPr>
              <a:lnSpc>
                <a:spcPct val="100000"/>
              </a:lnSpc>
              <a:defRPr sz="2400">
                <a:solidFill>
                  <a:srgbClr val="3E5E5C"/>
                </a:solidFill>
                <a:latin typeface="Calibri"/>
              </a:defRPr>
            </a:pPr>
            <a:r>
              <a:t>As for women advanced in years who do not expect to marry, there will be no sin upon them if they put off their cloaks, without displaying their adornment. But it is better for them to be modest, and Allah is all-hearing, all-knowing.</a:t>
            </a:r>
          </a:p>
        </p:txBody>
      </p:sp>
      <p:sp>
        <p:nvSpPr>
          <p:cNvPr id="3" name="Text Placeholder 2"/>
          <p:cNvSpPr>
            <a:spLocks noGrp="1"/>
          </p:cNvSpPr>
          <p:nvPr>
            <p:ph type="body" sz="quarter" idx="11"/>
          </p:nvPr>
        </p:nvSpPr>
        <p:spPr/>
        <p:txBody>
          <a:bodyPr/>
          <a:lstStyle/>
          <a:p>
            <a:r>
              <a:t>An-Nur 24:60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85000" lnSpcReduction="20000"/>
          </a:bodyPr>
          <a:lstStyle/>
          <a:p>
            <a:pPr>
              <a:lnSpc>
                <a:spcPct val="150000"/>
              </a:lnSpc>
              <a:defRPr sz="4200">
                <a:solidFill>
                  <a:srgbClr val="2F4858"/>
                </a:solidFill>
                <a:latin typeface="Scheherazade"/>
              </a:defRPr>
            </a:pPr>
            <a:r>
              <a:t>لَّيْسَ عَلَى ٱلْأَعْمَىٰ حَرَجٌ وَلَا عَلَى ٱلْأَعْرَجِ حَرَجٌ وَلَا عَلَى ٱلْمَرِيضِ حَرَجٌ وَلَا عَلَىٰٓ أَنفُسِكُمْ أَن تَأْكُلُوا۟ مِنۢ بُيُوتِكُمْ أَوْ بُيُوتِ ءَابَآئِكُمْ أَوْ بُيُوتِ أُمَّهَـٰتِكُمْ أَوْ بُيُوتِ إِخْوَٰنِكُمْ أَوْ بُيُوتِ أَخَوَٰتِكُمْ أَوْ بُيُوتِ أَعْمَـٰمِكُمْ أَوْ بُيُوتِ عَمَّـٰتِكُمْ  ۔</a:t>
            </a:r>
          </a:p>
          <a:p>
            <a:pPr>
              <a:lnSpc>
                <a:spcPct val="100000"/>
              </a:lnSpc>
              <a:defRPr sz="2400">
                <a:solidFill>
                  <a:srgbClr val="3E5E5C"/>
                </a:solidFill>
                <a:latin typeface="Calibri"/>
              </a:defRPr>
            </a:pPr>
            <a:r>
              <a:t>There is no blame upon the blind, nor any blame upon the lame, nor any blame upon the sick, nor upon yourselves if you eat from your own houses, or your fathers’ houses, or your mothers’ houses, or your brothers’ houses, or your sisters’ houses, or the houses of your paternal uncles, or the houses of your paternal aunts,</a:t>
            </a:r>
          </a:p>
        </p:txBody>
      </p:sp>
      <p:sp>
        <p:nvSpPr>
          <p:cNvPr id="3" name="Text Placeholder 2"/>
          <p:cNvSpPr>
            <a:spLocks noGrp="1"/>
          </p:cNvSpPr>
          <p:nvPr>
            <p:ph type="body" sz="quarter" idx="11"/>
          </p:nvPr>
        </p:nvSpPr>
        <p:spPr/>
        <p:txBody>
          <a:bodyPr/>
          <a:lstStyle/>
          <a:p>
            <a:r>
              <a:t>An-Nur 24:61 (Part 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إِلَّا ٱلَّذِينَ تَابُوا۟ مِنۢ بَعْدِ ذَٰلِكَ وَأَصْلَحُوا۟ فَإِنَّ ٱللَّهَ غَفُورٌ رَّحِيمٌ</a:t>
            </a:r>
          </a:p>
          <a:p>
            <a:pPr>
              <a:lnSpc>
                <a:spcPct val="100000"/>
              </a:lnSpc>
              <a:defRPr sz="2400">
                <a:solidFill>
                  <a:srgbClr val="3E5E5C"/>
                </a:solidFill>
                <a:latin typeface="Calibri"/>
              </a:defRPr>
            </a:pPr>
            <a:r>
              <a:t>excepting those who repent after that and reform, for Allah is indeed all-forgiving, all-merciful.</a:t>
            </a:r>
          </a:p>
        </p:txBody>
      </p:sp>
      <p:sp>
        <p:nvSpPr>
          <p:cNvPr id="3" name="Text Placeholder 2"/>
          <p:cNvSpPr>
            <a:spLocks noGrp="1"/>
          </p:cNvSpPr>
          <p:nvPr>
            <p:ph type="body" sz="quarter" idx="11"/>
          </p:nvPr>
        </p:nvSpPr>
        <p:spPr/>
        <p:txBody>
          <a:bodyPr/>
          <a:lstStyle/>
          <a:p>
            <a:r>
              <a:t>An-Nur 24:5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أَوْ بُيُوتِ أَخْوَٰلِكُمْ أَوْ بُيُوتِ خَـٰلَـٰتِكُمْ أَوْ مَا مَلَكْتُم مَّفَاتِحَهُۥٓ أَوْ صَدِيقِكُمْ ۚ لَيْسَ عَلَيْكُمْ جُنَاحٌ أَن تَأْكُلُوا۟ جَمِيعًا أَوْ أَشْتَاتًا  ۔ۚ</a:t>
            </a:r>
          </a:p>
          <a:p>
            <a:pPr>
              <a:lnSpc>
                <a:spcPct val="100000"/>
              </a:lnSpc>
              <a:defRPr sz="2400">
                <a:solidFill>
                  <a:srgbClr val="3E5E5C"/>
                </a:solidFill>
                <a:latin typeface="Calibri"/>
              </a:defRPr>
            </a:pPr>
            <a:r>
              <a:t>or the houses of your maternal uncles, or the houses of your maternal aunts, or those whose keys are in your possession, or those of your friends. There will be no blame on you whether you eat together or separately.</a:t>
            </a:r>
          </a:p>
        </p:txBody>
      </p:sp>
      <p:sp>
        <p:nvSpPr>
          <p:cNvPr id="3" name="Text Placeholder 2"/>
          <p:cNvSpPr>
            <a:spLocks noGrp="1"/>
          </p:cNvSpPr>
          <p:nvPr>
            <p:ph type="body" sz="quarter" idx="11"/>
          </p:nvPr>
        </p:nvSpPr>
        <p:spPr/>
        <p:txBody>
          <a:bodyPr/>
          <a:lstStyle/>
          <a:p>
            <a:r>
              <a:t>An-Nur 24:61 (Part 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  فَإِذَا دَخَلْتُم بُيُوتًا فَسَلِّمُوا۟ عَلَىٰٓ أَنفُسِكُمْ تَحِيَّةً مِّنْ عِندِ ٱللَّهِ مُبَـٰرَكَةً طَيِّبَةً ۚ كَذَٰلِكَ يُبَيِّنُ ٱللَّهُ لَكُمُ ٱلْـَٔايَـٰتِ لَعَلَّكُمْ تَعْقِلُونَ</a:t>
            </a:r>
          </a:p>
          <a:p>
            <a:pPr>
              <a:lnSpc>
                <a:spcPct val="100000"/>
              </a:lnSpc>
              <a:defRPr sz="2400">
                <a:solidFill>
                  <a:srgbClr val="3E5E5C"/>
                </a:solidFill>
                <a:latin typeface="Calibri"/>
              </a:defRPr>
            </a:pPr>
            <a:r>
              <a:t>So when you enter houses, greet yourselves with a salutation from Allah, blessed and good. Thus does Allah clarify His signs for you so that you may exercise your reason.</a:t>
            </a:r>
          </a:p>
        </p:txBody>
      </p:sp>
      <p:sp>
        <p:nvSpPr>
          <p:cNvPr id="3" name="Text Placeholder 2"/>
          <p:cNvSpPr>
            <a:spLocks noGrp="1"/>
          </p:cNvSpPr>
          <p:nvPr>
            <p:ph type="body" sz="quarter" idx="11"/>
          </p:nvPr>
        </p:nvSpPr>
        <p:spPr/>
        <p:txBody>
          <a:bodyPr/>
          <a:lstStyle/>
          <a:p>
            <a:r>
              <a:t>An-Nur 24:61 (Part 3/3)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77500" lnSpcReduction="20000"/>
          </a:bodyPr>
          <a:lstStyle/>
          <a:p>
            <a:pPr>
              <a:lnSpc>
                <a:spcPct val="150000"/>
              </a:lnSpc>
              <a:defRPr sz="4200">
                <a:solidFill>
                  <a:srgbClr val="2F4858"/>
                </a:solidFill>
                <a:latin typeface="Scheherazade"/>
              </a:defRPr>
            </a:pPr>
            <a:r>
              <a:t>إِنَّمَا ٱلْمُؤْمِنُونَ ٱلَّذِينَ ءَامَنُوا۟ بِٱللَّهِ وَرَسُولِهِۦ وَإِذَا كَانُوا۟ مَعَهُۥ عَلَىٰٓ أَمْرٍ جَامِعٍ لَّمْ يَذْهَبُوا۟ حَتَّىٰ يَسْتَـْٔذِنُوهُ ۚ إِنَّ ٱلَّذِينَ يَسْتَـْٔذِنُونَكَ أُو۟لَـٰٓئِكَ ٱلَّذِينَ يُؤْمِنُونَ بِٱللَّهِ وَرَسُولِهِۦ ۚ فَإِذَا ٱسْتَـْٔذَنُوكَ لِبَعْضِ شَأْنِهِمْ فَأْذَن لِّمَن شِئْتَ مِنْهُمْ وَٱسْتَغْفِرْ لَهُمُ ٱللَّهَ ۚ إِنَّ ٱللَّهَ غَفُورٌ رَّحِيمٌ</a:t>
            </a:r>
          </a:p>
          <a:p>
            <a:pPr>
              <a:lnSpc>
                <a:spcPct val="100000"/>
              </a:lnSpc>
              <a:defRPr sz="2400">
                <a:solidFill>
                  <a:srgbClr val="3E5E5C"/>
                </a:solidFill>
                <a:latin typeface="Calibri"/>
              </a:defRPr>
            </a:pPr>
            <a:r>
              <a:t>Indeed the faithful are those who have faith in Allah and His Apostle, and when they are with him in a collective affair, they do not leave until they have sought his permission. Indeed those who seek your permission are those who have faith in Allah and His Apostle. So when they seek your permission for some of theirs [private] work, give permission to whomever of them you wish and plead with Allah to forgive them. Indeed Allah is all-forgiving, all-merciful.</a:t>
            </a:r>
          </a:p>
        </p:txBody>
      </p:sp>
      <p:sp>
        <p:nvSpPr>
          <p:cNvPr id="3" name="Text Placeholder 2"/>
          <p:cNvSpPr>
            <a:spLocks noGrp="1"/>
          </p:cNvSpPr>
          <p:nvPr>
            <p:ph type="body" sz="quarter" idx="11"/>
          </p:nvPr>
        </p:nvSpPr>
        <p:spPr/>
        <p:txBody>
          <a:bodyPr/>
          <a:lstStyle/>
          <a:p>
            <a:r>
              <a:t>An-Nur 24:62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pPr>
              <a:lnSpc>
                <a:spcPct val="150000"/>
              </a:lnSpc>
              <a:defRPr sz="4200">
                <a:solidFill>
                  <a:srgbClr val="2F4858"/>
                </a:solidFill>
                <a:latin typeface="Scheherazade"/>
              </a:defRPr>
            </a:pPr>
            <a:r>
              <a:t>لَّا تَجْعَلُوا۟ دُعَآءَ ٱلرَّسُولِ بَيْنَكُمْ كَدُعَآءِ بَعْضِكُم بَعْضًا ۚ قَدْ يَعْلَمُ ٱللَّهُ ٱلَّذِينَ يَتَسَلَّلُونَ مِنكُمْ لِوَاذًا ۚ فَلْيَحْذَرِ ٱلَّذِينَ يُخَالِفُونَ عَنْ أَمْرِهِۦٓ أَن تُصِيبَهُمْ فِتْنَةٌ أَوْ يُصِيبَهُمْ عَذَابٌ أَلِيمٌ</a:t>
            </a:r>
          </a:p>
          <a:p>
            <a:pPr>
              <a:lnSpc>
                <a:spcPct val="100000"/>
              </a:lnSpc>
              <a:defRPr sz="2400">
                <a:solidFill>
                  <a:srgbClr val="3E5E5C"/>
                </a:solidFill>
                <a:latin typeface="Calibri"/>
              </a:defRPr>
            </a:pPr>
            <a:r>
              <a:t>Do not consider the Apostle’s summons amongst you to be like your summoning one another. Allah certainly knows those of you who slip away shielding one another. Those who disobey his orders should beware lest an affliction should visit them or a painful punishment should befall them.</a:t>
            </a:r>
          </a:p>
        </p:txBody>
      </p:sp>
      <p:sp>
        <p:nvSpPr>
          <p:cNvPr id="3" name="Text Placeholder 2"/>
          <p:cNvSpPr>
            <a:spLocks noGrp="1"/>
          </p:cNvSpPr>
          <p:nvPr>
            <p:ph type="body" sz="quarter" idx="11"/>
          </p:nvPr>
        </p:nvSpPr>
        <p:spPr/>
        <p:txBody>
          <a:bodyPr/>
          <a:lstStyle/>
          <a:p>
            <a:r>
              <a:t>An-Nur 24:63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أَلَآ إِنَّ لِلَّهِ مَا فِى ٱلسَّمَـٰوَٰتِ وَٱلْأَرْضِ ۖ قَدْ يَعْلَمُ مَآ أَنتُمْ عَلَيْهِ وَيَوْمَ يُرْجَعُونَ إِلَيْهِ فَيُنَبِّئُهُم بِمَا عَمِلُوا۟ ۗ وَٱللَّهُ بِكُلِّ شَىْءٍ عَلِيمٌۢ</a:t>
            </a:r>
          </a:p>
          <a:p>
            <a:pPr>
              <a:lnSpc>
                <a:spcPct val="100000"/>
              </a:lnSpc>
              <a:defRPr sz="2400">
                <a:solidFill>
                  <a:srgbClr val="3E5E5C"/>
                </a:solidFill>
                <a:latin typeface="Calibri"/>
              </a:defRPr>
            </a:pPr>
            <a:r>
              <a:t>Behold! To Allah indeed belongs whatever is in the heavens and the earth. He certainly knows your present state. The day they are brought back to Him He will inform them about what they have done, and Allah has knowledge of all things.</a:t>
            </a:r>
          </a:p>
        </p:txBody>
      </p:sp>
      <p:sp>
        <p:nvSpPr>
          <p:cNvPr id="3" name="Text Placeholder 2"/>
          <p:cNvSpPr>
            <a:spLocks noGrp="1"/>
          </p:cNvSpPr>
          <p:nvPr>
            <p:ph type="body" sz="quarter" idx="11"/>
          </p:nvPr>
        </p:nvSpPr>
        <p:spPr/>
        <p:txBody>
          <a:bodyPr/>
          <a:lstStyle/>
          <a:p>
            <a:r>
              <a:t>An-Nur 24:64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وَٱلَّذِينَ يَرْمُونَ أَزْوَٰجَهُمْ وَلَمْ يَكُن لَّهُمْ شُهَدَآءُ إِلَّآ أَنفُسُهُمْ فَشَهَـٰدَةُ أَحَدِهِمْ أَرْبَعُ شَهَـٰدَٰتٍۭ بِٱللَّهِ ۙ إِنَّهُۥ لَمِنَ ٱلصَّـٰدِقِينَ</a:t>
            </a:r>
          </a:p>
          <a:p>
            <a:pPr>
              <a:lnSpc>
                <a:spcPct val="100000"/>
              </a:lnSpc>
              <a:defRPr sz="2400">
                <a:solidFill>
                  <a:srgbClr val="3E5E5C"/>
                </a:solidFill>
                <a:latin typeface="Calibri"/>
              </a:defRPr>
            </a:pPr>
            <a:r>
              <a:t>As for those who accuse their wives [of adultery], but have no witnesses except themselves, the testimony of such a man shall be a fourfold testimony [sworn] by Allah that he is indeed stating the truth,</a:t>
            </a:r>
          </a:p>
        </p:txBody>
      </p:sp>
      <p:sp>
        <p:nvSpPr>
          <p:cNvPr id="3" name="Text Placeholder 2"/>
          <p:cNvSpPr>
            <a:spLocks noGrp="1"/>
          </p:cNvSpPr>
          <p:nvPr>
            <p:ph type="body" sz="quarter" idx="11"/>
          </p:nvPr>
        </p:nvSpPr>
        <p:spPr/>
        <p:txBody>
          <a:bodyPr/>
          <a:lstStyle/>
          <a:p>
            <a:r>
              <a:t>An-Nur 24:6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وَٱلْخَـٰمِسَةُ أَنَّ لَعْنَتَ ٱللَّهِ عَلَيْهِ إِن كَانَ مِنَ ٱلْكَـٰذِبِينَ</a:t>
            </a:r>
          </a:p>
          <a:p>
            <a:pPr>
              <a:lnSpc>
                <a:spcPct val="100000"/>
              </a:lnSpc>
              <a:defRPr sz="2400">
                <a:solidFill>
                  <a:srgbClr val="3E5E5C"/>
                </a:solidFill>
                <a:latin typeface="Calibri"/>
              </a:defRPr>
            </a:pPr>
            <a:r>
              <a:t>and a fifth [oath] that Allah’s wrath shall be upon him if he were lying.</a:t>
            </a:r>
          </a:p>
        </p:txBody>
      </p:sp>
      <p:sp>
        <p:nvSpPr>
          <p:cNvPr id="3" name="Text Placeholder 2"/>
          <p:cNvSpPr>
            <a:spLocks noGrp="1"/>
          </p:cNvSpPr>
          <p:nvPr>
            <p:ph type="body" sz="quarter" idx="11"/>
          </p:nvPr>
        </p:nvSpPr>
        <p:spPr/>
        <p:txBody>
          <a:bodyPr/>
          <a:lstStyle/>
          <a:p>
            <a:r>
              <a:t>An-Nur 24:7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4499</Words>
  <Application>Microsoft Macintosh PowerPoint</Application>
  <PresentationFormat>On-screen Show (4:3)</PresentationFormat>
  <Paragraphs>223</Paragraphs>
  <Slides>74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74</vt:i4>
      </vt:variant>
    </vt:vector>
  </HeadingPairs>
  <TitlesOfParts>
    <vt:vector size="78"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17</cp:revision>
  <dcterms:created xsi:type="dcterms:W3CDTF">2013-01-27T09:14:16Z</dcterms:created>
  <dcterms:modified xsi:type="dcterms:W3CDTF">2025-03-05T16:25:56Z</dcterms:modified>
  <cp:category/>
</cp:coreProperties>
</file>