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Ar-Ra'd (13)</a:t>
            </a:r>
          </a:p>
        </p:txBody>
      </p:sp>
      <p:sp>
        <p:nvSpPr>
          <p:cNvPr id="3" name="Text Placeholder 2"/>
          <p:cNvSpPr>
            <a:spLocks noGrp="1"/>
          </p:cNvSpPr>
          <p:nvPr>
            <p:ph type="body" sz="quarter" idx="11"/>
          </p:nvPr>
        </p:nvSpPr>
        <p:spPr/>
        <p:txBody>
          <a:bodyPr/>
          <a:lstStyle/>
          <a:p>
            <a:r>
              <a:t>ٱلرَّعْد</a:t>
            </a:r>
          </a:p>
        </p:txBody>
      </p:sp>
      <p:sp>
        <p:nvSpPr>
          <p:cNvPr id="4" name="Text Placeholder 3"/>
          <p:cNvSpPr>
            <a:spLocks noGrp="1"/>
          </p:cNvSpPr>
          <p:nvPr>
            <p:ph type="body" sz="quarter" idx="12"/>
          </p:nvPr>
        </p:nvSpPr>
        <p:spPr/>
        <p:txBody>
          <a:bodyPr/>
          <a:lstStyle/>
          <a:p>
            <a:r>
              <a:t>(The Thunder)</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ٱللَّهُ يَعْلَمُ مَا تَحْمِلُ كُلُّ أُنثَىٰ وَمَا تَغِيضُ ٱلْأَرْحَامُ وَمَا تَزْدَادُ ۖ وَكُلُّ شَىْءٍ عِندَهُۥ بِمِقْدَارٍ</a:t>
            </a:r>
          </a:p>
          <a:p>
            <a:pPr>
              <a:lnSpc>
                <a:spcPct val="100000"/>
              </a:lnSpc>
              <a:defRPr sz="2400">
                <a:solidFill>
                  <a:srgbClr val="3E5E5C"/>
                </a:solidFill>
                <a:latin typeface="Calibri"/>
              </a:defRPr>
            </a:pPr>
            <a:r>
              <a:t>Allah knows what every female carries [in her womb], and what the wombs reduce and what they increase, and everything is by [precise] measure with Him,</a:t>
            </a:r>
          </a:p>
        </p:txBody>
      </p:sp>
      <p:sp>
        <p:nvSpPr>
          <p:cNvPr id="3" name="Text Placeholder 2"/>
          <p:cNvSpPr>
            <a:spLocks noGrp="1"/>
          </p:cNvSpPr>
          <p:nvPr>
            <p:ph type="body" sz="quarter" idx="11"/>
          </p:nvPr>
        </p:nvSpPr>
        <p:spPr/>
        <p:txBody>
          <a:bodyPr/>
          <a:lstStyle/>
          <a:p>
            <a:r>
              <a:t>Ar-Ra'd 13:8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عَـٰلِمُ ٱلْغَيْبِ وَٱلشَّهَـٰدَةِ ٱلْكَبِيرُ ٱلْمُتَعَالِ</a:t>
            </a:r>
          </a:p>
          <a:p>
            <a:pPr>
              <a:lnSpc>
                <a:spcPct val="100000"/>
              </a:lnSpc>
              <a:defRPr sz="2400">
                <a:solidFill>
                  <a:srgbClr val="3E5E5C"/>
                </a:solidFill>
                <a:latin typeface="Calibri"/>
              </a:defRPr>
            </a:pPr>
            <a:r>
              <a:t>the Knower of the sensible and the Unseen, the All-great, the All-sublime.</a:t>
            </a:r>
          </a:p>
        </p:txBody>
      </p:sp>
      <p:sp>
        <p:nvSpPr>
          <p:cNvPr id="3" name="Text Placeholder 2"/>
          <p:cNvSpPr>
            <a:spLocks noGrp="1"/>
          </p:cNvSpPr>
          <p:nvPr>
            <p:ph type="body" sz="quarter" idx="11"/>
          </p:nvPr>
        </p:nvSpPr>
        <p:spPr/>
        <p:txBody>
          <a:bodyPr/>
          <a:lstStyle/>
          <a:p>
            <a:r>
              <a:t>Ar-Ra'd 13:9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سَوَآءٌ مِّنكُم مَّنْ أَسَرَّ ٱلْقَوْلَ وَمَن جَهَرَ بِهِۦ وَمَنْ هُوَ مُسْتَخْفٍۭ بِٱلَّيْلِ وَسَارِبٌۢ بِٱلنَّهَارِ</a:t>
            </a:r>
          </a:p>
          <a:p>
            <a:pPr>
              <a:lnSpc>
                <a:spcPct val="100000"/>
              </a:lnSpc>
              <a:defRPr sz="2400">
                <a:solidFill>
                  <a:srgbClr val="3E5E5C"/>
                </a:solidFill>
                <a:latin typeface="Calibri"/>
              </a:defRPr>
            </a:pPr>
            <a:r>
              <a:t>It is the same [to Him] whether any of you speaks secretly, or does so loudly, or whether he lurks in the night, or is open to view in daytime.</a:t>
            </a:r>
          </a:p>
        </p:txBody>
      </p:sp>
      <p:sp>
        <p:nvSpPr>
          <p:cNvPr id="3" name="Text Placeholder 2"/>
          <p:cNvSpPr>
            <a:spLocks noGrp="1"/>
          </p:cNvSpPr>
          <p:nvPr>
            <p:ph type="body" sz="quarter" idx="11"/>
          </p:nvPr>
        </p:nvSpPr>
        <p:spPr/>
        <p:txBody>
          <a:bodyPr/>
          <a:lstStyle/>
          <a:p>
            <a:r>
              <a:t>Ar-Ra'd 13:10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لَهُۥ مُعَقِّبَـٰتٌ مِّنۢ بَيْنِ يَدَيْهِ وَمِنْ خَلْفِهِۦ يَحْفَظُونَهُۥ مِنْ أَمْرِ ٱللَّهِ ۗ إِنَّ ٱللَّهَ لَا يُغَيِّرُ مَا بِقَوْمٍ حَتَّىٰ يُغَيِّرُوا۟ مَا بِأَنفُسِهِمْ ۗ وَإِذَآ أَرَادَ ٱللَّهُ بِقَوْمٍ سُوٓءًا فَلَا مَرَدَّ لَهُۥ ۚ وَمَا لَهُم مِّن دُونِهِۦ مِن وَالٍ</a:t>
            </a:r>
          </a:p>
          <a:p>
            <a:pPr>
              <a:lnSpc>
                <a:spcPct val="100000"/>
              </a:lnSpc>
              <a:defRPr sz="2400">
                <a:solidFill>
                  <a:srgbClr val="3E5E5C"/>
                </a:solidFill>
                <a:latin typeface="Calibri"/>
              </a:defRPr>
            </a:pPr>
            <a:r>
              <a:t>He has guardian angels, to his front and his rear, who guard him by Allah’s command. Indeed Allah does not change a people’s lot, unless they change what is in their souls. And when Allah wishes to visit ill on a people, there is nothing that can avert it, and they have no protector besides Him.</a:t>
            </a:r>
          </a:p>
        </p:txBody>
      </p:sp>
      <p:sp>
        <p:nvSpPr>
          <p:cNvPr id="3" name="Text Placeholder 2"/>
          <p:cNvSpPr>
            <a:spLocks noGrp="1"/>
          </p:cNvSpPr>
          <p:nvPr>
            <p:ph type="body" sz="quarter" idx="11"/>
          </p:nvPr>
        </p:nvSpPr>
        <p:spPr/>
        <p:txBody>
          <a:bodyPr/>
          <a:lstStyle/>
          <a:p>
            <a:r>
              <a:t>Ar-Ra'd 13:11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هُوَ ٱلَّذِى يُرِيكُمُ ٱلْبَرْقَ خَوْفًا وَطَمَعًا وَيُنشِئُ ٱلسَّحَابَ ٱلثِّقَالَ</a:t>
            </a:r>
          </a:p>
          <a:p>
            <a:pPr>
              <a:lnSpc>
                <a:spcPct val="100000"/>
              </a:lnSpc>
              <a:defRPr sz="2400">
                <a:solidFill>
                  <a:srgbClr val="3E5E5C"/>
                </a:solidFill>
                <a:latin typeface="Calibri"/>
              </a:defRPr>
            </a:pPr>
            <a:r>
              <a:t>It is He who shows you the lightning, inspiring fear and hope, and He produces the clouds heavy [with rain].</a:t>
            </a:r>
          </a:p>
        </p:txBody>
      </p:sp>
      <p:sp>
        <p:nvSpPr>
          <p:cNvPr id="3" name="Text Placeholder 2"/>
          <p:cNvSpPr>
            <a:spLocks noGrp="1"/>
          </p:cNvSpPr>
          <p:nvPr>
            <p:ph type="body" sz="quarter" idx="11"/>
          </p:nvPr>
        </p:nvSpPr>
        <p:spPr/>
        <p:txBody>
          <a:bodyPr/>
          <a:lstStyle/>
          <a:p>
            <a:r>
              <a:t>Ar-Ra'd 13:12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وَيُسَبِّحُ ٱلرَّعْدُ بِحَمْدِهِۦ وَٱلْمَلَـٰٓئِكَةُ مِنْ خِيفَتِهِۦ وَيُرْسِلُ ٱلصَّوَٰعِقَ فَيُصِيبُ بِهَا مَن يَشَآءُ وَهُمْ يُجَـٰدِلُونَ فِى ٱللَّهِ وَهُوَ شَدِيدُ ٱلْمِحَالِ</a:t>
            </a:r>
          </a:p>
          <a:p>
            <a:pPr>
              <a:lnSpc>
                <a:spcPct val="100000"/>
              </a:lnSpc>
              <a:defRPr sz="2400">
                <a:solidFill>
                  <a:srgbClr val="3E5E5C"/>
                </a:solidFill>
                <a:latin typeface="Calibri"/>
              </a:defRPr>
            </a:pPr>
            <a:r>
              <a:t>The Thunder celebrates His praise, and the angels [too], in awe of Him, and He releases the thunderbolts and strikes with them whomever He wishes. Yet they dispute concerning Allah, though He is great in might.</a:t>
            </a:r>
          </a:p>
        </p:txBody>
      </p:sp>
      <p:sp>
        <p:nvSpPr>
          <p:cNvPr id="3" name="Text Placeholder 2"/>
          <p:cNvSpPr>
            <a:spLocks noGrp="1"/>
          </p:cNvSpPr>
          <p:nvPr>
            <p:ph type="body" sz="quarter" idx="11"/>
          </p:nvPr>
        </p:nvSpPr>
        <p:spPr/>
        <p:txBody>
          <a:bodyPr/>
          <a:lstStyle/>
          <a:p>
            <a:r>
              <a:t>Ar-Ra'd 13:13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لَهُۥ دَعْوَةُ ٱلْحَقِّ ۖ وَٱلَّذِينَ يَدْعُونَ مِن دُونِهِۦ لَا يَسْتَجِيبُونَ لَهُم بِشَىْءٍ إِلَّا كَبَـٰسِطِ كَفَّيْهِ إِلَى ٱلْمَآءِ لِيَبْلُغَ فَاهُ وَمَا هُوَ بِبَـٰلِغِهِۦ ۚ وَمَا دُعَآءُ ٱلْكَـٰفِرِينَ إِلَّا فِى ضَلَـٰلٍ</a:t>
            </a:r>
          </a:p>
          <a:p>
            <a:pPr>
              <a:lnSpc>
                <a:spcPct val="100000"/>
              </a:lnSpc>
              <a:defRPr sz="2400">
                <a:solidFill>
                  <a:srgbClr val="3E5E5C"/>
                </a:solidFill>
                <a:latin typeface="Calibri"/>
              </a:defRPr>
            </a:pPr>
            <a:r>
              <a:t>[Only] to Him belongs the true invocation; and those whom they invoke besides Him do not answer them in any wise—like someone who stretches his hands towards water [desiring] that it should reach his mouth, but it does not reach it—and the invocations of the faithless only go awry.</a:t>
            </a:r>
          </a:p>
        </p:txBody>
      </p:sp>
      <p:sp>
        <p:nvSpPr>
          <p:cNvPr id="3" name="Text Placeholder 2"/>
          <p:cNvSpPr>
            <a:spLocks noGrp="1"/>
          </p:cNvSpPr>
          <p:nvPr>
            <p:ph type="body" sz="quarter" idx="11"/>
          </p:nvPr>
        </p:nvSpPr>
        <p:spPr/>
        <p:txBody>
          <a:bodyPr/>
          <a:lstStyle/>
          <a:p>
            <a:r>
              <a:t>Ar-Ra'd 13:14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وَلِلَّهِ يَسْجُدُ مَن فِى ٱلسَّمَـٰوَٰتِ وَٱلْأَرْضِ طَوْعًا وَكَرْهًا وَظِلَـٰلُهُم بِٱلْغُدُوِّ وَٱلْـَٔاصَالِ </a:t>
            </a:r>
          </a:p>
          <a:p>
            <a:pPr>
              <a:lnSpc>
                <a:spcPct val="100000"/>
              </a:lnSpc>
              <a:defRPr sz="2400">
                <a:solidFill>
                  <a:srgbClr val="3E5E5C"/>
                </a:solidFill>
                <a:latin typeface="Calibri"/>
              </a:defRPr>
            </a:pPr>
            <a:r>
              <a:t>To Allah prostrates whoever there is in the heavens and the earth, willingly or unwillingly, and their shadows at sunrise and sunset.</a:t>
            </a:r>
          </a:p>
        </p:txBody>
      </p:sp>
      <p:sp>
        <p:nvSpPr>
          <p:cNvPr id="3" name="Text Placeholder 2"/>
          <p:cNvSpPr>
            <a:spLocks noGrp="1"/>
          </p:cNvSpPr>
          <p:nvPr>
            <p:ph type="body" sz="quarter" idx="11"/>
          </p:nvPr>
        </p:nvSpPr>
        <p:spPr/>
        <p:txBody>
          <a:bodyPr/>
          <a:lstStyle/>
          <a:p>
            <a:r>
              <a:t>Ar-Ra'd 13:15</a:t>
            </a:r>
          </a:p>
        </p:txBody>
      </p:sp>
      <p:sp>
        <p:nvSpPr>
          <p:cNvPr id="4" name="Text Placeholder 3"/>
          <p:cNvSpPr>
            <a:spLocks noGrp="1"/>
          </p:cNvSpPr>
          <p:nvPr>
            <p:ph type="body" sz="quarter" idx="12"/>
          </p:nvPr>
        </p:nvSpPr>
        <p:spPr/>
        <p:txBody>
          <a:bodyPr/>
          <a:lstStyle/>
          <a:p>
            <a:pPr algn="ctr">
              <a:spcAft>
                <a:spcPts val="0"/>
              </a:spcAft>
              <a:defRPr sz="4000">
                <a:solidFill>
                  <a:srgbClr val="777764"/>
                </a:solidFill>
                <a:latin typeface="Scheherazade"/>
              </a:defRPr>
            </a:pPr>
            <a:r>
              <a:t>۩</a:t>
            </a:r>
          </a:p>
          <a:p>
            <a:pPr algn="ctr">
              <a:defRPr sz="2000" b="0">
                <a:solidFill>
                  <a:srgbClr val="3E5E5C"/>
                </a:solidFill>
              </a:defRPr>
            </a:pPr>
            <a:r>
              <a:t>MUSTAHAB</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قُلْ مَن رَّبُّ ٱلسَّمَـٰوَٰتِ وَٱلْأَرْضِ قُلِ ٱللَّهُ ۚ قُلْ أَفَٱتَّخَذْتُم مِّن دُونِهِۦٓ أَوْلِيَآءَ لَا يَمْلِكُونَ لِأَنفُسِهِمْ نَفْعًا وَلَا ضَرًّا ۚ قُلْ هَلْ يَسْتَوِى ٱلْأَعْمَىٰ وَٱلْبَصِيرُ أَمْ هَلْ تَسْتَوِى ٱلظُّلُمَـٰتُ وَٱلنُّورُ  ۔ۗ</a:t>
            </a:r>
          </a:p>
          <a:p>
            <a:pPr>
              <a:lnSpc>
                <a:spcPct val="100000"/>
              </a:lnSpc>
              <a:defRPr sz="2400">
                <a:solidFill>
                  <a:srgbClr val="3E5E5C"/>
                </a:solidFill>
                <a:latin typeface="Calibri"/>
              </a:defRPr>
            </a:pPr>
            <a:r>
              <a:t>Say, ‘Who is the Lord of the heavens and the earth?’ Say, ‘Allah!’ Say, ‘Have you then taken others besides Him for guardians, who have no control over their own benefit or harm?’ Say, ‘Are the blind one and the seer equal? Are darkness and light equal?’</a:t>
            </a:r>
          </a:p>
        </p:txBody>
      </p:sp>
      <p:sp>
        <p:nvSpPr>
          <p:cNvPr id="3" name="Text Placeholder 2"/>
          <p:cNvSpPr>
            <a:spLocks noGrp="1"/>
          </p:cNvSpPr>
          <p:nvPr>
            <p:ph type="body" sz="quarter" idx="11"/>
          </p:nvPr>
        </p:nvSpPr>
        <p:spPr/>
        <p:txBody>
          <a:bodyPr/>
          <a:lstStyle/>
          <a:p>
            <a:r>
              <a:t>Ar-Ra'd 13:16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أَمْ جَعَلُوا۟ لِلَّهِ شُرَكَآءَ خَلَقُوا۟ كَخَلْقِهِۦ فَتَشَـٰبَهَ ٱلْخَلْقُ عَلَيْهِمْ ۚ قُلِ ٱللَّهُ خَـٰلِقُ كُلِّ شَىْءٍ وَهُوَ ٱلْوَٰحِدُ ٱلْقَهَّـٰرُ</a:t>
            </a:r>
          </a:p>
          <a:p>
            <a:pPr>
              <a:lnSpc>
                <a:spcPct val="100000"/>
              </a:lnSpc>
              <a:defRPr sz="2400">
                <a:solidFill>
                  <a:srgbClr val="3E5E5C"/>
                </a:solidFill>
                <a:latin typeface="Calibri"/>
              </a:defRPr>
            </a:pPr>
            <a:r>
              <a:t>Have they set up for Allah partners who have created like His creation, so that the creations seemed confusable to them? Say, ‘Allah is the creator of all things, and He is the One and the All-paramount.’</a:t>
            </a:r>
          </a:p>
        </p:txBody>
      </p:sp>
      <p:sp>
        <p:nvSpPr>
          <p:cNvPr id="3" name="Text Placeholder 2"/>
          <p:cNvSpPr>
            <a:spLocks noGrp="1"/>
          </p:cNvSpPr>
          <p:nvPr>
            <p:ph type="body" sz="quarter" idx="11"/>
          </p:nvPr>
        </p:nvSpPr>
        <p:spPr/>
        <p:txBody>
          <a:bodyPr/>
          <a:lstStyle/>
          <a:p>
            <a:r>
              <a:t>Ar-Ra'd 13:16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Ar-Ra'd 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أَنزَلَ مِنَ ٱلسَّمَآءِ مَآءً فَسَالَتْ أَوْدِيَةٌۢ بِقَدَرِهَا فَٱحْتَمَلَ ٱلسَّيْلُ زَبَدًا رَّابِيًا ۚ وَمِمَّا يُوقِدُونَ عَلَيْهِ فِى ٱلنَّارِ ٱبْتِغَآءَ حِلْيَةٍ أَوْ مَتَـٰعٍ زَبَدٌ مِّثْلُهُۥ ۚ كَذَٰلِكَ يَضْرِبُ ٱللَّهُ ٱلْحَقَّ وَٱلْبَـٰطِلَ ۚ فَأَمَّا ٱلزَّبَدُ فَيَذْهَبُ جُفَآءً ۖ وَأَمَّا مَا يَنفَعُ ٱلنَّاسَ فَيَمْكُثُ فِى ٱلْأَرْضِ ۚ كَذَٰلِكَ يَضْرِبُ ٱللَّهُ ٱلْأَمْثَالَ</a:t>
            </a:r>
          </a:p>
          <a:p>
            <a:pPr>
              <a:lnSpc>
                <a:spcPct val="100000"/>
              </a:lnSpc>
              <a:defRPr sz="2400">
                <a:solidFill>
                  <a:srgbClr val="3E5E5C"/>
                </a:solidFill>
                <a:latin typeface="Calibri"/>
              </a:defRPr>
            </a:pPr>
            <a:r>
              <a:t>He sends down water from the sky whereat the valleys are flooded to [the extent of] their capacity, and the flood carries along a swelling scum. And from what they smelt in the fire for the purpose of [making] ornaments or wares, [there arises] a similar scum. That is how Allah compares truth and falsehood. As for the scum, it leaves as dross, and that which profits the people stays in the earth. That is how Allah draws comparisons.</a:t>
            </a:r>
          </a:p>
        </p:txBody>
      </p:sp>
      <p:sp>
        <p:nvSpPr>
          <p:cNvPr id="3" name="Text Placeholder 2"/>
          <p:cNvSpPr>
            <a:spLocks noGrp="1"/>
          </p:cNvSpPr>
          <p:nvPr>
            <p:ph type="body" sz="quarter" idx="11"/>
          </p:nvPr>
        </p:nvSpPr>
        <p:spPr/>
        <p:txBody>
          <a:bodyPr/>
          <a:lstStyle/>
          <a:p>
            <a:r>
              <a:t>Ar-Ra'd 13:17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لِلَّذِينَ ٱسْتَجَابُوا۟ لِرَبِّهِمُ ٱلْحُسْنَىٰ ۚ وَٱلَّذِينَ لَمْ يَسْتَجِيبُوا۟ لَهُۥ لَوْ أَنَّ لَهُم مَّا فِى ٱلْأَرْضِ جَمِيعًا وَمِثْلَهُۥ مَعَهُۥ لَٱفْتَدَوْا۟ بِهِۦٓ ۚ أُو۟لَـٰٓئِكَ لَهُمْ سُوٓءُ ٱلْحِسَابِ وَمَأْوَىٰهُمْ جَهَنَّمُ ۖ وَبِئْسَ ٱلْمِهَادُ</a:t>
            </a:r>
          </a:p>
          <a:p>
            <a:pPr>
              <a:lnSpc>
                <a:spcPct val="100000"/>
              </a:lnSpc>
              <a:defRPr sz="2400">
                <a:solidFill>
                  <a:srgbClr val="3E5E5C"/>
                </a:solidFill>
                <a:latin typeface="Calibri"/>
              </a:defRPr>
            </a:pPr>
            <a:r>
              <a:t>For those who answer [the summons of] their Lord there shall be the best [of rewards]. But those who do not answer Him, even if they possessed all that is on the earth and as much of it besides, they would surely offer it to redeem themselves with it. For such there shall be an adverse reckoning, and their refuge shall be hell, and it is an evil resting place.</a:t>
            </a:r>
          </a:p>
        </p:txBody>
      </p:sp>
      <p:sp>
        <p:nvSpPr>
          <p:cNvPr id="3" name="Text Placeholder 2"/>
          <p:cNvSpPr>
            <a:spLocks noGrp="1"/>
          </p:cNvSpPr>
          <p:nvPr>
            <p:ph type="body" sz="quarter" idx="11"/>
          </p:nvPr>
        </p:nvSpPr>
        <p:spPr/>
        <p:txBody>
          <a:bodyPr/>
          <a:lstStyle/>
          <a:p>
            <a:r>
              <a:t>Ar-Ra'd 13:18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أَفَمَن يَعْلَمُ أَنَّمَآ أُنزِلَ إِلَيْكَ مِن رَّبِّكَ ٱلْحَقُّ كَمَنْ هُوَ أَعْمَىٰٓ ۚ إِنَّمَا يَتَذَكَّرُ أُو۟لُوا۟ ٱلْأَلْبَـٰبِ</a:t>
            </a:r>
          </a:p>
          <a:p>
            <a:pPr>
              <a:lnSpc>
                <a:spcPct val="100000"/>
              </a:lnSpc>
              <a:defRPr sz="2400">
                <a:solidFill>
                  <a:srgbClr val="3E5E5C"/>
                </a:solidFill>
                <a:latin typeface="Calibri"/>
              </a:defRPr>
            </a:pPr>
            <a:r>
              <a:t>Is someone who knows that what has been sent down to you from your Lord is the truth, like someone who is blind? Only those who possess intellect take admonition</a:t>
            </a:r>
          </a:p>
        </p:txBody>
      </p:sp>
      <p:sp>
        <p:nvSpPr>
          <p:cNvPr id="3" name="Text Placeholder 2"/>
          <p:cNvSpPr>
            <a:spLocks noGrp="1"/>
          </p:cNvSpPr>
          <p:nvPr>
            <p:ph type="body" sz="quarter" idx="11"/>
          </p:nvPr>
        </p:nvSpPr>
        <p:spPr/>
        <p:txBody>
          <a:bodyPr/>
          <a:lstStyle/>
          <a:p>
            <a:r>
              <a:t>Ar-Ra'd 13:19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يُوفُونَ بِعَهْدِ ٱللَّهِ وَلَا يَنقُضُونَ ٱلْمِيثَـٰقَ</a:t>
            </a:r>
          </a:p>
          <a:p>
            <a:pPr>
              <a:lnSpc>
                <a:spcPct val="100000"/>
              </a:lnSpc>
              <a:defRPr sz="2400">
                <a:solidFill>
                  <a:srgbClr val="3E5E5C"/>
                </a:solidFill>
                <a:latin typeface="Calibri"/>
              </a:defRPr>
            </a:pPr>
            <a:r>
              <a:t>—those who fulfill Allah’s covenant and do not break the pledge solemnly made,</a:t>
            </a:r>
          </a:p>
        </p:txBody>
      </p:sp>
      <p:sp>
        <p:nvSpPr>
          <p:cNvPr id="3" name="Text Placeholder 2"/>
          <p:cNvSpPr>
            <a:spLocks noGrp="1"/>
          </p:cNvSpPr>
          <p:nvPr>
            <p:ph type="body" sz="quarter" idx="11"/>
          </p:nvPr>
        </p:nvSpPr>
        <p:spPr/>
        <p:txBody>
          <a:bodyPr/>
          <a:lstStyle/>
          <a:p>
            <a:r>
              <a:t>Ar-Ra'd 13:20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يَصِلُونَ مَآ أَمَرَ ٱللَّهُ بِهِۦٓ أَن يُوصَلَ وَيَخْشَوْنَ رَبَّهُمْ وَيَخَافُونَ سُوٓءَ ٱلْحِسَابِ</a:t>
            </a:r>
          </a:p>
          <a:p>
            <a:pPr>
              <a:lnSpc>
                <a:spcPct val="100000"/>
              </a:lnSpc>
              <a:defRPr sz="2400">
                <a:solidFill>
                  <a:srgbClr val="3E5E5C"/>
                </a:solidFill>
                <a:latin typeface="Calibri"/>
              </a:defRPr>
            </a:pPr>
            <a:r>
              <a:t>and those who join what Allah has commanded to be joined, and fear their Lord, and are afraid of an adverse reckoning</a:t>
            </a:r>
          </a:p>
        </p:txBody>
      </p:sp>
      <p:sp>
        <p:nvSpPr>
          <p:cNvPr id="3" name="Text Placeholder 2"/>
          <p:cNvSpPr>
            <a:spLocks noGrp="1"/>
          </p:cNvSpPr>
          <p:nvPr>
            <p:ph type="body" sz="quarter" idx="11"/>
          </p:nvPr>
        </p:nvSpPr>
        <p:spPr/>
        <p:txBody>
          <a:bodyPr/>
          <a:lstStyle/>
          <a:p>
            <a:r>
              <a:t>Ar-Ra'd 13:21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صَبَرُوا۟ ٱبْتِغَآءَ وَجْهِ رَبِّهِمْ وَأَقَامُوا۟ ٱلصَّلَوٰةَ وَأَنفَقُوا۟ مِمَّا رَزَقْنَـٰهُمْ سِرًّا وَعَلَانِيَةً وَيَدْرَءُونَ بِٱلْحَسَنَةِ ٱلسَّيِّئَةَ أُو۟لَـٰٓئِكَ لَهُمْ عُقْبَى ٱلدَّارِ</a:t>
            </a:r>
          </a:p>
          <a:p>
            <a:pPr>
              <a:lnSpc>
                <a:spcPct val="100000"/>
              </a:lnSpc>
              <a:defRPr sz="2400">
                <a:solidFill>
                  <a:srgbClr val="3E5E5C"/>
                </a:solidFill>
                <a:latin typeface="Calibri"/>
              </a:defRPr>
            </a:pPr>
            <a:r>
              <a:t>—those who are patient for the sake of their Lord’s pleasure, maintain the prayer, and spend secretly and openly out of what We have provided them, and repel evil [conduct] with good. For such will be the reward of the [ultimate] abode:</a:t>
            </a:r>
          </a:p>
        </p:txBody>
      </p:sp>
      <p:sp>
        <p:nvSpPr>
          <p:cNvPr id="3" name="Text Placeholder 2"/>
          <p:cNvSpPr>
            <a:spLocks noGrp="1"/>
          </p:cNvSpPr>
          <p:nvPr>
            <p:ph type="body" sz="quarter" idx="11"/>
          </p:nvPr>
        </p:nvSpPr>
        <p:spPr/>
        <p:txBody>
          <a:bodyPr/>
          <a:lstStyle/>
          <a:p>
            <a:r>
              <a:t>Ar-Ra'd 13:22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جَنَّـٰتُ عَدْنٍ يَدْخُلُونَهَا وَمَن صَلَحَ مِنْ ءَابَآئِهِمْ وَأَزْوَٰجِهِمْ وَذُرِّيَّـٰتِهِمْ ۖ وَٱلْمَلَـٰٓئِكَةُ يَدْخُلُونَ عَلَيْهِم مِّن كُلِّ بَابٍ</a:t>
            </a:r>
          </a:p>
          <a:p>
            <a:pPr>
              <a:lnSpc>
                <a:spcPct val="100000"/>
              </a:lnSpc>
              <a:defRPr sz="2400">
                <a:solidFill>
                  <a:srgbClr val="3E5E5C"/>
                </a:solidFill>
                <a:latin typeface="Calibri"/>
              </a:defRPr>
            </a:pPr>
            <a:r>
              <a:t>the Gardens of Eden, which they will enter along with whoever is righteous from among their forebears, their spouses, and their descendants, and the angels will call on them from every door:</a:t>
            </a:r>
          </a:p>
        </p:txBody>
      </p:sp>
      <p:sp>
        <p:nvSpPr>
          <p:cNvPr id="3" name="Text Placeholder 2"/>
          <p:cNvSpPr>
            <a:spLocks noGrp="1"/>
          </p:cNvSpPr>
          <p:nvPr>
            <p:ph type="body" sz="quarter" idx="11"/>
          </p:nvPr>
        </p:nvSpPr>
        <p:spPr/>
        <p:txBody>
          <a:bodyPr/>
          <a:lstStyle/>
          <a:p>
            <a:r>
              <a:t>Ar-Ra'd 13:23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سَلَـٰمٌ عَلَيْكُم بِمَا صَبَرْتُمْ ۚ فَنِعْمَ عُقْبَى ٱلدَّارِ</a:t>
            </a:r>
          </a:p>
          <a:p>
            <a:pPr>
              <a:lnSpc>
                <a:spcPct val="100000"/>
              </a:lnSpc>
              <a:defRPr sz="2400">
                <a:solidFill>
                  <a:srgbClr val="3E5E5C"/>
                </a:solidFill>
                <a:latin typeface="Calibri"/>
              </a:defRPr>
            </a:pPr>
            <a:r>
              <a:t>‘Peace be to you, for your patience.’ How excellent is the reward of the [ultimate] abode!</a:t>
            </a:r>
          </a:p>
        </p:txBody>
      </p:sp>
      <p:sp>
        <p:nvSpPr>
          <p:cNvPr id="3" name="Text Placeholder 2"/>
          <p:cNvSpPr>
            <a:spLocks noGrp="1"/>
          </p:cNvSpPr>
          <p:nvPr>
            <p:ph type="body" sz="quarter" idx="11"/>
          </p:nvPr>
        </p:nvSpPr>
        <p:spPr/>
        <p:txBody>
          <a:bodyPr/>
          <a:lstStyle/>
          <a:p>
            <a:r>
              <a:t>Ar-Ra'd 13:24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وَٱلَّذِينَ يَنقُضُونَ عَهْدَ ٱللَّهِ مِنۢ بَعْدِ مِيثَـٰقِهِۦ وَيَقْطَعُونَ مَآ أَمَرَ ٱللَّهُ بِهِۦٓ أَن يُوصَلَ وَيُفْسِدُونَ فِى ٱلْأَرْضِ ۙ أُو۟لَـٰٓئِكَ لَهُمُ ٱللَّعْنَةُ وَلَهُمْ سُوٓءُ ٱلدَّارِ</a:t>
            </a:r>
          </a:p>
          <a:p>
            <a:pPr>
              <a:lnSpc>
                <a:spcPct val="100000"/>
              </a:lnSpc>
              <a:defRPr sz="2400">
                <a:solidFill>
                  <a:srgbClr val="3E5E5C"/>
                </a:solidFill>
                <a:latin typeface="Calibri"/>
              </a:defRPr>
            </a:pPr>
            <a:r>
              <a:t>But as for those who break Allah’s compact after having pledged it solemnly, and sever what Allah has commanded to be joined, and cause corruption in the earth—it is such on whom the curse will lie, and for them will be the ills of the [ultimate] abode.</a:t>
            </a:r>
          </a:p>
        </p:txBody>
      </p:sp>
      <p:sp>
        <p:nvSpPr>
          <p:cNvPr id="3" name="Text Placeholder 2"/>
          <p:cNvSpPr>
            <a:spLocks noGrp="1"/>
          </p:cNvSpPr>
          <p:nvPr>
            <p:ph type="body" sz="quarter" idx="11"/>
          </p:nvPr>
        </p:nvSpPr>
        <p:spPr/>
        <p:txBody>
          <a:bodyPr/>
          <a:lstStyle/>
          <a:p>
            <a:r>
              <a:t>Ar-Ra'd 13:25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ٱللَّهُ يَبْسُطُ ٱلرِّزْقَ لِمَن يَشَآءُ وَيَقْدِرُ ۚ وَفَرِحُوا۟ بِٱلْحَيَوٰةِ ٱلدُّنْيَا وَمَا ٱلْحَيَوٰةُ ٱلدُّنْيَا فِى ٱلْـَٔاخِرَةِ إِلَّا مَتَـٰعٌ</a:t>
            </a:r>
          </a:p>
          <a:p>
            <a:pPr>
              <a:lnSpc>
                <a:spcPct val="100000"/>
              </a:lnSpc>
              <a:defRPr sz="2400">
                <a:solidFill>
                  <a:srgbClr val="3E5E5C"/>
                </a:solidFill>
                <a:latin typeface="Calibri"/>
              </a:defRPr>
            </a:pPr>
            <a:r>
              <a:t>Allah expands the provision for whomever He wishes, and tightens it. They boast of the life of this world, but compared with the Hereafter the life of this world is but a [trifling] enjoyment.</a:t>
            </a:r>
          </a:p>
        </p:txBody>
      </p:sp>
      <p:sp>
        <p:nvSpPr>
          <p:cNvPr id="3" name="Text Placeholder 2"/>
          <p:cNvSpPr>
            <a:spLocks noGrp="1"/>
          </p:cNvSpPr>
          <p:nvPr>
            <p:ph type="body" sz="quarter" idx="11"/>
          </p:nvPr>
        </p:nvSpPr>
        <p:spPr/>
        <p:txBody>
          <a:bodyPr/>
          <a:lstStyle/>
          <a:p>
            <a:r>
              <a:t>Ar-Ra'd 13:26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الٓمٓر ۚ تِلْكَ ءَايَـٰتُ ٱلْكِتَـٰبِ ۗ وَٱلَّذِىٓ أُنزِلَ إِلَيْكَ مِن رَّبِّكَ ٱلْحَقُّ وَلَـٰكِنَّ أَكْثَرَ ٱلنَّاسِ لَا يُؤْمِنُونَ</a:t>
            </a:r>
          </a:p>
          <a:p>
            <a:pPr>
              <a:lnSpc>
                <a:spcPct val="100000"/>
              </a:lnSpc>
              <a:defRPr sz="2400">
                <a:solidFill>
                  <a:srgbClr val="3E5E5C"/>
                </a:solidFill>
                <a:latin typeface="Calibri"/>
              </a:defRPr>
            </a:pPr>
            <a:r>
              <a:t>Alif, Lam, Mim, Ra. These are the signs of the Book. That which has been sent down to you from your Lord is the truth, but most people do not believe [in it].</a:t>
            </a:r>
          </a:p>
        </p:txBody>
      </p:sp>
      <p:sp>
        <p:nvSpPr>
          <p:cNvPr id="3" name="Text Placeholder 2"/>
          <p:cNvSpPr>
            <a:spLocks noGrp="1"/>
          </p:cNvSpPr>
          <p:nvPr>
            <p:ph type="body" sz="quarter" idx="11"/>
          </p:nvPr>
        </p:nvSpPr>
        <p:spPr/>
        <p:txBody>
          <a:bodyPr/>
          <a:lstStyle/>
          <a:p>
            <a:r>
              <a:t>Ar-Ra'd 13:1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وَيَقُولُ ٱلَّذِينَ كَفَرُوا۟ لَوْلَآ أُنزِلَ عَلَيْهِ ءَايَةٌ مِّن رَّبِّهِۦ ۗ قُلْ إِنَّ ٱللَّهَ يُضِلُّ مَن يَشَآءُ وَيَهْدِىٓ إِلَيْهِ مَنْ أَنَابَ</a:t>
            </a:r>
          </a:p>
          <a:p>
            <a:pPr>
              <a:lnSpc>
                <a:spcPct val="100000"/>
              </a:lnSpc>
              <a:defRPr sz="2400">
                <a:solidFill>
                  <a:srgbClr val="3E5E5C"/>
                </a:solidFill>
                <a:latin typeface="Calibri"/>
              </a:defRPr>
            </a:pPr>
            <a:r>
              <a:t>The faithless say, ‘Why has not some sign been sent down to him from his Lord?’ Say, ‘Indeed Allah leads astray whomever He wishes, and guides to Himself those who turn penitently [to Him]</a:t>
            </a:r>
          </a:p>
        </p:txBody>
      </p:sp>
      <p:sp>
        <p:nvSpPr>
          <p:cNvPr id="3" name="Text Placeholder 2"/>
          <p:cNvSpPr>
            <a:spLocks noGrp="1"/>
          </p:cNvSpPr>
          <p:nvPr>
            <p:ph type="body" sz="quarter" idx="11"/>
          </p:nvPr>
        </p:nvSpPr>
        <p:spPr/>
        <p:txBody>
          <a:bodyPr/>
          <a:lstStyle/>
          <a:p>
            <a:r>
              <a:t>Ar-Ra'd 13:27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ءَامَنُوا۟ وَتَطْمَئِنُّ قُلُوبُهُم بِذِكْرِ ٱللَّهِ ۗ أَلَا بِذِكْرِ ٱللَّهِ تَطْمَئِنُّ ٱلْقُلُوبُ</a:t>
            </a:r>
          </a:p>
          <a:p>
            <a:pPr>
              <a:lnSpc>
                <a:spcPct val="100000"/>
              </a:lnSpc>
              <a:defRPr sz="2400">
                <a:solidFill>
                  <a:srgbClr val="3E5E5C"/>
                </a:solidFill>
                <a:latin typeface="Calibri"/>
              </a:defRPr>
            </a:pPr>
            <a:r>
              <a:t>—those who have faith and whose hearts find rest in the remembrance of Allah.’ Behold! The hearts find rest in Allah’s remembrance!</a:t>
            </a:r>
          </a:p>
        </p:txBody>
      </p:sp>
      <p:sp>
        <p:nvSpPr>
          <p:cNvPr id="3" name="Text Placeholder 2"/>
          <p:cNvSpPr>
            <a:spLocks noGrp="1"/>
          </p:cNvSpPr>
          <p:nvPr>
            <p:ph type="body" sz="quarter" idx="11"/>
          </p:nvPr>
        </p:nvSpPr>
        <p:spPr/>
        <p:txBody>
          <a:bodyPr/>
          <a:lstStyle/>
          <a:p>
            <a:r>
              <a:t>Ar-Ra'd 13:28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ءَامَنُوا۟ وَعَمِلُوا۟ ٱلصَّـٰلِحَـٰتِ طُوبَىٰ لَهُمْ وَحُسْنُ مَـَٔابٍ</a:t>
            </a:r>
          </a:p>
          <a:p>
            <a:pPr>
              <a:lnSpc>
                <a:spcPct val="100000"/>
              </a:lnSpc>
              <a:defRPr sz="2400">
                <a:solidFill>
                  <a:srgbClr val="3E5E5C"/>
                </a:solidFill>
                <a:latin typeface="Calibri"/>
              </a:defRPr>
            </a:pPr>
            <a:r>
              <a:t>Those who have faith and do righteous deeds—happy are they and good is their [ultimate] destination.</a:t>
            </a:r>
          </a:p>
        </p:txBody>
      </p:sp>
      <p:sp>
        <p:nvSpPr>
          <p:cNvPr id="3" name="Text Placeholder 2"/>
          <p:cNvSpPr>
            <a:spLocks noGrp="1"/>
          </p:cNvSpPr>
          <p:nvPr>
            <p:ph type="body" sz="quarter" idx="11"/>
          </p:nvPr>
        </p:nvSpPr>
        <p:spPr/>
        <p:txBody>
          <a:bodyPr/>
          <a:lstStyle/>
          <a:p>
            <a:r>
              <a:t>Ar-Ra'd 13:29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كَذَٰلِكَ أَرْسَلْنَـٰكَ فِىٓ أُمَّةٍ قَدْ خَلَتْ مِن قَبْلِهَآ أُمَمٌ لِّتَتْلُوَا۟ عَلَيْهِمُ ٱلَّذِىٓ أَوْحَيْنَآ إِلَيْكَ وَهُمْ يَكْفُرُونَ بِٱلرَّحْمَـٰنِ ۚ قُلْ هُوَ رَبِّى لَآ إِلَـٰهَ إِلَّا هُوَ عَلَيْهِ تَوَكَّلْتُ وَإِلَيْهِ مَتَابِ</a:t>
            </a:r>
          </a:p>
          <a:p>
            <a:pPr>
              <a:lnSpc>
                <a:spcPct val="100000"/>
              </a:lnSpc>
              <a:defRPr sz="2400">
                <a:solidFill>
                  <a:srgbClr val="3E5E5C"/>
                </a:solidFill>
                <a:latin typeface="Calibri"/>
              </a:defRPr>
            </a:pPr>
            <a:r>
              <a:t>Thus have We sent you to a nation before which many nations have passed away, that you may recite to them what We have revealed to you. Yet they defy the All-beneficent. Say, ‘He is my Lord; there is no god except Him; in Him I have put my trust, and to Him will be my return.’</a:t>
            </a:r>
          </a:p>
        </p:txBody>
      </p:sp>
      <p:sp>
        <p:nvSpPr>
          <p:cNvPr id="3" name="Text Placeholder 2"/>
          <p:cNvSpPr>
            <a:spLocks noGrp="1"/>
          </p:cNvSpPr>
          <p:nvPr>
            <p:ph type="body" sz="quarter" idx="11"/>
          </p:nvPr>
        </p:nvSpPr>
        <p:spPr/>
        <p:txBody>
          <a:bodyPr/>
          <a:lstStyle/>
          <a:p>
            <a:r>
              <a:t>Ar-Ra'd 13:30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وَلَوْ أَنَّ قُرْءَانًا سُيِّرَتْ بِهِ ٱلْجِبَالُ أَوْ قُطِّعَتْ بِهِ ٱلْأَرْضُ أَوْ كُلِّمَ بِهِ ٱلْمَوْتَىٰ ۗ بَل لِّلَّهِ ٱلْأَمْرُ جَمِيعًا ۗ أَفَلَمْ يَا۟يْـَٔسِ ٱلَّذِينَ ءَامَنُوٓا۟ أَن لَّوْ يَشَآءُ ٱللَّهُ لَهَدَى ٱلنَّاسَ جَمِيعًا  ۔ۗ</a:t>
            </a:r>
          </a:p>
          <a:p>
            <a:pPr>
              <a:lnSpc>
                <a:spcPct val="100000"/>
              </a:lnSpc>
              <a:defRPr sz="2400">
                <a:solidFill>
                  <a:srgbClr val="3E5E5C"/>
                </a:solidFill>
                <a:latin typeface="Calibri"/>
              </a:defRPr>
            </a:pPr>
            <a:r>
              <a:t>If only it were a Quran whereby the mountains could be moved, or the earth could be toured, or the dead could be spoken to.... Indeed, all dispensation belongs to Allah. Have not the faithful yet realised that had Allah wished He would have guided mankind all together?</a:t>
            </a:r>
          </a:p>
        </p:txBody>
      </p:sp>
      <p:sp>
        <p:nvSpPr>
          <p:cNvPr id="3" name="Text Placeholder 2"/>
          <p:cNvSpPr>
            <a:spLocks noGrp="1"/>
          </p:cNvSpPr>
          <p:nvPr>
            <p:ph type="body" sz="quarter" idx="11"/>
          </p:nvPr>
        </p:nvSpPr>
        <p:spPr/>
        <p:txBody>
          <a:bodyPr/>
          <a:lstStyle/>
          <a:p>
            <a:r>
              <a:t>Ar-Ra'd 13:31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وَلَا يَزَالُ ٱلَّذِينَ كَفَرُوا۟ تُصِيبُهُم بِمَا صَنَعُوا۟ قَارِعَةٌ أَوْ تَحُلُّ قَرِيبًا مِّن دَارِهِمْ حَتَّىٰ يَأْتِىَ وَعْدُ ٱللَّهِ ۚ إِنَّ ٱللَّهَ لَا يُخْلِفُ ٱلْمِيعَادَ</a:t>
            </a:r>
          </a:p>
          <a:p>
            <a:pPr>
              <a:lnSpc>
                <a:spcPct val="100000"/>
              </a:lnSpc>
              <a:defRPr sz="2400">
                <a:solidFill>
                  <a:srgbClr val="3E5E5C"/>
                </a:solidFill>
                <a:latin typeface="Calibri"/>
              </a:defRPr>
            </a:pPr>
            <a:r>
              <a:t>The faithless will continue to be visited by catastrophes because of their doings—or they will land near their habitations—until Allah’s promise comes to pass. Indeed Allah does not break His promise.</a:t>
            </a:r>
          </a:p>
        </p:txBody>
      </p:sp>
      <p:sp>
        <p:nvSpPr>
          <p:cNvPr id="3" name="Text Placeholder 2"/>
          <p:cNvSpPr>
            <a:spLocks noGrp="1"/>
          </p:cNvSpPr>
          <p:nvPr>
            <p:ph type="body" sz="quarter" idx="11"/>
          </p:nvPr>
        </p:nvSpPr>
        <p:spPr/>
        <p:txBody>
          <a:bodyPr/>
          <a:lstStyle/>
          <a:p>
            <a:r>
              <a:t>Ar-Ra'd 13:31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ٱسْتُهْزِئَ بِرُسُلٍ مِّن قَبْلِكَ فَأَمْلَيْتُ لِلَّذِينَ كَفَرُوا۟ ثُمَّ أَخَذْتُهُمْ ۖ فَكَيْفَ كَانَ عِقَابِ</a:t>
            </a:r>
          </a:p>
          <a:p>
            <a:pPr>
              <a:lnSpc>
                <a:spcPct val="100000"/>
              </a:lnSpc>
              <a:defRPr sz="2400">
                <a:solidFill>
                  <a:srgbClr val="3E5E5C"/>
                </a:solidFill>
                <a:latin typeface="Calibri"/>
              </a:defRPr>
            </a:pPr>
            <a:r>
              <a:t>Apostles were certainly derided before you. But then I gave respite to those who were faithless, then I seized them; so how was My retribution?</a:t>
            </a:r>
          </a:p>
        </p:txBody>
      </p:sp>
      <p:sp>
        <p:nvSpPr>
          <p:cNvPr id="3" name="Text Placeholder 2"/>
          <p:cNvSpPr>
            <a:spLocks noGrp="1"/>
          </p:cNvSpPr>
          <p:nvPr>
            <p:ph type="body" sz="quarter" idx="11"/>
          </p:nvPr>
        </p:nvSpPr>
        <p:spPr/>
        <p:txBody>
          <a:bodyPr/>
          <a:lstStyle/>
          <a:p>
            <a:r>
              <a:t>Ar-Ra'd 13:32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أَفَمَنْ هُوَ قَآئِمٌ عَلَىٰ كُلِّ نَفْسٍۭ بِمَا كَسَبَتْ ۗ وَجَعَلُوا۟ لِلَّهِ شُرَكَآءَ قُلْ سَمُّوهُمْ ۚ أَمْ تُنَبِّـُٔونَهُۥ بِمَا لَا يَعْلَمُ فِى ٱلْأَرْضِ أَم بِظَـٰهِرٍ مِّنَ ٱلْقَوْلِ ۗ بَلْ زُيِّنَ لِلَّذِينَ كَفَرُوا۟ مَكْرُهُمْ وَصُدُّوا۟ عَنِ ٱلسَّبِيلِ ۗ وَمَن يُضْلِلِ ٱللَّهُ فَمَا لَهُۥ مِنْ هَادٍ</a:t>
            </a:r>
          </a:p>
          <a:p>
            <a:pPr>
              <a:lnSpc>
                <a:spcPct val="100000"/>
              </a:lnSpc>
              <a:defRPr sz="2400">
                <a:solidFill>
                  <a:srgbClr val="3E5E5C"/>
                </a:solidFill>
                <a:latin typeface="Calibri"/>
              </a:defRPr>
            </a:pPr>
            <a:r>
              <a:t>Is He who sustains every soul in spite of what it earns [comparable to the idols]? Yet they ascribe partners to Allah! Say, ‘Name them!’ Will you inform Him concerning something He does not know about on the earth, or concerning [what are] mere words? Indeed, to the faithless, their scheming is presented as decorous, and they have been barred from the [right] way; and whomever Allah leads astray, has no guide.</a:t>
            </a:r>
          </a:p>
        </p:txBody>
      </p:sp>
      <p:sp>
        <p:nvSpPr>
          <p:cNvPr id="3" name="Text Placeholder 2"/>
          <p:cNvSpPr>
            <a:spLocks noGrp="1"/>
          </p:cNvSpPr>
          <p:nvPr>
            <p:ph type="body" sz="quarter" idx="11"/>
          </p:nvPr>
        </p:nvSpPr>
        <p:spPr/>
        <p:txBody>
          <a:bodyPr/>
          <a:lstStyle/>
          <a:p>
            <a:r>
              <a:t>Ar-Ra'd 13:33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لَّهُمْ عَذَابٌ فِى ٱلْحَيَوٰةِ ٱلدُّنْيَا ۖ وَلَعَذَابُ ٱلْـَٔاخِرَةِ أَشَقُّ ۖ وَمَا لَهُم مِّنَ ٱللَّهِ مِن وَاقٍ</a:t>
            </a:r>
          </a:p>
          <a:p>
            <a:pPr>
              <a:lnSpc>
                <a:spcPct val="100000"/>
              </a:lnSpc>
              <a:defRPr sz="2400">
                <a:solidFill>
                  <a:srgbClr val="3E5E5C"/>
                </a:solidFill>
                <a:latin typeface="Calibri"/>
              </a:defRPr>
            </a:pPr>
            <a:r>
              <a:t>There is a punishment for them in the life of this world, and the punishment of the Hereafter will surely be harder, and they have no defender against Allah.</a:t>
            </a:r>
          </a:p>
        </p:txBody>
      </p:sp>
      <p:sp>
        <p:nvSpPr>
          <p:cNvPr id="3" name="Text Placeholder 2"/>
          <p:cNvSpPr>
            <a:spLocks noGrp="1"/>
          </p:cNvSpPr>
          <p:nvPr>
            <p:ph type="body" sz="quarter" idx="11"/>
          </p:nvPr>
        </p:nvSpPr>
        <p:spPr/>
        <p:txBody>
          <a:bodyPr/>
          <a:lstStyle/>
          <a:p>
            <a:r>
              <a:t>Ar-Ra'd 13:34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مَّثَلُ ٱلْجَنَّةِ ٱلَّتِى وُعِدَ ٱلْمُتَّقُونَ ۖ تَجْرِى مِن تَحْتِهَا ٱلْأَنْهَـٰرُ ۖ أُكُلُهَا دَآئِمٌ وَظِلُّهَا ۚ تِلْكَ عُقْبَى ٱلَّذِينَ ٱتَّقَوا۟ ۖ وَّعُقْبَى ٱلْكَـٰفِرِينَ ٱلنَّارُ</a:t>
            </a:r>
          </a:p>
          <a:p>
            <a:pPr>
              <a:lnSpc>
                <a:spcPct val="100000"/>
              </a:lnSpc>
              <a:defRPr sz="2400">
                <a:solidFill>
                  <a:srgbClr val="3E5E5C"/>
                </a:solidFill>
                <a:latin typeface="Calibri"/>
              </a:defRPr>
            </a:pPr>
            <a:r>
              <a:t>A description of the paradise promised to the Godwary: streams run in it, its fruits and shade are everlasting. Such is the requital of those who are Godwary; and the requital of the faithless is the Fire.</a:t>
            </a:r>
          </a:p>
        </p:txBody>
      </p:sp>
      <p:sp>
        <p:nvSpPr>
          <p:cNvPr id="3" name="Text Placeholder 2"/>
          <p:cNvSpPr>
            <a:spLocks noGrp="1"/>
          </p:cNvSpPr>
          <p:nvPr>
            <p:ph type="body" sz="quarter" idx="11"/>
          </p:nvPr>
        </p:nvSpPr>
        <p:spPr/>
        <p:txBody>
          <a:bodyPr/>
          <a:lstStyle/>
          <a:p>
            <a:r>
              <a:t>Ar-Ra'd 13:35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ٱللَّهُ ٱلَّذِى رَفَعَ ٱلسَّمَـٰوَٰتِ بِغَيْرِ عَمَدٍ تَرَوْنَهَا ۖ ثُمَّ ٱسْتَوَىٰ عَلَى ٱلْعَرْشِ ۖ وَسَخَّرَ ٱلشَّمْسَ وَٱلْقَمَرَ ۖ كُلٌّ يَجْرِى لِأَجَلٍ مُّسَمًّى ۚ يُدَبِّرُ ٱلْأَمْرَ يُفَصِّلُ ٱلْـَٔايَـٰتِ لَعَلَّكُم بِلِقَآءِ رَبِّكُمْ تُوقِنُونَ</a:t>
            </a:r>
          </a:p>
          <a:p>
            <a:pPr>
              <a:lnSpc>
                <a:spcPct val="100000"/>
              </a:lnSpc>
              <a:defRPr sz="2400">
                <a:solidFill>
                  <a:srgbClr val="3E5E5C"/>
                </a:solidFill>
                <a:latin typeface="Calibri"/>
              </a:defRPr>
            </a:pPr>
            <a:r>
              <a:t>It is Allah who raised the heavens without any pillars that you see, and then presided over the Throne. He disposed the sun and the moon, each moving for a specified term. He directs the command, [and] elaborates the signs that you may be certain of encountering your Lord.</a:t>
            </a:r>
          </a:p>
        </p:txBody>
      </p:sp>
      <p:sp>
        <p:nvSpPr>
          <p:cNvPr id="3" name="Text Placeholder 2"/>
          <p:cNvSpPr>
            <a:spLocks noGrp="1"/>
          </p:cNvSpPr>
          <p:nvPr>
            <p:ph type="body" sz="quarter" idx="11"/>
          </p:nvPr>
        </p:nvSpPr>
        <p:spPr/>
        <p:txBody>
          <a:bodyPr/>
          <a:lstStyle/>
          <a:p>
            <a:r>
              <a:t>Ar-Ra'd 13:2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وَٱلَّذِينَ ءَاتَيْنَـٰهُمُ ٱلْكِتَـٰبَ يَفْرَحُونَ بِمَآ أُنزِلَ إِلَيْكَ ۖ وَمِنَ ٱلْأَحْزَابِ مَن يُنكِرُ بَعْضَهُۥ ۚ قُلْ إِنَّمَآ أُمِرْتُ أَنْ أَعْبُدَ ٱللَّهَ وَلَآ أُشْرِكَ بِهِۦٓ ۚ إِلَيْهِ أَدْعُوا۟ وَإِلَيْهِ مَـَٔابِ</a:t>
            </a:r>
          </a:p>
          <a:p>
            <a:pPr>
              <a:lnSpc>
                <a:spcPct val="100000"/>
              </a:lnSpc>
              <a:defRPr sz="2400">
                <a:solidFill>
                  <a:srgbClr val="3E5E5C"/>
                </a:solidFill>
                <a:latin typeface="Calibri"/>
              </a:defRPr>
            </a:pPr>
            <a:r>
              <a:t>Those whom We have given the Book rejoice in what has been sent down to you. Some of the factions deny a part of it. Say, ‘Indeed I have been commanded to worship Allah and not to ascribe any partner to Him. To Him do I summon [all mankind] and to Him will be my return.’</a:t>
            </a:r>
          </a:p>
        </p:txBody>
      </p:sp>
      <p:sp>
        <p:nvSpPr>
          <p:cNvPr id="3" name="Text Placeholder 2"/>
          <p:cNvSpPr>
            <a:spLocks noGrp="1"/>
          </p:cNvSpPr>
          <p:nvPr>
            <p:ph type="body" sz="quarter" idx="11"/>
          </p:nvPr>
        </p:nvSpPr>
        <p:spPr/>
        <p:txBody>
          <a:bodyPr/>
          <a:lstStyle/>
          <a:p>
            <a:r>
              <a:t>Ar-Ra'd 13:36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وَكَذَٰلِكَ أَنزَلْنَـٰهُ حُكْمًا عَرَبِيًّا ۚ وَلَئِنِ ٱتَّبَعْتَ أَهْوَآءَهُم بَعْدَ مَا جَآءَكَ مِنَ ٱلْعِلْمِ مَا لَكَ مِنَ ٱللَّهِ مِن وَلِىٍّ وَلَا وَاقٍ</a:t>
            </a:r>
          </a:p>
          <a:p>
            <a:pPr>
              <a:lnSpc>
                <a:spcPct val="100000"/>
              </a:lnSpc>
              <a:defRPr sz="2400">
                <a:solidFill>
                  <a:srgbClr val="3E5E5C"/>
                </a:solidFill>
                <a:latin typeface="Calibri"/>
              </a:defRPr>
            </a:pPr>
            <a:r>
              <a:t>Thus We have sent it down as a dispensation in Arabic; and should you follow their desires after the knowledge that has come to you, you shall have against Allah neither any guardian nor defender.</a:t>
            </a:r>
          </a:p>
        </p:txBody>
      </p:sp>
      <p:sp>
        <p:nvSpPr>
          <p:cNvPr id="3" name="Text Placeholder 2"/>
          <p:cNvSpPr>
            <a:spLocks noGrp="1"/>
          </p:cNvSpPr>
          <p:nvPr>
            <p:ph type="body" sz="quarter" idx="11"/>
          </p:nvPr>
        </p:nvSpPr>
        <p:spPr/>
        <p:txBody>
          <a:bodyPr/>
          <a:lstStyle/>
          <a:p>
            <a:r>
              <a:t>Ar-Ra'd 13:37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أَرْسَلْنَا رُسُلًا مِّن قَبْلِكَ وَجَعَلْنَا لَهُمْ أَزْوَٰجًا وَذُرِّيَّةً ۚ وَمَا كَانَ لِرَسُولٍ أَن يَأْتِىَ بِـَٔايَةٍ إِلَّا بِإِذْنِ ٱللَّهِ ۗ لِكُلِّ أَجَلٍ كِتَابٌ</a:t>
            </a:r>
          </a:p>
          <a:p>
            <a:pPr>
              <a:lnSpc>
                <a:spcPct val="100000"/>
              </a:lnSpc>
              <a:defRPr sz="2400">
                <a:solidFill>
                  <a:srgbClr val="3E5E5C"/>
                </a:solidFill>
                <a:latin typeface="Calibri"/>
              </a:defRPr>
            </a:pPr>
            <a:r>
              <a:t>Certainly We have sent apostles before you, and We appointed for them wives and descendants; and an apostle may not bring a sign except by Allah’s leave. There is a written [ordinance] for every term:</a:t>
            </a:r>
          </a:p>
        </p:txBody>
      </p:sp>
      <p:sp>
        <p:nvSpPr>
          <p:cNvPr id="3" name="Text Placeholder 2"/>
          <p:cNvSpPr>
            <a:spLocks noGrp="1"/>
          </p:cNvSpPr>
          <p:nvPr>
            <p:ph type="body" sz="quarter" idx="11"/>
          </p:nvPr>
        </p:nvSpPr>
        <p:spPr/>
        <p:txBody>
          <a:bodyPr/>
          <a:lstStyle/>
          <a:p>
            <a:r>
              <a:t>Ar-Ra'd 13:38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يَمْحُوا۟ ٱللَّهُ مَا يَشَآءُ وَيُثْبِتُ ۖ وَعِندَهُۥٓ أُمُّ ٱلْكِتَـٰبِ</a:t>
            </a:r>
          </a:p>
          <a:p>
            <a:pPr>
              <a:lnSpc>
                <a:spcPct val="100000"/>
              </a:lnSpc>
              <a:defRPr sz="2400">
                <a:solidFill>
                  <a:srgbClr val="3E5E5C"/>
                </a:solidFill>
                <a:latin typeface="Calibri"/>
              </a:defRPr>
            </a:pPr>
            <a:r>
              <a:t>Allah effaces and confirms whatever He wishes and with Him is the Mother Book.</a:t>
            </a:r>
          </a:p>
        </p:txBody>
      </p:sp>
      <p:sp>
        <p:nvSpPr>
          <p:cNvPr id="3" name="Text Placeholder 2"/>
          <p:cNvSpPr>
            <a:spLocks noGrp="1"/>
          </p:cNvSpPr>
          <p:nvPr>
            <p:ph type="body" sz="quarter" idx="11"/>
          </p:nvPr>
        </p:nvSpPr>
        <p:spPr/>
        <p:txBody>
          <a:bodyPr/>
          <a:lstStyle/>
          <a:p>
            <a:r>
              <a:t>Ar-Ra'd 13:39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مَّا نُرِيَنَّكَ بَعْضَ ٱلَّذِى نَعِدُهُمْ أَوْ نَتَوَفَّيَنَّكَ فَإِنَّمَا عَلَيْكَ ٱلْبَلَـٰغُ وَعَلَيْنَا ٱلْحِسَابُ</a:t>
            </a:r>
          </a:p>
          <a:p>
            <a:pPr>
              <a:lnSpc>
                <a:spcPct val="100000"/>
              </a:lnSpc>
              <a:defRPr sz="2400">
                <a:solidFill>
                  <a:srgbClr val="3E5E5C"/>
                </a:solidFill>
                <a:latin typeface="Calibri"/>
              </a:defRPr>
            </a:pPr>
            <a:r>
              <a:t>Whether We show you a part of what We promise them, or take you away [before that], your duty is only to communicate, and it is for Us to do the reckoning.</a:t>
            </a:r>
          </a:p>
        </p:txBody>
      </p:sp>
      <p:sp>
        <p:nvSpPr>
          <p:cNvPr id="3" name="Text Placeholder 2"/>
          <p:cNvSpPr>
            <a:spLocks noGrp="1"/>
          </p:cNvSpPr>
          <p:nvPr>
            <p:ph type="body" sz="quarter" idx="11"/>
          </p:nvPr>
        </p:nvSpPr>
        <p:spPr/>
        <p:txBody>
          <a:bodyPr/>
          <a:lstStyle/>
          <a:p>
            <a:r>
              <a:t>Ar-Ra'd 13:40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أَوَلَمْ يَرَوْا۟ أَنَّا نَأْتِى ٱلْأَرْضَ نَنقُصُهَا مِنْ أَطْرَافِهَا ۚ وَٱللَّهُ يَحْكُمُ لَا مُعَقِّبَ لِحُكْمِهِۦ ۚ وَهُوَ سَرِيعُ ٱلْحِسَابِ</a:t>
            </a:r>
          </a:p>
          <a:p>
            <a:pPr>
              <a:lnSpc>
                <a:spcPct val="100000"/>
              </a:lnSpc>
              <a:defRPr sz="2400">
                <a:solidFill>
                  <a:srgbClr val="3E5E5C"/>
                </a:solidFill>
                <a:latin typeface="Calibri"/>
              </a:defRPr>
            </a:pPr>
            <a:r>
              <a:t>Have they not seen how We visit the land diminishing it at its edges? Allah judges, and there is none who may repeal His judgement, and He is swift at reckoning.</a:t>
            </a:r>
          </a:p>
        </p:txBody>
      </p:sp>
      <p:sp>
        <p:nvSpPr>
          <p:cNvPr id="3" name="Text Placeholder 2"/>
          <p:cNvSpPr>
            <a:spLocks noGrp="1"/>
          </p:cNvSpPr>
          <p:nvPr>
            <p:ph type="body" sz="quarter" idx="11"/>
          </p:nvPr>
        </p:nvSpPr>
        <p:spPr/>
        <p:txBody>
          <a:bodyPr/>
          <a:lstStyle/>
          <a:p>
            <a:r>
              <a:t>Ar-Ra'd 13:41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وَقَدْ مَكَرَ ٱلَّذِينَ مِن قَبْلِهِمْ فَلِلَّهِ ٱلْمَكْرُ جَمِيعًا ۖ يَعْلَمُ مَا تَكْسِبُ كُلُّ نَفْسٍ ۗ وَسَيَعْلَمُ ٱلْكُفَّـٰرُ لِمَنْ عُقْبَى ٱلدَّارِ</a:t>
            </a:r>
          </a:p>
          <a:p>
            <a:pPr>
              <a:lnSpc>
                <a:spcPct val="100000"/>
              </a:lnSpc>
              <a:defRPr sz="2400">
                <a:solidFill>
                  <a:srgbClr val="3E5E5C"/>
                </a:solidFill>
                <a:latin typeface="Calibri"/>
              </a:defRPr>
            </a:pPr>
            <a:r>
              <a:t>Those who were before them [also] schemed; yet all devising belongs to Allah. He knows what every soul earns. Soon the faithless will know in whose favour the outcome of that abode will be.</a:t>
            </a:r>
          </a:p>
        </p:txBody>
      </p:sp>
      <p:sp>
        <p:nvSpPr>
          <p:cNvPr id="3" name="Text Placeholder 2"/>
          <p:cNvSpPr>
            <a:spLocks noGrp="1"/>
          </p:cNvSpPr>
          <p:nvPr>
            <p:ph type="body" sz="quarter" idx="11"/>
          </p:nvPr>
        </p:nvSpPr>
        <p:spPr/>
        <p:txBody>
          <a:bodyPr/>
          <a:lstStyle/>
          <a:p>
            <a:r>
              <a:t>Ar-Ra'd 13:42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وَيَقُولُ ٱلَّذِينَ كَفَرُوا۟ لَسْتَ مُرْسَلًا ۚ قُلْ كَفَىٰ بِٱللَّهِ شَهِيدًۢا بَيْنِى وَبَيْنَكُمْ وَمَنْ عِندَهُۥ عِلْمُ ٱلْكِتَـٰبِ</a:t>
            </a:r>
          </a:p>
          <a:p>
            <a:pPr>
              <a:lnSpc>
                <a:spcPct val="100000"/>
              </a:lnSpc>
              <a:defRPr sz="2400">
                <a:solidFill>
                  <a:srgbClr val="3E5E5C"/>
                </a:solidFill>
                <a:latin typeface="Calibri"/>
              </a:defRPr>
            </a:pPr>
            <a:r>
              <a:t>The faithless say, ‘You have not been sent [by Allah].’ Say, ‘Allah suffices as a witness between me and you, and he who possesses the knowledge of the Book.’</a:t>
            </a:r>
          </a:p>
        </p:txBody>
      </p:sp>
      <p:sp>
        <p:nvSpPr>
          <p:cNvPr id="3" name="Text Placeholder 2"/>
          <p:cNvSpPr>
            <a:spLocks noGrp="1"/>
          </p:cNvSpPr>
          <p:nvPr>
            <p:ph type="body" sz="quarter" idx="11"/>
          </p:nvPr>
        </p:nvSpPr>
        <p:spPr/>
        <p:txBody>
          <a:bodyPr/>
          <a:lstStyle/>
          <a:p>
            <a:r>
              <a:t>Ar-Ra'd 13:43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وَهُوَ ٱلَّذِى مَدَّ ٱلْأَرْضَ وَجَعَلَ فِيهَا رَوَٰسِىَ وَأَنْهَـٰرًا ۖ وَمِن كُلِّ ٱلثَّمَرَٰتِ جَعَلَ فِيهَا زَوْجَيْنِ ٱثْنَيْنِ ۖ يُغْشِى ٱلَّيْلَ ٱلنَّهَارَ ۚ إِنَّ فِى ذَٰلِكَ لَـَٔايَـٰتٍ لِّقَوْمٍ يَتَفَكَّرُونَ</a:t>
            </a:r>
          </a:p>
          <a:p>
            <a:pPr>
              <a:lnSpc>
                <a:spcPct val="100000"/>
              </a:lnSpc>
              <a:defRPr sz="2400">
                <a:solidFill>
                  <a:srgbClr val="3E5E5C"/>
                </a:solidFill>
                <a:latin typeface="Calibri"/>
              </a:defRPr>
            </a:pPr>
            <a:r>
              <a:t>It is He who has spread out the earth and set in it firm mountains and streams, and of every fruit in it He has made two kinds. He draws the night’s cover over the day. There are indeed signs in that for a people who reflect.</a:t>
            </a:r>
          </a:p>
        </p:txBody>
      </p:sp>
      <p:sp>
        <p:nvSpPr>
          <p:cNvPr id="3" name="Text Placeholder 2"/>
          <p:cNvSpPr>
            <a:spLocks noGrp="1"/>
          </p:cNvSpPr>
          <p:nvPr>
            <p:ph type="body" sz="quarter" idx="11"/>
          </p:nvPr>
        </p:nvSpPr>
        <p:spPr/>
        <p:txBody>
          <a:bodyPr/>
          <a:lstStyle/>
          <a:p>
            <a:r>
              <a:t>Ar-Ra'd 13:3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وَفِى ٱلْأَرْضِ قِطَعٌ مُّتَجَـٰوِرَٰتٌ وَجَنَّـٰتٌ مِّنْ أَعْنَـٰبٍ وَزَرْعٌ وَنَخِيلٌ صِنْوَانٌ وَغَيْرُ صِنْوَانٍ يُسْقَىٰ بِمَآءٍ وَٰحِدٍ وَنُفَضِّلُ بَعْضَهَا عَلَىٰ بَعْضٍ فِى ٱلْأُكُلِ ۚ إِنَّ فِى ذَٰلِكَ لَـَٔايَـٰتٍ لِّقَوْمٍ يَعْقِلُونَ</a:t>
            </a:r>
          </a:p>
          <a:p>
            <a:pPr>
              <a:lnSpc>
                <a:spcPct val="100000"/>
              </a:lnSpc>
              <a:defRPr sz="2400">
                <a:solidFill>
                  <a:srgbClr val="3E5E5C"/>
                </a:solidFill>
                <a:latin typeface="Calibri"/>
              </a:defRPr>
            </a:pPr>
            <a:r>
              <a:t>In the earth are neighbouring terrains [of diverse kinds] and vineyards, farms, and date palms growing from the same root and from diverse roots, [all] irrigated by the same water, and We give some of them an advantage over others in flavour. There are indeed signs in that for people who exercise their reason.</a:t>
            </a:r>
          </a:p>
        </p:txBody>
      </p:sp>
      <p:sp>
        <p:nvSpPr>
          <p:cNvPr id="3" name="Text Placeholder 2"/>
          <p:cNvSpPr>
            <a:spLocks noGrp="1"/>
          </p:cNvSpPr>
          <p:nvPr>
            <p:ph type="body" sz="quarter" idx="11"/>
          </p:nvPr>
        </p:nvSpPr>
        <p:spPr/>
        <p:txBody>
          <a:bodyPr/>
          <a:lstStyle/>
          <a:p>
            <a:r>
              <a:t>Ar-Ra'd 13:4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وَإِن تَعْجَبْ فَعَجَبٌ قَوْلُهُمْ أَءِذَا كُنَّا تُرَٰبًا أَءِنَّا لَفِى خَلْقٍ جَدِيدٍ ۗ أُو۟لَـٰٓئِكَ ٱلَّذِينَ كَفَرُوا۟ بِرَبِّهِمْ ۖ وَأُو۟لَـٰٓئِكَ ٱلْأَغْلَـٰلُ فِىٓ أَعْنَاقِهِمْ ۖ وَأُو۟لَـٰٓئِكَ أَصْحَـٰبُ ٱلنَّارِ ۖ هُمْ فِيهَا خَـٰلِدُونَ</a:t>
            </a:r>
          </a:p>
          <a:p>
            <a:pPr>
              <a:lnSpc>
                <a:spcPct val="100000"/>
              </a:lnSpc>
              <a:defRPr sz="2400">
                <a:solidFill>
                  <a:srgbClr val="3E5E5C"/>
                </a:solidFill>
                <a:latin typeface="Calibri"/>
              </a:defRPr>
            </a:pPr>
            <a:r>
              <a:t>If you are to wonder [at anything], then wonderful is their remark, ‘When we have become dust, shall we be [ushered] into a new creation?’ They are the ones who defy their Lord; they shall have iron collars around their necks, they shall be the inhabitants of the Fire, and they shall remain in it [forever].</a:t>
            </a:r>
          </a:p>
        </p:txBody>
      </p:sp>
      <p:sp>
        <p:nvSpPr>
          <p:cNvPr id="3" name="Text Placeholder 2"/>
          <p:cNvSpPr>
            <a:spLocks noGrp="1"/>
          </p:cNvSpPr>
          <p:nvPr>
            <p:ph type="body" sz="quarter" idx="11"/>
          </p:nvPr>
        </p:nvSpPr>
        <p:spPr/>
        <p:txBody>
          <a:bodyPr/>
          <a:lstStyle/>
          <a:p>
            <a:r>
              <a:t>Ar-Ra'd 13:5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وَيَسْتَعْجِلُونَكَ بِٱلسَّيِّئَةِ قَبْلَ ٱلْحَسَنَةِ وَقَدْ خَلَتْ مِن قَبْلِهِمُ ٱلْمَثُلَـٰتُ ۗ وَإِنَّ رَبَّكَ لَذُو مَغْفِرَةٍ لِّلنَّاسِ عَلَىٰ ظُلْمِهِمْ ۖ وَإِنَّ رَبَّكَ لَشَدِيدُ ٱلْعِقَابِ</a:t>
            </a:r>
          </a:p>
          <a:p>
            <a:pPr>
              <a:lnSpc>
                <a:spcPct val="100000"/>
              </a:lnSpc>
              <a:defRPr sz="2400">
                <a:solidFill>
                  <a:srgbClr val="3E5E5C"/>
                </a:solidFill>
                <a:latin typeface="Calibri"/>
              </a:defRPr>
            </a:pPr>
            <a:r>
              <a:t>They would press you for evil sooner than for good, though there have already gone by before them exemplary punishments. Indeed your Lord is forgiving to mankind despite their wrongdoing, and indeed your Lord is severe in retribution.</a:t>
            </a:r>
          </a:p>
        </p:txBody>
      </p:sp>
      <p:sp>
        <p:nvSpPr>
          <p:cNvPr id="3" name="Text Placeholder 2"/>
          <p:cNvSpPr>
            <a:spLocks noGrp="1"/>
          </p:cNvSpPr>
          <p:nvPr>
            <p:ph type="body" sz="quarter" idx="11"/>
          </p:nvPr>
        </p:nvSpPr>
        <p:spPr/>
        <p:txBody>
          <a:bodyPr/>
          <a:lstStyle/>
          <a:p>
            <a:r>
              <a:t>Ar-Ra'd 13:6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وَيَقُولُ ٱلَّذِينَ كَفَرُوا۟ لَوْلَآ أُنزِلَ عَلَيْهِ ءَايَةٌ مِّن رَّبِّهِۦٓ ۗ إِنَّمَآ أَنتَ مُنذِرٌ ۖ وَلِكُلِّ قَوْمٍ هَادٍ</a:t>
            </a:r>
          </a:p>
          <a:p>
            <a:pPr>
              <a:lnSpc>
                <a:spcPct val="100000"/>
              </a:lnSpc>
              <a:defRPr sz="2400">
                <a:solidFill>
                  <a:srgbClr val="3E5E5C"/>
                </a:solidFill>
                <a:latin typeface="Calibri"/>
              </a:defRPr>
            </a:pPr>
            <a:r>
              <a:t>The faithless say, ‘Why has not some sign been sent down to him from his Lord?’ You are only a warner, and there is a guide for every people.</a:t>
            </a:r>
          </a:p>
        </p:txBody>
      </p:sp>
      <p:sp>
        <p:nvSpPr>
          <p:cNvPr id="3" name="Text Placeholder 2"/>
          <p:cNvSpPr>
            <a:spLocks noGrp="1"/>
          </p:cNvSpPr>
          <p:nvPr>
            <p:ph type="body" sz="quarter" idx="11"/>
          </p:nvPr>
        </p:nvSpPr>
        <p:spPr/>
        <p:txBody>
          <a:bodyPr/>
          <a:lstStyle/>
          <a:p>
            <a:r>
              <a:t>Ar-Ra'd 13:7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3030</Words>
  <Application>Microsoft Macintosh PowerPoint</Application>
  <PresentationFormat>On-screen Show (4:3)</PresentationFormat>
  <Paragraphs>144</Paragraphs>
  <Slides>47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47</vt:i4>
      </vt:variant>
    </vt:vector>
  </HeadingPairs>
  <TitlesOfParts>
    <vt:vector size="51"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2025-03-05T16:22:44Z</dcterms:modified>
  <cp:category/>
</cp:coreProperties>
</file>