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As-Saff (61)</a:t>
            </a:r>
          </a:p>
        </p:txBody>
      </p:sp>
      <p:sp>
        <p:nvSpPr>
          <p:cNvPr id="3" name="Text Placeholder 2"/>
          <p:cNvSpPr>
            <a:spLocks noGrp="1"/>
          </p:cNvSpPr>
          <p:nvPr>
            <p:ph type="body" sz="quarter" idx="11"/>
          </p:nvPr>
        </p:nvSpPr>
        <p:spPr/>
        <p:txBody>
          <a:bodyPr/>
          <a:lstStyle/>
          <a:p>
            <a:r>
              <a:t>ٱلصَّفّ</a:t>
            </a:r>
          </a:p>
        </p:txBody>
      </p:sp>
      <p:sp>
        <p:nvSpPr>
          <p:cNvPr id="4" name="Text Placeholder 3"/>
          <p:cNvSpPr>
            <a:spLocks noGrp="1"/>
          </p:cNvSpPr>
          <p:nvPr>
            <p:ph type="body" sz="quarter" idx="12"/>
          </p:nvPr>
        </p:nvSpPr>
        <p:spPr/>
        <p:txBody>
          <a:bodyPr/>
          <a:lstStyle/>
          <a:p>
            <a:r>
              <a:t>(The Ranks)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يُرِيدُونَ لِيُطْفِـُٔوا۟ نُورَ ٱللَّهِ بِأَفْوَٰهِهِمْ وَٱللَّهُ مُتِمُّ نُورِهِۦ وَلَوْ كَرِهَ ٱلْكَـٰفِرُونَ</a:t>
            </a:r>
          </a:p>
          <a:p>
            <a:pPr>
              <a:lnSpc>
                <a:spcPct val="100000"/>
              </a:lnSpc>
              <a:defRPr sz="2400">
                <a:solidFill>
                  <a:srgbClr val="3E5E5C"/>
                </a:solidFill>
                <a:latin typeface="Calibri"/>
              </a:defRPr>
            </a:pPr>
            <a:r>
              <a:t>They desire to put out the light of Allah with their mouths, but Allah will perfect His light though the faithless should be averse.</a:t>
            </a:r>
          </a:p>
        </p:txBody>
      </p:sp>
      <p:sp>
        <p:nvSpPr>
          <p:cNvPr id="3" name="Text Placeholder 2"/>
          <p:cNvSpPr>
            <a:spLocks noGrp="1"/>
          </p:cNvSpPr>
          <p:nvPr>
            <p:ph type="body" sz="quarter" idx="11"/>
          </p:nvPr>
        </p:nvSpPr>
        <p:spPr/>
        <p:txBody>
          <a:bodyPr/>
          <a:lstStyle/>
          <a:p>
            <a:r>
              <a:t>As-Saff 61:8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أَرْسَلَ رَسُولَهُۥ بِٱلْهُدَىٰ وَدِينِ ٱلْحَقِّ لِيُظْهِرَهُۥ عَلَى ٱلدِّينِ كُلِّهِۦ وَلَوْ كَرِهَ ٱلْمُشْرِكُونَ</a:t>
            </a:r>
          </a:p>
          <a:p>
            <a:pPr>
              <a:lnSpc>
                <a:spcPct val="100000"/>
              </a:lnSpc>
              <a:defRPr sz="2400">
                <a:solidFill>
                  <a:srgbClr val="3E5E5C"/>
                </a:solidFill>
                <a:latin typeface="Calibri"/>
              </a:defRPr>
            </a:pPr>
            <a:r>
              <a:t>It is He who has sent His Apostle with guidance and the true religion that He may make it prevail over all religions though the polytheists should be averse.</a:t>
            </a:r>
          </a:p>
        </p:txBody>
      </p:sp>
      <p:sp>
        <p:nvSpPr>
          <p:cNvPr id="3" name="Text Placeholder 2"/>
          <p:cNvSpPr>
            <a:spLocks noGrp="1"/>
          </p:cNvSpPr>
          <p:nvPr>
            <p:ph type="body" sz="quarter" idx="11"/>
          </p:nvPr>
        </p:nvSpPr>
        <p:spPr/>
        <p:txBody>
          <a:bodyPr/>
          <a:lstStyle/>
          <a:p>
            <a:r>
              <a:t>As-Saff 61:9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هَلْ أَدُلُّكُمْ عَلَىٰ تِجَـٰرَةٍ تُنجِيكُم مِّنْ عَذَابٍ أَلِيمٍ</a:t>
            </a:r>
          </a:p>
          <a:p>
            <a:pPr>
              <a:lnSpc>
                <a:spcPct val="100000"/>
              </a:lnSpc>
              <a:defRPr sz="2400">
                <a:solidFill>
                  <a:srgbClr val="3E5E5C"/>
                </a:solidFill>
                <a:latin typeface="Calibri"/>
              </a:defRPr>
            </a:pPr>
            <a:r>
              <a:t>O you who have faith! Shall I show you a deal that will deliver you from a painful punishment?</a:t>
            </a:r>
          </a:p>
        </p:txBody>
      </p:sp>
      <p:sp>
        <p:nvSpPr>
          <p:cNvPr id="3" name="Text Placeholder 2"/>
          <p:cNvSpPr>
            <a:spLocks noGrp="1"/>
          </p:cNvSpPr>
          <p:nvPr>
            <p:ph type="body" sz="quarter" idx="11"/>
          </p:nvPr>
        </p:nvSpPr>
        <p:spPr/>
        <p:txBody>
          <a:bodyPr/>
          <a:lstStyle/>
          <a:p>
            <a:r>
              <a:t>As-Saff 61:10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تُؤْمِنُونَ بِٱللَّهِ وَرَسُولِهِۦ وَتُجَـٰهِدُونَ فِى سَبِيلِ ٱللَّهِ بِأَمْوَٰلِكُمْ وَأَنفُسِكُمْ ۚ ذَٰلِكُمْ خَيْرٌ لَّكُمْ إِن كُنتُمْ تَعْلَمُونَ</a:t>
            </a:r>
          </a:p>
          <a:p>
            <a:pPr>
              <a:lnSpc>
                <a:spcPct val="100000"/>
              </a:lnSpc>
              <a:defRPr sz="2400">
                <a:solidFill>
                  <a:srgbClr val="3E5E5C"/>
                </a:solidFill>
                <a:latin typeface="Calibri"/>
              </a:defRPr>
            </a:pPr>
            <a:r>
              <a:t>Have faith in Allah and His Apostle, and wage jihad in the way of Allah with your persons and possessions. That is better for you, should you know.</a:t>
            </a:r>
          </a:p>
        </p:txBody>
      </p:sp>
      <p:sp>
        <p:nvSpPr>
          <p:cNvPr id="3" name="Text Placeholder 2"/>
          <p:cNvSpPr>
            <a:spLocks noGrp="1"/>
          </p:cNvSpPr>
          <p:nvPr>
            <p:ph type="body" sz="quarter" idx="11"/>
          </p:nvPr>
        </p:nvSpPr>
        <p:spPr/>
        <p:txBody>
          <a:bodyPr/>
          <a:lstStyle/>
          <a:p>
            <a:r>
              <a:t>As-Saff 61:11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يَغْفِرْ لَكُمْ ذُنُوبَكُمْ وَيُدْخِلْكُمْ جَنَّـٰتٍ تَجْرِى مِن تَحْتِهَا ٱلْأَنْهَـٰرُ وَمَسَـٰكِنَ طَيِّبَةً فِى جَنَّـٰتِ عَدْنٍ ۚ ذَٰلِكَ ٱلْفَوْزُ ٱلْعَظِيمُ</a:t>
            </a:r>
          </a:p>
          <a:p>
            <a:pPr>
              <a:lnSpc>
                <a:spcPct val="100000"/>
              </a:lnSpc>
              <a:defRPr sz="2400">
                <a:solidFill>
                  <a:srgbClr val="3E5E5C"/>
                </a:solidFill>
                <a:latin typeface="Calibri"/>
              </a:defRPr>
            </a:pPr>
            <a:r>
              <a:t>He will forgive your sins and admit you into gardens with streams running in them, and into good dwellings in the Gardens of Eden; that is the great success.</a:t>
            </a:r>
          </a:p>
        </p:txBody>
      </p:sp>
      <p:sp>
        <p:nvSpPr>
          <p:cNvPr id="3" name="Text Placeholder 2"/>
          <p:cNvSpPr>
            <a:spLocks noGrp="1"/>
          </p:cNvSpPr>
          <p:nvPr>
            <p:ph type="body" sz="quarter" idx="11"/>
          </p:nvPr>
        </p:nvSpPr>
        <p:spPr/>
        <p:txBody>
          <a:bodyPr/>
          <a:lstStyle/>
          <a:p>
            <a:r>
              <a:t>As-Saff 61:12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وَأُخْرَىٰ تُحِبُّونَهَا ۖ نَصْرٌ مِّنَ ٱللَّهِ وَفَتْحٌ قَرِيبٌ ۗ وَبَشِّرِ ٱلْمُؤْمِنِينَ</a:t>
            </a:r>
          </a:p>
          <a:p>
            <a:pPr>
              <a:lnSpc>
                <a:spcPct val="100000"/>
              </a:lnSpc>
              <a:defRPr sz="2400">
                <a:solidFill>
                  <a:srgbClr val="3E5E5C"/>
                </a:solidFill>
                <a:latin typeface="Calibri"/>
              </a:defRPr>
            </a:pPr>
            <a:r>
              <a:t>And other [blessings] you cherish: help from Allah and a victory near at hand, and give good news to the faithful.</a:t>
            </a:r>
          </a:p>
        </p:txBody>
      </p:sp>
      <p:sp>
        <p:nvSpPr>
          <p:cNvPr id="3" name="Text Placeholder 2"/>
          <p:cNvSpPr>
            <a:spLocks noGrp="1"/>
          </p:cNvSpPr>
          <p:nvPr>
            <p:ph type="body" sz="quarter" idx="11"/>
          </p:nvPr>
        </p:nvSpPr>
        <p:spPr/>
        <p:txBody>
          <a:bodyPr/>
          <a:lstStyle/>
          <a:p>
            <a:r>
              <a:t>As-Saff 61:13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كُونُوٓا۟ أَنصَارَ ٱللَّهِ كَمَا قَالَ عِيسَى ٱبْنُ مَرْيَمَ لِلْحَوَارِيِّـۧنَ مَنْ أَنصَارِىٓ إِلَى ٱللَّهِ ۖ قَالَ ٱلْحَوَارِيُّونَ نَحْنُ أَنصَارُ ٱللَّهِ ۖ فَـَٔامَنَت طَّآئِفَةٌ مِّنۢ بَنِىٓ إِسْرَٰٓءِيلَ وَكَفَرَت طَّآئِفَةٌ ۖ فَأَيَّدْنَا ٱلَّذِينَ ءَامَنُوا۟ عَلَىٰ عَدُوِّهِمْ فَأَصْبَحُوا۟ ظَـٰهِرِينَ</a:t>
            </a:r>
          </a:p>
          <a:p>
            <a:pPr>
              <a:lnSpc>
                <a:spcPct val="100000"/>
              </a:lnSpc>
              <a:defRPr sz="2400">
                <a:solidFill>
                  <a:srgbClr val="3E5E5C"/>
                </a:solidFill>
                <a:latin typeface="Calibri"/>
              </a:defRPr>
            </a:pPr>
            <a:r>
              <a:t>O you who have faith! Be Allah’s helpers, just as Jesus son of Mary said to his disciples, ‘Who will be my helpers for Allah’s sake?’ The Disciples said, ‘We will be Allah’s helpers!’ So a group of the Children of Israel believed, and a group disbelieved. Then We strengthened the faithful against their enemies, and they came to prevail [over them].</a:t>
            </a:r>
          </a:p>
        </p:txBody>
      </p:sp>
      <p:sp>
        <p:nvSpPr>
          <p:cNvPr id="3" name="Text Placeholder 2"/>
          <p:cNvSpPr>
            <a:spLocks noGrp="1"/>
          </p:cNvSpPr>
          <p:nvPr>
            <p:ph type="body" sz="quarter" idx="11"/>
          </p:nvPr>
        </p:nvSpPr>
        <p:spPr/>
        <p:txBody>
          <a:bodyPr/>
          <a:lstStyle/>
          <a:p>
            <a:r>
              <a:t>As-Saff 61:14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As-Saff 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سَبَّحَ لِلَّهِ مَا فِى ٱلسَّمَـٰوَٰتِ وَمَا فِى ٱلْأَرْضِ ۖ وَهُوَ ٱلْعَزِيزُ ٱلْحَكِيمُ</a:t>
            </a:r>
          </a:p>
          <a:p>
            <a:pPr>
              <a:lnSpc>
                <a:spcPct val="100000"/>
              </a:lnSpc>
              <a:defRPr sz="2400">
                <a:solidFill>
                  <a:srgbClr val="3E5E5C"/>
                </a:solidFill>
                <a:latin typeface="Calibri"/>
              </a:defRPr>
            </a:pPr>
            <a:r>
              <a:t>Whatever there is in the heavens and the earth glorifies Allah, and He is the All-mighty, the All-wise.</a:t>
            </a:r>
          </a:p>
        </p:txBody>
      </p:sp>
      <p:sp>
        <p:nvSpPr>
          <p:cNvPr id="3" name="Text Placeholder 2"/>
          <p:cNvSpPr>
            <a:spLocks noGrp="1"/>
          </p:cNvSpPr>
          <p:nvPr>
            <p:ph type="body" sz="quarter" idx="11"/>
          </p:nvPr>
        </p:nvSpPr>
        <p:spPr/>
        <p:txBody>
          <a:bodyPr/>
          <a:lstStyle/>
          <a:p>
            <a:r>
              <a:t>As-Saff 61:1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لِمَ تَقُولُونَ مَا لَا تَفْعَلُونَ</a:t>
            </a:r>
          </a:p>
          <a:p>
            <a:pPr>
              <a:lnSpc>
                <a:spcPct val="100000"/>
              </a:lnSpc>
              <a:defRPr sz="2400">
                <a:solidFill>
                  <a:srgbClr val="3E5E5C"/>
                </a:solidFill>
                <a:latin typeface="Calibri"/>
              </a:defRPr>
            </a:pPr>
            <a:r>
              <a:t>O you who have faith! Why do you say what you do not do?</a:t>
            </a:r>
          </a:p>
        </p:txBody>
      </p:sp>
      <p:sp>
        <p:nvSpPr>
          <p:cNvPr id="3" name="Text Placeholder 2"/>
          <p:cNvSpPr>
            <a:spLocks noGrp="1"/>
          </p:cNvSpPr>
          <p:nvPr>
            <p:ph type="body" sz="quarter" idx="11"/>
          </p:nvPr>
        </p:nvSpPr>
        <p:spPr/>
        <p:txBody>
          <a:bodyPr/>
          <a:lstStyle/>
          <a:p>
            <a:r>
              <a:t>As-Saff 61:2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كَبُرَ مَقْتًا عِندَ ٱللَّهِ أَن تَقُولُوا۟ مَا لَا تَفْعَلُونَ</a:t>
            </a:r>
          </a:p>
          <a:p>
            <a:pPr>
              <a:lnSpc>
                <a:spcPct val="100000"/>
              </a:lnSpc>
              <a:defRPr sz="2400">
                <a:solidFill>
                  <a:srgbClr val="3E5E5C"/>
                </a:solidFill>
                <a:latin typeface="Calibri"/>
              </a:defRPr>
            </a:pPr>
            <a:r>
              <a:t>It is greatly outrageous to Allah that you should say what you do not do.</a:t>
            </a:r>
          </a:p>
        </p:txBody>
      </p:sp>
      <p:sp>
        <p:nvSpPr>
          <p:cNvPr id="3" name="Text Placeholder 2"/>
          <p:cNvSpPr>
            <a:spLocks noGrp="1"/>
          </p:cNvSpPr>
          <p:nvPr>
            <p:ph type="body" sz="quarter" idx="11"/>
          </p:nvPr>
        </p:nvSpPr>
        <p:spPr/>
        <p:txBody>
          <a:bodyPr/>
          <a:lstStyle/>
          <a:p>
            <a:r>
              <a:t>As-Saff 61:3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يُحِبُّ ٱلَّذِينَ يُقَـٰتِلُونَ فِى سَبِيلِهِۦ صَفًّا كَأَنَّهُم بُنْيَـٰنٌ مَّرْصُوصٌ</a:t>
            </a:r>
          </a:p>
          <a:p>
            <a:pPr>
              <a:lnSpc>
                <a:spcPct val="100000"/>
              </a:lnSpc>
              <a:defRPr sz="2400">
                <a:solidFill>
                  <a:srgbClr val="3E5E5C"/>
                </a:solidFill>
                <a:latin typeface="Calibri"/>
              </a:defRPr>
            </a:pPr>
            <a:r>
              <a:t>Indeed Allah loves those who fight in His way in ranks, as if they were a compact structure.</a:t>
            </a:r>
          </a:p>
        </p:txBody>
      </p:sp>
      <p:sp>
        <p:nvSpPr>
          <p:cNvPr id="3" name="Text Placeholder 2"/>
          <p:cNvSpPr>
            <a:spLocks noGrp="1"/>
          </p:cNvSpPr>
          <p:nvPr>
            <p:ph type="body" sz="quarter" idx="11"/>
          </p:nvPr>
        </p:nvSpPr>
        <p:spPr/>
        <p:txBody>
          <a:bodyPr/>
          <a:lstStyle/>
          <a:p>
            <a:r>
              <a:t>As-Saff 61:4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وَإِذْ قَالَ مُوسَىٰ لِقَوْمِهِۦ يَـٰقَوْمِ لِمَ تُؤْذُونَنِى وَقَد تَّعْلَمُونَ أَنِّى رَسُولُ ٱللَّهِ إِلَيْكُمْ ۖ فَلَمَّا زَاغُوٓا۟ أَزَاغَ ٱللَّهُ قُلُوبَهُمْ ۚ وَٱللَّهُ لَا يَهْدِى ٱلْقَوْمَ ٱلْفَـٰسِقِينَ</a:t>
            </a:r>
          </a:p>
          <a:p>
            <a:pPr>
              <a:lnSpc>
                <a:spcPct val="100000"/>
              </a:lnSpc>
              <a:defRPr sz="2400">
                <a:solidFill>
                  <a:srgbClr val="3E5E5C"/>
                </a:solidFill>
                <a:latin typeface="Calibri"/>
              </a:defRPr>
            </a:pPr>
            <a:r>
              <a:t>When Moses said to his people, ‘O my people! Why do you torment me, when you certainly know that I am Allah’s apostle to you?’ So when they swerved [from the right path], Allah made their hearts swerve, and Allah does not guide the transgressing lot.</a:t>
            </a:r>
          </a:p>
        </p:txBody>
      </p:sp>
      <p:sp>
        <p:nvSpPr>
          <p:cNvPr id="3" name="Text Placeholder 2"/>
          <p:cNvSpPr>
            <a:spLocks noGrp="1"/>
          </p:cNvSpPr>
          <p:nvPr>
            <p:ph type="body" sz="quarter" idx="11"/>
          </p:nvPr>
        </p:nvSpPr>
        <p:spPr/>
        <p:txBody>
          <a:bodyPr/>
          <a:lstStyle/>
          <a:p>
            <a:r>
              <a:t>As-Saff 61:5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وَإِذْ قَالَ عِيسَى ٱبْنُ مَرْيَمَ يَـٰبَنِىٓ إِسْرَٰٓءِيلَ إِنِّى رَسُولُ ٱللَّهِ إِلَيْكُم مُّصَدِّقًا لِّمَا بَيْنَ يَدَىَّ مِنَ ٱلتَّوْرَىٰةِ وَمُبَشِّرًۢا بِرَسُولٍ يَأْتِى مِنۢ بَعْدِى ٱسْمُهُۥٓ أَحْمَدُ ۖ فَلَمَّا جَآءَهُم بِٱلْبَيِّنَـٰتِ قَالُوا۟ هَـٰذَا سِحْرٌ مُّبِينٌ</a:t>
            </a:r>
          </a:p>
          <a:p>
            <a:pPr>
              <a:lnSpc>
                <a:spcPct val="100000"/>
              </a:lnSpc>
              <a:defRPr sz="2400">
                <a:solidFill>
                  <a:srgbClr val="3E5E5C"/>
                </a:solidFill>
                <a:latin typeface="Calibri"/>
              </a:defRPr>
            </a:pPr>
            <a:r>
              <a:t>And when Jesus son of Mary said, ‘O Children of Israel! Indeed I am the apostle of Allah to you, to confirm what is before me of the Torah, and to give the good news of an apostle who will come after me, whose name is Ahmad.’ But when he brought them manifest proofs, they said, ‘This is plain magic.’</a:t>
            </a:r>
          </a:p>
        </p:txBody>
      </p:sp>
      <p:sp>
        <p:nvSpPr>
          <p:cNvPr id="3" name="Text Placeholder 2"/>
          <p:cNvSpPr>
            <a:spLocks noGrp="1"/>
          </p:cNvSpPr>
          <p:nvPr>
            <p:ph type="body" sz="quarter" idx="11"/>
          </p:nvPr>
        </p:nvSpPr>
        <p:spPr/>
        <p:txBody>
          <a:bodyPr/>
          <a:lstStyle/>
          <a:p>
            <a:r>
              <a:t>As-Saff 61:6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أَظْلَمُ مِمَّنِ ٱفْتَرَىٰ عَلَى ٱللَّهِ ٱلْكَذِبَ وَهُوَ يُدْعَىٰٓ إِلَى ٱلْإِسْلَـٰمِ ۚ وَٱللَّهُ لَا يَهْدِى ٱلْقَوْمَ ٱلظَّـٰلِمِينَ</a:t>
            </a:r>
          </a:p>
          <a:p>
            <a:pPr>
              <a:lnSpc>
                <a:spcPct val="100000"/>
              </a:lnSpc>
              <a:defRPr sz="2400">
                <a:solidFill>
                  <a:srgbClr val="3E5E5C"/>
                </a:solidFill>
                <a:latin typeface="Calibri"/>
              </a:defRPr>
            </a:pPr>
            <a:r>
              <a:t>Who is a greater wrongdoer than him who fabricates falsehoods against Allah, while he is being summoned to Islam? And Allah does not guide the wrongdoing lot.</a:t>
            </a:r>
          </a:p>
        </p:txBody>
      </p:sp>
      <p:sp>
        <p:nvSpPr>
          <p:cNvPr id="3" name="Text Placeholder 2"/>
          <p:cNvSpPr>
            <a:spLocks noGrp="1"/>
          </p:cNvSpPr>
          <p:nvPr>
            <p:ph type="body" sz="quarter" idx="11"/>
          </p:nvPr>
        </p:nvSpPr>
        <p:spPr/>
        <p:txBody>
          <a:bodyPr/>
          <a:lstStyle/>
          <a:p>
            <a:r>
              <a:t>As-Saff 61:7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765</Words>
  <Application>Microsoft Macintosh PowerPoint</Application>
  <PresentationFormat>On-screen Show (4:3)</PresentationFormat>
  <Paragraphs>49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2025-03-05T16:36:40Z</dcterms:modified>
  <cp:category/>
</cp:coreProperties>
</file>