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Ar-Rahman (55)</a:t>
            </a:r>
          </a:p>
        </p:txBody>
      </p:sp>
      <p:sp>
        <p:nvSpPr>
          <p:cNvPr id="3" name="Text Placeholder 2"/>
          <p:cNvSpPr>
            <a:spLocks noGrp="1"/>
          </p:cNvSpPr>
          <p:nvPr>
            <p:ph type="body" sz="quarter" idx="11"/>
          </p:nvPr>
        </p:nvSpPr>
        <p:spPr/>
        <p:txBody>
          <a:bodyPr/>
          <a:lstStyle/>
          <a:p>
            <a:r>
              <a:t>ٱلرَّحْمَٰن</a:t>
            </a:r>
          </a:p>
        </p:txBody>
      </p:sp>
      <p:sp>
        <p:nvSpPr>
          <p:cNvPr id="4" name="Text Placeholder 3"/>
          <p:cNvSpPr>
            <a:spLocks noGrp="1"/>
          </p:cNvSpPr>
          <p:nvPr>
            <p:ph type="body" sz="quarter" idx="12"/>
          </p:nvPr>
        </p:nvSpPr>
        <p:spPr/>
        <p:txBody>
          <a:bodyPr/>
          <a:lstStyle/>
          <a:p>
            <a:r>
              <a:t>(The Most Merciful)</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أَلَّا تَطْغَوْا۟ فِى ٱلْمِيزَانِ</a:t>
            </a:r>
          </a:p>
          <a:p>
            <a:pPr>
              <a:lnSpc>
                <a:spcPct val="100000"/>
              </a:lnSpc>
              <a:defRPr sz="2400">
                <a:solidFill>
                  <a:srgbClr val="3E5E5C"/>
                </a:solidFill>
                <a:latin typeface="Calibri"/>
              </a:defRPr>
            </a:pPr>
            <a:r>
              <a:t>declaring, ‘Do not infringe the balance!</a:t>
            </a:r>
          </a:p>
        </p:txBody>
      </p:sp>
      <p:sp>
        <p:nvSpPr>
          <p:cNvPr id="3" name="Text Placeholder 2"/>
          <p:cNvSpPr>
            <a:spLocks noGrp="1"/>
          </p:cNvSpPr>
          <p:nvPr>
            <p:ph type="body" sz="quarter" idx="11"/>
          </p:nvPr>
        </p:nvSpPr>
        <p:spPr/>
        <p:txBody>
          <a:bodyPr/>
          <a:lstStyle/>
          <a:p>
            <a:r>
              <a:t>Ar-Rahman 55:8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وَأَقِيمُوا۟ ٱلْوَزْنَ بِٱلْقِسْطِ وَلَا تُخْسِرُوا۟ ٱلْمِيزَانَ</a:t>
            </a:r>
          </a:p>
          <a:p>
            <a:pPr>
              <a:lnSpc>
                <a:spcPct val="100000"/>
              </a:lnSpc>
              <a:defRPr sz="2400">
                <a:solidFill>
                  <a:srgbClr val="3E5E5C"/>
                </a:solidFill>
                <a:latin typeface="Calibri"/>
              </a:defRPr>
            </a:pPr>
            <a:r>
              <a:t>Maintain the weights with justice, and do not shorten the balance!’</a:t>
            </a:r>
          </a:p>
        </p:txBody>
      </p:sp>
      <p:sp>
        <p:nvSpPr>
          <p:cNvPr id="3" name="Text Placeholder 2"/>
          <p:cNvSpPr>
            <a:spLocks noGrp="1"/>
          </p:cNvSpPr>
          <p:nvPr>
            <p:ph type="body" sz="quarter" idx="11"/>
          </p:nvPr>
        </p:nvSpPr>
        <p:spPr/>
        <p:txBody>
          <a:bodyPr/>
          <a:lstStyle/>
          <a:p>
            <a:r>
              <a:t>Ar-Rahman 55:9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وَٱلْأَرْضَ وَضَعَهَا لِلْأَنَامِ</a:t>
            </a:r>
          </a:p>
          <a:p>
            <a:pPr>
              <a:lnSpc>
                <a:spcPct val="100000"/>
              </a:lnSpc>
              <a:defRPr sz="2400">
                <a:solidFill>
                  <a:srgbClr val="3E5E5C"/>
                </a:solidFill>
                <a:latin typeface="Calibri"/>
              </a:defRPr>
            </a:pPr>
            <a:r>
              <a:t>And the earth—He laid it out for mankind.</a:t>
            </a:r>
          </a:p>
        </p:txBody>
      </p:sp>
      <p:sp>
        <p:nvSpPr>
          <p:cNvPr id="3" name="Text Placeholder 2"/>
          <p:cNvSpPr>
            <a:spLocks noGrp="1"/>
          </p:cNvSpPr>
          <p:nvPr>
            <p:ph type="body" sz="quarter" idx="11"/>
          </p:nvPr>
        </p:nvSpPr>
        <p:spPr/>
        <p:txBody>
          <a:bodyPr/>
          <a:lstStyle/>
          <a:p>
            <a:r>
              <a:t>Ar-Rahman 55:10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فِيهَا فَـٰكِهَةٌ وَٱلنَّخْلُ ذَاتُ ٱلْأَكْمَامِ</a:t>
            </a:r>
          </a:p>
          <a:p>
            <a:pPr>
              <a:lnSpc>
                <a:spcPct val="100000"/>
              </a:lnSpc>
              <a:defRPr sz="2400">
                <a:solidFill>
                  <a:srgbClr val="3E5E5C"/>
                </a:solidFill>
                <a:latin typeface="Calibri"/>
              </a:defRPr>
            </a:pPr>
            <a:r>
              <a:t>In it are fruits and date-palms with sheaths,</a:t>
            </a:r>
          </a:p>
        </p:txBody>
      </p:sp>
      <p:sp>
        <p:nvSpPr>
          <p:cNvPr id="3" name="Text Placeholder 2"/>
          <p:cNvSpPr>
            <a:spLocks noGrp="1"/>
          </p:cNvSpPr>
          <p:nvPr>
            <p:ph type="body" sz="quarter" idx="11"/>
          </p:nvPr>
        </p:nvSpPr>
        <p:spPr/>
        <p:txBody>
          <a:bodyPr/>
          <a:lstStyle/>
          <a:p>
            <a:r>
              <a:t>Ar-Rahman 55:11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وَٱلْحَبُّ ذُو ٱلْعَصْفِ وَٱلرَّيْحَانُ</a:t>
            </a:r>
          </a:p>
          <a:p>
            <a:pPr>
              <a:lnSpc>
                <a:spcPct val="100000"/>
              </a:lnSpc>
              <a:defRPr sz="2400">
                <a:solidFill>
                  <a:srgbClr val="3E5E5C"/>
                </a:solidFill>
                <a:latin typeface="Calibri"/>
              </a:defRPr>
            </a:pPr>
            <a:r>
              <a:t>grain with husk, and fragrant herbs.</a:t>
            </a:r>
          </a:p>
        </p:txBody>
      </p:sp>
      <p:sp>
        <p:nvSpPr>
          <p:cNvPr id="3" name="Text Placeholder 2"/>
          <p:cNvSpPr>
            <a:spLocks noGrp="1"/>
          </p:cNvSpPr>
          <p:nvPr>
            <p:ph type="body" sz="quarter" idx="11"/>
          </p:nvPr>
        </p:nvSpPr>
        <p:spPr/>
        <p:txBody>
          <a:bodyPr/>
          <a:lstStyle/>
          <a:p>
            <a:r>
              <a:t>Ar-Rahman 55:12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خَلَقَ ٱلْإِنسَـٰنَ مِن صَلْصَـٰلٍ كَٱلْفَخَّارِ</a:t>
            </a:r>
          </a:p>
          <a:p>
            <a:pPr>
              <a:lnSpc>
                <a:spcPct val="100000"/>
              </a:lnSpc>
              <a:defRPr sz="2400">
                <a:solidFill>
                  <a:srgbClr val="3E5E5C"/>
                </a:solidFill>
                <a:latin typeface="Calibri"/>
              </a:defRPr>
            </a:pPr>
            <a:r>
              <a:t>He created man out of dry clay, like the potter’s,</a:t>
            </a:r>
          </a:p>
        </p:txBody>
      </p:sp>
      <p:sp>
        <p:nvSpPr>
          <p:cNvPr id="3" name="Text Placeholder 2"/>
          <p:cNvSpPr>
            <a:spLocks noGrp="1"/>
          </p:cNvSpPr>
          <p:nvPr>
            <p:ph type="body" sz="quarter" idx="11"/>
          </p:nvPr>
        </p:nvSpPr>
        <p:spPr/>
        <p:txBody>
          <a:bodyPr/>
          <a:lstStyle/>
          <a:p>
            <a:r>
              <a:t>Ar-Rahman 55:14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وَخَلَقَ ٱلْجَآنَّ مِن مَّارِجٍ مِّن نَّارٍ</a:t>
            </a:r>
          </a:p>
          <a:p>
            <a:pPr>
              <a:lnSpc>
                <a:spcPct val="100000"/>
              </a:lnSpc>
              <a:defRPr sz="2400">
                <a:solidFill>
                  <a:srgbClr val="3E5E5C"/>
                </a:solidFill>
                <a:latin typeface="Calibri"/>
              </a:defRPr>
            </a:pPr>
            <a:r>
              <a:t>and created the jinn out of a flame of a fire.</a:t>
            </a:r>
          </a:p>
        </p:txBody>
      </p:sp>
      <p:sp>
        <p:nvSpPr>
          <p:cNvPr id="3" name="Text Placeholder 2"/>
          <p:cNvSpPr>
            <a:spLocks noGrp="1"/>
          </p:cNvSpPr>
          <p:nvPr>
            <p:ph type="body" sz="quarter" idx="11"/>
          </p:nvPr>
        </p:nvSpPr>
        <p:spPr/>
        <p:txBody>
          <a:bodyPr/>
          <a:lstStyle/>
          <a:p>
            <a:r>
              <a:t>Ar-Rahman 55:15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 ٱلْمَشْرِقَيْنِ وَرَبُّ ٱلْمَغْرِبَيْنِ</a:t>
            </a:r>
          </a:p>
          <a:p>
            <a:pPr>
              <a:lnSpc>
                <a:spcPct val="100000"/>
              </a:lnSpc>
              <a:defRPr sz="2400">
                <a:solidFill>
                  <a:srgbClr val="3E5E5C"/>
                </a:solidFill>
                <a:latin typeface="Calibri"/>
              </a:defRPr>
            </a:pPr>
            <a:r>
              <a:t>Lord of the two easts, and Lord of the two wests!</a:t>
            </a:r>
          </a:p>
        </p:txBody>
      </p:sp>
      <p:sp>
        <p:nvSpPr>
          <p:cNvPr id="3" name="Text Placeholder 2"/>
          <p:cNvSpPr>
            <a:spLocks noGrp="1"/>
          </p:cNvSpPr>
          <p:nvPr>
            <p:ph type="body" sz="quarter" idx="11"/>
          </p:nvPr>
        </p:nvSpPr>
        <p:spPr/>
        <p:txBody>
          <a:bodyPr/>
          <a:lstStyle/>
          <a:p>
            <a:r>
              <a:t>Ar-Rahman 55:17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Ar-Rahman 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مَرَجَ ٱلْبَحْرَيْنِ يَلْتَقِيَانِ</a:t>
            </a:r>
          </a:p>
          <a:p>
            <a:pPr>
              <a:lnSpc>
                <a:spcPct val="100000"/>
              </a:lnSpc>
              <a:defRPr sz="2400">
                <a:solidFill>
                  <a:srgbClr val="3E5E5C"/>
                </a:solidFill>
                <a:latin typeface="Calibri"/>
              </a:defRPr>
            </a:pPr>
            <a:r>
              <a:t>He merged the two seas, meeting each other.</a:t>
            </a:r>
          </a:p>
        </p:txBody>
      </p:sp>
      <p:sp>
        <p:nvSpPr>
          <p:cNvPr id="3" name="Text Placeholder 2"/>
          <p:cNvSpPr>
            <a:spLocks noGrp="1"/>
          </p:cNvSpPr>
          <p:nvPr>
            <p:ph type="body" sz="quarter" idx="11"/>
          </p:nvPr>
        </p:nvSpPr>
        <p:spPr/>
        <p:txBody>
          <a:bodyPr/>
          <a:lstStyle/>
          <a:p>
            <a:r>
              <a:t>Ar-Rahman 55:19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بَيْنَهُمَا بَرْزَخٌ لَّا يَبْغِيَانِ</a:t>
            </a:r>
          </a:p>
          <a:p>
            <a:pPr>
              <a:lnSpc>
                <a:spcPct val="100000"/>
              </a:lnSpc>
              <a:defRPr sz="2400">
                <a:solidFill>
                  <a:srgbClr val="3E5E5C"/>
                </a:solidFill>
                <a:latin typeface="Calibri"/>
              </a:defRPr>
            </a:pPr>
            <a:r>
              <a:t>There is a barrier between them, which they do not overstep.</a:t>
            </a:r>
          </a:p>
        </p:txBody>
      </p:sp>
      <p:sp>
        <p:nvSpPr>
          <p:cNvPr id="3" name="Text Placeholder 2"/>
          <p:cNvSpPr>
            <a:spLocks noGrp="1"/>
          </p:cNvSpPr>
          <p:nvPr>
            <p:ph type="body" sz="quarter" idx="11"/>
          </p:nvPr>
        </p:nvSpPr>
        <p:spPr/>
        <p:txBody>
          <a:bodyPr/>
          <a:lstStyle/>
          <a:p>
            <a:r>
              <a:t>Ar-Rahman 55:20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يَخْرُجُ مِنْهُمَا ٱللُّؤْلُؤُ وَٱلْمَرْجَانُ</a:t>
            </a:r>
          </a:p>
          <a:p>
            <a:pPr>
              <a:lnSpc>
                <a:spcPct val="100000"/>
              </a:lnSpc>
              <a:defRPr sz="2400">
                <a:solidFill>
                  <a:srgbClr val="3E5E5C"/>
                </a:solidFill>
                <a:latin typeface="Calibri"/>
              </a:defRPr>
            </a:pPr>
            <a:r>
              <a:t>From them emerge the pearl and the coral.</a:t>
            </a:r>
          </a:p>
        </p:txBody>
      </p:sp>
      <p:sp>
        <p:nvSpPr>
          <p:cNvPr id="3" name="Text Placeholder 2"/>
          <p:cNvSpPr>
            <a:spLocks noGrp="1"/>
          </p:cNvSpPr>
          <p:nvPr>
            <p:ph type="body" sz="quarter" idx="11"/>
          </p:nvPr>
        </p:nvSpPr>
        <p:spPr/>
        <p:txBody>
          <a:bodyPr/>
          <a:lstStyle/>
          <a:p>
            <a:r>
              <a:t>Ar-Rahman 55:22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وَلَهُ ٱلْجَوَارِ ٱلْمُنشَـَٔاتُ فِى ٱلْبَحْرِ كَٱلْأَعْلَـٰمِ</a:t>
            </a:r>
          </a:p>
          <a:p>
            <a:pPr>
              <a:lnSpc>
                <a:spcPct val="100000"/>
              </a:lnSpc>
              <a:defRPr sz="2400">
                <a:solidFill>
                  <a:srgbClr val="3E5E5C"/>
                </a:solidFill>
                <a:latin typeface="Calibri"/>
              </a:defRPr>
            </a:pPr>
            <a:r>
              <a:t>His are the sailing ships on the sea [appearing] like landmarks.</a:t>
            </a:r>
          </a:p>
        </p:txBody>
      </p:sp>
      <p:sp>
        <p:nvSpPr>
          <p:cNvPr id="3" name="Text Placeholder 2"/>
          <p:cNvSpPr>
            <a:spLocks noGrp="1"/>
          </p:cNvSpPr>
          <p:nvPr>
            <p:ph type="body" sz="quarter" idx="11"/>
          </p:nvPr>
        </p:nvSpPr>
        <p:spPr/>
        <p:txBody>
          <a:bodyPr/>
          <a:lstStyle/>
          <a:p>
            <a:r>
              <a:t>Ar-Rahman 55:24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كُلُّ مَنْ عَلَيْهَا فَانٍ</a:t>
            </a:r>
          </a:p>
          <a:p>
            <a:pPr>
              <a:lnSpc>
                <a:spcPct val="100000"/>
              </a:lnSpc>
              <a:defRPr sz="2400">
                <a:solidFill>
                  <a:srgbClr val="3E5E5C"/>
                </a:solidFill>
                <a:latin typeface="Calibri"/>
              </a:defRPr>
            </a:pPr>
            <a:r>
              <a:t>Everyone on it is ephemeral,</a:t>
            </a:r>
          </a:p>
        </p:txBody>
      </p:sp>
      <p:sp>
        <p:nvSpPr>
          <p:cNvPr id="3" name="Text Placeholder 2"/>
          <p:cNvSpPr>
            <a:spLocks noGrp="1"/>
          </p:cNvSpPr>
          <p:nvPr>
            <p:ph type="body" sz="quarter" idx="11"/>
          </p:nvPr>
        </p:nvSpPr>
        <p:spPr/>
        <p:txBody>
          <a:bodyPr/>
          <a:lstStyle/>
          <a:p>
            <a:r>
              <a:t>Ar-Rahman 55:26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وَيَبْقَىٰ وَجْهُ رَبِّكَ ذُو ٱلْجَلَـٰلِ وَٱلْإِكْرَامِ</a:t>
            </a:r>
          </a:p>
          <a:p>
            <a:pPr>
              <a:lnSpc>
                <a:spcPct val="100000"/>
              </a:lnSpc>
              <a:defRPr sz="2400">
                <a:solidFill>
                  <a:srgbClr val="3E5E5C"/>
                </a:solidFill>
                <a:latin typeface="Calibri"/>
              </a:defRPr>
            </a:pPr>
            <a:r>
              <a:t>yet lasting is the majestic and munificent Face of your Lord.</a:t>
            </a:r>
          </a:p>
        </p:txBody>
      </p:sp>
      <p:sp>
        <p:nvSpPr>
          <p:cNvPr id="3" name="Text Placeholder 2"/>
          <p:cNvSpPr>
            <a:spLocks noGrp="1"/>
          </p:cNvSpPr>
          <p:nvPr>
            <p:ph type="body" sz="quarter" idx="11"/>
          </p:nvPr>
        </p:nvSpPr>
        <p:spPr/>
        <p:txBody>
          <a:bodyPr/>
          <a:lstStyle/>
          <a:p>
            <a:r>
              <a:t>Ar-Rahman 55:27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ٱلرَّحْمَـٰنُ</a:t>
            </a:r>
          </a:p>
          <a:p>
            <a:pPr>
              <a:lnSpc>
                <a:spcPct val="100000"/>
              </a:lnSpc>
              <a:defRPr sz="2400">
                <a:solidFill>
                  <a:srgbClr val="3E5E5C"/>
                </a:solidFill>
                <a:latin typeface="Calibri"/>
              </a:defRPr>
            </a:pPr>
            <a:r>
              <a:t>The All-beneficent</a:t>
            </a:r>
          </a:p>
        </p:txBody>
      </p:sp>
      <p:sp>
        <p:nvSpPr>
          <p:cNvPr id="3" name="Text Placeholder 2"/>
          <p:cNvSpPr>
            <a:spLocks noGrp="1"/>
          </p:cNvSpPr>
          <p:nvPr>
            <p:ph type="body" sz="quarter" idx="11"/>
          </p:nvPr>
        </p:nvSpPr>
        <p:spPr/>
        <p:txBody>
          <a:bodyPr/>
          <a:lstStyle/>
          <a:p>
            <a:r>
              <a:t>Ar-Rahman 55:1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يَسْـَٔلُهُۥ مَن فِى ٱلسَّمَـٰوَٰتِ وَٱلْأَرْضِ ۚ كُلَّ يَوْمٍ هُوَ فِى شَأْنٍ</a:t>
            </a:r>
          </a:p>
          <a:p>
            <a:pPr>
              <a:lnSpc>
                <a:spcPct val="100000"/>
              </a:lnSpc>
              <a:defRPr sz="2400">
                <a:solidFill>
                  <a:srgbClr val="3E5E5C"/>
                </a:solidFill>
                <a:latin typeface="Calibri"/>
              </a:defRPr>
            </a:pPr>
            <a:r>
              <a:t>Everyone in the heavens and the earth asks Him. Every day He is engaged in some work.</a:t>
            </a:r>
          </a:p>
        </p:txBody>
      </p:sp>
      <p:sp>
        <p:nvSpPr>
          <p:cNvPr id="3" name="Text Placeholder 2"/>
          <p:cNvSpPr>
            <a:spLocks noGrp="1"/>
          </p:cNvSpPr>
          <p:nvPr>
            <p:ph type="body" sz="quarter" idx="11"/>
          </p:nvPr>
        </p:nvSpPr>
        <p:spPr/>
        <p:txBody>
          <a:bodyPr/>
          <a:lstStyle/>
          <a:p>
            <a:r>
              <a:t>Ar-Rahman 55:29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سَنَفْرُغُ لَكُمْ أَيُّهَ ٱلثَّقَلَانِ</a:t>
            </a:r>
          </a:p>
          <a:p>
            <a:pPr>
              <a:lnSpc>
                <a:spcPct val="100000"/>
              </a:lnSpc>
              <a:defRPr sz="2400">
                <a:solidFill>
                  <a:srgbClr val="3E5E5C"/>
                </a:solidFill>
                <a:latin typeface="Calibri"/>
              </a:defRPr>
            </a:pPr>
            <a:r>
              <a:t>Soon We shall make Ourselves unoccupied for you, O you notable two!</a:t>
            </a:r>
          </a:p>
        </p:txBody>
      </p:sp>
      <p:sp>
        <p:nvSpPr>
          <p:cNvPr id="3" name="Text Placeholder 2"/>
          <p:cNvSpPr>
            <a:spLocks noGrp="1"/>
          </p:cNvSpPr>
          <p:nvPr>
            <p:ph type="body" sz="quarter" idx="11"/>
          </p:nvPr>
        </p:nvSpPr>
        <p:spPr/>
        <p:txBody>
          <a:bodyPr/>
          <a:lstStyle/>
          <a:p>
            <a:r>
              <a:t>Ar-Rahman 55:31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يَـٰمَعْشَرَ ٱلْجِنِّ وَٱلْإِنسِ إِنِ ٱسْتَطَعْتُمْ أَن تَنفُذُوا۟ مِنْ أَقْطَارِ ٱلسَّمَـٰوَٰتِ وَٱلْأَرْضِ فَٱنفُذُوا۟ ۚ لَا تَنفُذُونَ إِلَّا بِسُلْطَـٰنٍ</a:t>
            </a:r>
          </a:p>
          <a:p>
            <a:pPr>
              <a:lnSpc>
                <a:spcPct val="100000"/>
              </a:lnSpc>
              <a:defRPr sz="2400">
                <a:solidFill>
                  <a:srgbClr val="3E5E5C"/>
                </a:solidFill>
                <a:latin typeface="Calibri"/>
              </a:defRPr>
            </a:pPr>
            <a:r>
              <a:t>O company of jinn and humans! If you can pass through the confines of the heavens and the earth, then do pass through. But you will not pass through except by an authority [from Allah].</a:t>
            </a:r>
          </a:p>
        </p:txBody>
      </p:sp>
      <p:sp>
        <p:nvSpPr>
          <p:cNvPr id="3" name="Text Placeholder 2"/>
          <p:cNvSpPr>
            <a:spLocks noGrp="1"/>
          </p:cNvSpPr>
          <p:nvPr>
            <p:ph type="body" sz="quarter" idx="11"/>
          </p:nvPr>
        </p:nvSpPr>
        <p:spPr/>
        <p:txBody>
          <a:bodyPr/>
          <a:lstStyle/>
          <a:p>
            <a:r>
              <a:t>Ar-Rahman 55:33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يُرْسَلُ عَلَيْكُمَا شُوَاظٌ مِّن نَّارٍ وَنُحَاسٌ فَلَا تَنتَصِرَانِ</a:t>
            </a:r>
          </a:p>
          <a:p>
            <a:pPr>
              <a:lnSpc>
                <a:spcPct val="100000"/>
              </a:lnSpc>
              <a:defRPr sz="2400">
                <a:solidFill>
                  <a:srgbClr val="3E5E5C"/>
                </a:solidFill>
                <a:latin typeface="Calibri"/>
              </a:defRPr>
            </a:pPr>
            <a:r>
              <a:t>There will be unleashed upon you a flash of fire and a smoke; then you will not be able to help one another.</a:t>
            </a:r>
          </a:p>
        </p:txBody>
      </p:sp>
      <p:sp>
        <p:nvSpPr>
          <p:cNvPr id="3" name="Text Placeholder 2"/>
          <p:cNvSpPr>
            <a:spLocks noGrp="1"/>
          </p:cNvSpPr>
          <p:nvPr>
            <p:ph type="body" sz="quarter" idx="11"/>
          </p:nvPr>
        </p:nvSpPr>
        <p:spPr/>
        <p:txBody>
          <a:bodyPr/>
          <a:lstStyle/>
          <a:p>
            <a:r>
              <a:t>Ar-Rahman 55:35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فَإِذَا ٱنشَقَّتِ ٱلسَّمَآءُ فَكَانَتْ وَرْدَةً كَٱلدِّهَانِ</a:t>
            </a:r>
          </a:p>
          <a:p>
            <a:pPr>
              <a:lnSpc>
                <a:spcPct val="100000"/>
              </a:lnSpc>
              <a:defRPr sz="2400">
                <a:solidFill>
                  <a:srgbClr val="3E5E5C"/>
                </a:solidFill>
                <a:latin typeface="Calibri"/>
              </a:defRPr>
            </a:pPr>
            <a:r>
              <a:t>When the sky is split open, and turns crimson like tanned leather.</a:t>
            </a:r>
          </a:p>
        </p:txBody>
      </p:sp>
      <p:sp>
        <p:nvSpPr>
          <p:cNvPr id="3" name="Text Placeholder 2"/>
          <p:cNvSpPr>
            <a:spLocks noGrp="1"/>
          </p:cNvSpPr>
          <p:nvPr>
            <p:ph type="body" sz="quarter" idx="11"/>
          </p:nvPr>
        </p:nvSpPr>
        <p:spPr/>
        <p:txBody>
          <a:bodyPr/>
          <a:lstStyle/>
          <a:p>
            <a:r>
              <a:t>Ar-Rahman 55:37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عَلَّمَ ٱلْقُرْءَانَ</a:t>
            </a:r>
          </a:p>
          <a:p>
            <a:pPr>
              <a:lnSpc>
                <a:spcPct val="100000"/>
              </a:lnSpc>
              <a:defRPr sz="2400">
                <a:solidFill>
                  <a:srgbClr val="3E5E5C"/>
                </a:solidFill>
                <a:latin typeface="Calibri"/>
              </a:defRPr>
            </a:pPr>
            <a:r>
              <a:t>has taught the Quran.</a:t>
            </a:r>
          </a:p>
        </p:txBody>
      </p:sp>
      <p:sp>
        <p:nvSpPr>
          <p:cNvPr id="3" name="Text Placeholder 2"/>
          <p:cNvSpPr>
            <a:spLocks noGrp="1"/>
          </p:cNvSpPr>
          <p:nvPr>
            <p:ph type="body" sz="quarter" idx="11"/>
          </p:nvPr>
        </p:nvSpPr>
        <p:spPr/>
        <p:txBody>
          <a:bodyPr/>
          <a:lstStyle/>
          <a:p>
            <a:r>
              <a:t>Ar-Rahman 55:2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فَيَوْمَئِذٍ لَّا يُسْـَٔلُ عَن ذَنۢبِهِۦٓ إِنسٌ وَلَا جَآنٌّ</a:t>
            </a:r>
          </a:p>
          <a:p>
            <a:pPr>
              <a:lnSpc>
                <a:spcPct val="100000"/>
              </a:lnSpc>
              <a:defRPr sz="2400">
                <a:solidFill>
                  <a:srgbClr val="3E5E5C"/>
                </a:solidFill>
                <a:latin typeface="Calibri"/>
              </a:defRPr>
            </a:pPr>
            <a:r>
              <a:t>On that day neither humans will be questioned about their sins nor jinn.</a:t>
            </a:r>
          </a:p>
        </p:txBody>
      </p:sp>
      <p:sp>
        <p:nvSpPr>
          <p:cNvPr id="3" name="Text Placeholder 2"/>
          <p:cNvSpPr>
            <a:spLocks noGrp="1"/>
          </p:cNvSpPr>
          <p:nvPr>
            <p:ph type="body" sz="quarter" idx="11"/>
          </p:nvPr>
        </p:nvSpPr>
        <p:spPr/>
        <p:txBody>
          <a:bodyPr/>
          <a:lstStyle/>
          <a:p>
            <a:r>
              <a:t>Ar-Rahman 55:39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يُعْرَفُ ٱلْمُجْرِمُونَ بِسِيمَـٰهُمْ فَيُؤْخَذُ بِٱلنَّوَٰصِى وَٱلْأَقْدَامِ</a:t>
            </a:r>
          </a:p>
          <a:p>
            <a:pPr>
              <a:lnSpc>
                <a:spcPct val="100000"/>
              </a:lnSpc>
              <a:defRPr sz="2400">
                <a:solidFill>
                  <a:srgbClr val="3E5E5C"/>
                </a:solidFill>
                <a:latin typeface="Calibri"/>
              </a:defRPr>
            </a:pPr>
            <a:r>
              <a:t>The guilty will be recognized by their mark; so they will be seized by their forelocks and feet.</a:t>
            </a:r>
          </a:p>
        </p:txBody>
      </p:sp>
      <p:sp>
        <p:nvSpPr>
          <p:cNvPr id="3" name="Text Placeholder 2"/>
          <p:cNvSpPr>
            <a:spLocks noGrp="1"/>
          </p:cNvSpPr>
          <p:nvPr>
            <p:ph type="body" sz="quarter" idx="11"/>
          </p:nvPr>
        </p:nvSpPr>
        <p:spPr/>
        <p:txBody>
          <a:bodyPr/>
          <a:lstStyle/>
          <a:p>
            <a:r>
              <a:t>Ar-Rahman 55:41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هَـٰذِهِۦ جَهَنَّمُ ٱلَّتِى يُكَذِّبُ بِهَا ٱلْمُجْرِمُونَ</a:t>
            </a:r>
          </a:p>
          <a:p>
            <a:pPr>
              <a:lnSpc>
                <a:spcPct val="100000"/>
              </a:lnSpc>
              <a:defRPr sz="2400">
                <a:solidFill>
                  <a:srgbClr val="3E5E5C"/>
                </a:solidFill>
                <a:latin typeface="Calibri"/>
              </a:defRPr>
            </a:pPr>
            <a:r>
              <a:t>‘This is the hell which the guilty would deny!’</a:t>
            </a:r>
          </a:p>
        </p:txBody>
      </p:sp>
      <p:sp>
        <p:nvSpPr>
          <p:cNvPr id="3" name="Text Placeholder 2"/>
          <p:cNvSpPr>
            <a:spLocks noGrp="1"/>
          </p:cNvSpPr>
          <p:nvPr>
            <p:ph type="body" sz="quarter" idx="11"/>
          </p:nvPr>
        </p:nvSpPr>
        <p:spPr/>
        <p:txBody>
          <a:bodyPr/>
          <a:lstStyle/>
          <a:p>
            <a:r>
              <a:t>Ar-Rahman 55:43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يَطُوفُونَ بَيْنَهَا وَبَيْنَ حَمِيمٍ ءَانٍ</a:t>
            </a:r>
          </a:p>
          <a:p>
            <a:pPr>
              <a:lnSpc>
                <a:spcPct val="100000"/>
              </a:lnSpc>
              <a:defRPr sz="2400">
                <a:solidFill>
                  <a:srgbClr val="3E5E5C"/>
                </a:solidFill>
                <a:latin typeface="Calibri"/>
              </a:defRPr>
            </a:pPr>
            <a:r>
              <a:t>They shall circuit between it and boiling hot water.</a:t>
            </a:r>
          </a:p>
        </p:txBody>
      </p:sp>
      <p:sp>
        <p:nvSpPr>
          <p:cNvPr id="3" name="Text Placeholder 2"/>
          <p:cNvSpPr>
            <a:spLocks noGrp="1"/>
          </p:cNvSpPr>
          <p:nvPr>
            <p:ph type="body" sz="quarter" idx="11"/>
          </p:nvPr>
        </p:nvSpPr>
        <p:spPr/>
        <p:txBody>
          <a:bodyPr/>
          <a:lstStyle/>
          <a:p>
            <a:r>
              <a:t>Ar-Rahman 55:44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وَلِمَنْ خَافَ مَقَامَ رَبِّهِۦ جَنَّتَانِ</a:t>
            </a:r>
          </a:p>
          <a:p>
            <a:pPr>
              <a:lnSpc>
                <a:spcPct val="100000"/>
              </a:lnSpc>
              <a:defRPr sz="2400">
                <a:solidFill>
                  <a:srgbClr val="3E5E5C"/>
                </a:solidFill>
                <a:latin typeface="Calibri"/>
              </a:defRPr>
            </a:pPr>
            <a:r>
              <a:t>For him who stands in awe of his Lord will be two gardens.</a:t>
            </a:r>
          </a:p>
        </p:txBody>
      </p:sp>
      <p:sp>
        <p:nvSpPr>
          <p:cNvPr id="3" name="Text Placeholder 2"/>
          <p:cNvSpPr>
            <a:spLocks noGrp="1"/>
          </p:cNvSpPr>
          <p:nvPr>
            <p:ph type="body" sz="quarter" idx="11"/>
          </p:nvPr>
        </p:nvSpPr>
        <p:spPr/>
        <p:txBody>
          <a:bodyPr/>
          <a:lstStyle/>
          <a:p>
            <a:r>
              <a:t>Ar-Rahman 55:46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خَلَقَ ٱلْإِنسَـٰنَ</a:t>
            </a:r>
          </a:p>
          <a:p>
            <a:pPr>
              <a:lnSpc>
                <a:spcPct val="100000"/>
              </a:lnSpc>
              <a:defRPr sz="2400">
                <a:solidFill>
                  <a:srgbClr val="3E5E5C"/>
                </a:solidFill>
                <a:latin typeface="Calibri"/>
              </a:defRPr>
            </a:pPr>
            <a:r>
              <a:t>He created man,</a:t>
            </a:r>
          </a:p>
        </p:txBody>
      </p:sp>
      <p:sp>
        <p:nvSpPr>
          <p:cNvPr id="3" name="Text Placeholder 2"/>
          <p:cNvSpPr>
            <a:spLocks noGrp="1"/>
          </p:cNvSpPr>
          <p:nvPr>
            <p:ph type="body" sz="quarter" idx="11"/>
          </p:nvPr>
        </p:nvSpPr>
        <p:spPr/>
        <p:txBody>
          <a:bodyPr/>
          <a:lstStyle/>
          <a:p>
            <a:r>
              <a:t>Ar-Rahman 55:3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ذَوَاتَآ أَفْنَانٍ</a:t>
            </a:r>
          </a:p>
          <a:p>
            <a:pPr>
              <a:lnSpc>
                <a:spcPct val="100000"/>
              </a:lnSpc>
              <a:defRPr sz="2400">
                <a:solidFill>
                  <a:srgbClr val="3E5E5C"/>
                </a:solidFill>
                <a:latin typeface="Calibri"/>
              </a:defRPr>
            </a:pPr>
            <a:r>
              <a:t>Both abounding in branches.</a:t>
            </a:r>
          </a:p>
        </p:txBody>
      </p:sp>
      <p:sp>
        <p:nvSpPr>
          <p:cNvPr id="3" name="Text Placeholder 2"/>
          <p:cNvSpPr>
            <a:spLocks noGrp="1"/>
          </p:cNvSpPr>
          <p:nvPr>
            <p:ph type="body" sz="quarter" idx="11"/>
          </p:nvPr>
        </p:nvSpPr>
        <p:spPr/>
        <p:txBody>
          <a:bodyPr/>
          <a:lstStyle/>
          <a:p>
            <a:r>
              <a:t>Ar-Rahman 55:48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فِيهِمَا عَيْنَانِ تَجْرِيَانِ</a:t>
            </a:r>
          </a:p>
          <a:p>
            <a:pPr>
              <a:lnSpc>
                <a:spcPct val="100000"/>
              </a:lnSpc>
              <a:defRPr sz="2400">
                <a:solidFill>
                  <a:srgbClr val="3E5E5C"/>
                </a:solidFill>
                <a:latin typeface="Calibri"/>
              </a:defRPr>
            </a:pPr>
            <a:r>
              <a:t>In both of them will be two flowing springs.</a:t>
            </a:r>
          </a:p>
        </p:txBody>
      </p:sp>
      <p:sp>
        <p:nvSpPr>
          <p:cNvPr id="3" name="Text Placeholder 2"/>
          <p:cNvSpPr>
            <a:spLocks noGrp="1"/>
          </p:cNvSpPr>
          <p:nvPr>
            <p:ph type="body" sz="quarter" idx="11"/>
          </p:nvPr>
        </p:nvSpPr>
        <p:spPr/>
        <p:txBody>
          <a:bodyPr/>
          <a:lstStyle/>
          <a:p>
            <a:r>
              <a:t>Ar-Rahman 55:50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فِيهِمَا مِن كُلِّ فَـٰكِهَةٍ زَوْجَانِ</a:t>
            </a:r>
          </a:p>
          <a:p>
            <a:pPr>
              <a:lnSpc>
                <a:spcPct val="100000"/>
              </a:lnSpc>
              <a:defRPr sz="2400">
                <a:solidFill>
                  <a:srgbClr val="3E5E5C"/>
                </a:solidFill>
                <a:latin typeface="Calibri"/>
              </a:defRPr>
            </a:pPr>
            <a:r>
              <a:t>In both of them will be two kinds of every fruit.</a:t>
            </a:r>
          </a:p>
        </p:txBody>
      </p:sp>
      <p:sp>
        <p:nvSpPr>
          <p:cNvPr id="3" name="Text Placeholder 2"/>
          <p:cNvSpPr>
            <a:spLocks noGrp="1"/>
          </p:cNvSpPr>
          <p:nvPr>
            <p:ph type="body" sz="quarter" idx="11"/>
          </p:nvPr>
        </p:nvSpPr>
        <p:spPr/>
        <p:txBody>
          <a:bodyPr/>
          <a:lstStyle/>
          <a:p>
            <a:r>
              <a:t>Ar-Rahman 55:52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مُتَّكِـِٔينَ عَلَىٰ فُرُشٍۭ بَطَآئِنُهَا مِنْ إِسْتَبْرَقٍ ۚ وَجَنَى ٱلْجَنَّتَيْنِ دَانٍ</a:t>
            </a:r>
          </a:p>
          <a:p>
            <a:pPr>
              <a:lnSpc>
                <a:spcPct val="100000"/>
              </a:lnSpc>
              <a:defRPr sz="2400">
                <a:solidFill>
                  <a:srgbClr val="3E5E5C"/>
                </a:solidFill>
                <a:latin typeface="Calibri"/>
              </a:defRPr>
            </a:pPr>
            <a:r>
              <a:t>[They will be] reclining on beds lined with green silk. And the fruit of the two gardens will be near at hand.</a:t>
            </a:r>
          </a:p>
        </p:txBody>
      </p:sp>
      <p:sp>
        <p:nvSpPr>
          <p:cNvPr id="3" name="Text Placeholder 2"/>
          <p:cNvSpPr>
            <a:spLocks noGrp="1"/>
          </p:cNvSpPr>
          <p:nvPr>
            <p:ph type="body" sz="quarter" idx="11"/>
          </p:nvPr>
        </p:nvSpPr>
        <p:spPr/>
        <p:txBody>
          <a:bodyPr/>
          <a:lstStyle/>
          <a:p>
            <a:r>
              <a:t>Ar-Rahman 55:54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فِيهِنَّ قَـٰصِرَٰتُ ٱلطَّرْفِ لَمْ يَطْمِثْهُنَّ إِنسٌ قَبْلَهُمْ وَلَا جَآنٌّ</a:t>
            </a:r>
          </a:p>
          <a:p>
            <a:pPr>
              <a:lnSpc>
                <a:spcPct val="100000"/>
              </a:lnSpc>
              <a:defRPr sz="2400">
                <a:solidFill>
                  <a:srgbClr val="3E5E5C"/>
                </a:solidFill>
                <a:latin typeface="Calibri"/>
              </a:defRPr>
            </a:pPr>
            <a:r>
              <a:t>In them are maidens of restrained glances, whom no human has touched before, nor jinn.</a:t>
            </a:r>
          </a:p>
        </p:txBody>
      </p:sp>
      <p:sp>
        <p:nvSpPr>
          <p:cNvPr id="3" name="Text Placeholder 2"/>
          <p:cNvSpPr>
            <a:spLocks noGrp="1"/>
          </p:cNvSpPr>
          <p:nvPr>
            <p:ph type="body" sz="quarter" idx="11"/>
          </p:nvPr>
        </p:nvSpPr>
        <p:spPr/>
        <p:txBody>
          <a:bodyPr/>
          <a:lstStyle/>
          <a:p>
            <a:r>
              <a:t>Ar-Rahman 55:56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عَلَّمَهُ ٱلْبَيَانَ</a:t>
            </a:r>
          </a:p>
          <a:p>
            <a:pPr>
              <a:lnSpc>
                <a:spcPct val="100000"/>
              </a:lnSpc>
              <a:defRPr sz="2400">
                <a:solidFill>
                  <a:srgbClr val="3E5E5C"/>
                </a:solidFill>
                <a:latin typeface="Calibri"/>
              </a:defRPr>
            </a:pPr>
            <a:r>
              <a:t>[and] taught him articulate speech.</a:t>
            </a:r>
          </a:p>
        </p:txBody>
      </p:sp>
      <p:sp>
        <p:nvSpPr>
          <p:cNvPr id="3" name="Text Placeholder 2"/>
          <p:cNvSpPr>
            <a:spLocks noGrp="1"/>
          </p:cNvSpPr>
          <p:nvPr>
            <p:ph type="body" sz="quarter" idx="11"/>
          </p:nvPr>
        </p:nvSpPr>
        <p:spPr/>
        <p:txBody>
          <a:bodyPr/>
          <a:lstStyle/>
          <a:p>
            <a:r>
              <a:t>Ar-Rahman 55:4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كَأَنَّهُنَّ ٱلْيَاقُوتُ وَٱلْمَرْجَانُ</a:t>
            </a:r>
          </a:p>
          <a:p>
            <a:pPr>
              <a:lnSpc>
                <a:spcPct val="100000"/>
              </a:lnSpc>
              <a:defRPr sz="2400">
                <a:solidFill>
                  <a:srgbClr val="3E5E5C"/>
                </a:solidFill>
                <a:latin typeface="Calibri"/>
              </a:defRPr>
            </a:pPr>
            <a:r>
              <a:t>As though they were rubies and corals.</a:t>
            </a:r>
          </a:p>
        </p:txBody>
      </p:sp>
      <p:sp>
        <p:nvSpPr>
          <p:cNvPr id="3" name="Text Placeholder 2"/>
          <p:cNvSpPr>
            <a:spLocks noGrp="1"/>
          </p:cNvSpPr>
          <p:nvPr>
            <p:ph type="body" sz="quarter" idx="11"/>
          </p:nvPr>
        </p:nvSpPr>
        <p:spPr/>
        <p:txBody>
          <a:bodyPr/>
          <a:lstStyle/>
          <a:p>
            <a:r>
              <a:t>Ar-Rahman 55:58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هَلْ جَزَآءُ ٱلْإِحْسَـٰنِ إِلَّا ٱلْإِحْسَـٰنُ</a:t>
            </a:r>
          </a:p>
          <a:p>
            <a:pPr>
              <a:lnSpc>
                <a:spcPct val="100000"/>
              </a:lnSpc>
              <a:defRPr sz="2400">
                <a:solidFill>
                  <a:srgbClr val="3E5E5C"/>
                </a:solidFill>
                <a:latin typeface="Calibri"/>
              </a:defRPr>
            </a:pPr>
            <a:r>
              <a:t>Is the requital of goodness anything but goodness?</a:t>
            </a:r>
          </a:p>
        </p:txBody>
      </p:sp>
      <p:sp>
        <p:nvSpPr>
          <p:cNvPr id="3" name="Text Placeholder 2"/>
          <p:cNvSpPr>
            <a:spLocks noGrp="1"/>
          </p:cNvSpPr>
          <p:nvPr>
            <p:ph type="body" sz="quarter" idx="11"/>
          </p:nvPr>
        </p:nvSpPr>
        <p:spPr/>
        <p:txBody>
          <a:bodyPr/>
          <a:lstStyle/>
          <a:p>
            <a:r>
              <a:t>Ar-Rahman 55:60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دُونِهِمَا جَنَّتَانِ</a:t>
            </a:r>
          </a:p>
          <a:p>
            <a:pPr>
              <a:lnSpc>
                <a:spcPct val="100000"/>
              </a:lnSpc>
              <a:defRPr sz="2400">
                <a:solidFill>
                  <a:srgbClr val="3E5E5C"/>
                </a:solidFill>
                <a:latin typeface="Calibri"/>
              </a:defRPr>
            </a:pPr>
            <a:r>
              <a:t>Beside these two, there will be two [other] gardens.</a:t>
            </a:r>
          </a:p>
        </p:txBody>
      </p:sp>
      <p:sp>
        <p:nvSpPr>
          <p:cNvPr id="3" name="Text Placeholder 2"/>
          <p:cNvSpPr>
            <a:spLocks noGrp="1"/>
          </p:cNvSpPr>
          <p:nvPr>
            <p:ph type="body" sz="quarter" idx="11"/>
          </p:nvPr>
        </p:nvSpPr>
        <p:spPr/>
        <p:txBody>
          <a:bodyPr/>
          <a:lstStyle/>
          <a:p>
            <a:r>
              <a:t>Ar-Rahman 55:62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مُدْهَآمَّتَانِ</a:t>
            </a:r>
          </a:p>
          <a:p>
            <a:pPr>
              <a:lnSpc>
                <a:spcPct val="100000"/>
              </a:lnSpc>
              <a:defRPr sz="2400">
                <a:solidFill>
                  <a:srgbClr val="3E5E5C"/>
                </a:solidFill>
                <a:latin typeface="Calibri"/>
              </a:defRPr>
            </a:pPr>
            <a:r>
              <a:t>Dark green.</a:t>
            </a:r>
          </a:p>
        </p:txBody>
      </p:sp>
      <p:sp>
        <p:nvSpPr>
          <p:cNvPr id="3" name="Text Placeholder 2"/>
          <p:cNvSpPr>
            <a:spLocks noGrp="1"/>
          </p:cNvSpPr>
          <p:nvPr>
            <p:ph type="body" sz="quarter" idx="11"/>
          </p:nvPr>
        </p:nvSpPr>
        <p:spPr/>
        <p:txBody>
          <a:bodyPr/>
          <a:lstStyle/>
          <a:p>
            <a:r>
              <a:t>Ar-Rahman 55:64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فِيهِمَا عَيْنَانِ نَضَّاخَتَانِ</a:t>
            </a:r>
          </a:p>
          <a:p>
            <a:pPr>
              <a:lnSpc>
                <a:spcPct val="100000"/>
              </a:lnSpc>
              <a:defRPr sz="2400">
                <a:solidFill>
                  <a:srgbClr val="3E5E5C"/>
                </a:solidFill>
                <a:latin typeface="Calibri"/>
              </a:defRPr>
            </a:pPr>
            <a:r>
              <a:t>In both of them will be two gushing springs.</a:t>
            </a:r>
          </a:p>
        </p:txBody>
      </p:sp>
      <p:sp>
        <p:nvSpPr>
          <p:cNvPr id="3" name="Text Placeholder 2"/>
          <p:cNvSpPr>
            <a:spLocks noGrp="1"/>
          </p:cNvSpPr>
          <p:nvPr>
            <p:ph type="body" sz="quarter" idx="11"/>
          </p:nvPr>
        </p:nvSpPr>
        <p:spPr/>
        <p:txBody>
          <a:bodyPr/>
          <a:lstStyle/>
          <a:p>
            <a:r>
              <a:t>Ar-Rahman 55:66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ٱلشَّمْسُ وَٱلْقَمَرُ بِحُسْبَانٍ</a:t>
            </a:r>
          </a:p>
          <a:p>
            <a:pPr>
              <a:lnSpc>
                <a:spcPct val="100000"/>
              </a:lnSpc>
              <a:defRPr sz="2400">
                <a:solidFill>
                  <a:srgbClr val="3E5E5C"/>
                </a:solidFill>
                <a:latin typeface="Calibri"/>
              </a:defRPr>
            </a:pPr>
            <a:r>
              <a:t>The sun and the moon are [disposed] calculatedly,</a:t>
            </a:r>
          </a:p>
        </p:txBody>
      </p:sp>
      <p:sp>
        <p:nvSpPr>
          <p:cNvPr id="3" name="Text Placeholder 2"/>
          <p:cNvSpPr>
            <a:spLocks noGrp="1"/>
          </p:cNvSpPr>
          <p:nvPr>
            <p:ph type="body" sz="quarter" idx="11"/>
          </p:nvPr>
        </p:nvSpPr>
        <p:spPr/>
        <p:txBody>
          <a:bodyPr/>
          <a:lstStyle/>
          <a:p>
            <a:r>
              <a:t>Ar-Rahman 55:5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فِيهِمَا فَـٰكِهَةٌ وَنَخْلٌ وَرُمَّانٌ</a:t>
            </a:r>
          </a:p>
          <a:p>
            <a:pPr>
              <a:lnSpc>
                <a:spcPct val="100000"/>
              </a:lnSpc>
              <a:defRPr sz="2400">
                <a:solidFill>
                  <a:srgbClr val="3E5E5C"/>
                </a:solidFill>
                <a:latin typeface="Calibri"/>
              </a:defRPr>
            </a:pPr>
            <a:r>
              <a:t>In both of them will be fruits, date-palms and pomegranates.</a:t>
            </a:r>
          </a:p>
        </p:txBody>
      </p:sp>
      <p:sp>
        <p:nvSpPr>
          <p:cNvPr id="3" name="Text Placeholder 2"/>
          <p:cNvSpPr>
            <a:spLocks noGrp="1"/>
          </p:cNvSpPr>
          <p:nvPr>
            <p:ph type="body" sz="quarter" idx="11"/>
          </p:nvPr>
        </p:nvSpPr>
        <p:spPr/>
        <p:txBody>
          <a:bodyPr/>
          <a:lstStyle/>
          <a:p>
            <a:r>
              <a:t>Ar-Rahman 55:68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فِيهِنَّ خَيْرَٰتٌ حِسَانٌ</a:t>
            </a:r>
          </a:p>
          <a:p>
            <a:pPr>
              <a:lnSpc>
                <a:spcPct val="100000"/>
              </a:lnSpc>
              <a:defRPr sz="2400">
                <a:solidFill>
                  <a:srgbClr val="3E5E5C"/>
                </a:solidFill>
                <a:latin typeface="Calibri"/>
              </a:defRPr>
            </a:pPr>
            <a:r>
              <a:t>In them are maidens good and lovely.</a:t>
            </a:r>
          </a:p>
        </p:txBody>
      </p:sp>
      <p:sp>
        <p:nvSpPr>
          <p:cNvPr id="3" name="Text Placeholder 2"/>
          <p:cNvSpPr>
            <a:spLocks noGrp="1"/>
          </p:cNvSpPr>
          <p:nvPr>
            <p:ph type="body" sz="quarter" idx="11"/>
          </p:nvPr>
        </p:nvSpPr>
        <p:spPr/>
        <p:txBody>
          <a:bodyPr/>
          <a:lstStyle/>
          <a:p>
            <a:r>
              <a:t>Ar-Rahman 55:70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حُورٌ مَّقْصُورَٰتٌ فِى ٱلْخِيَامِ</a:t>
            </a:r>
          </a:p>
          <a:p>
            <a:pPr>
              <a:lnSpc>
                <a:spcPct val="100000"/>
              </a:lnSpc>
              <a:defRPr sz="2400">
                <a:solidFill>
                  <a:srgbClr val="3E5E5C"/>
                </a:solidFill>
                <a:latin typeface="Calibri"/>
              </a:defRPr>
            </a:pPr>
            <a:r>
              <a:t>Houris secluded in pavilions.</a:t>
            </a:r>
          </a:p>
        </p:txBody>
      </p:sp>
      <p:sp>
        <p:nvSpPr>
          <p:cNvPr id="3" name="Text Placeholder 2"/>
          <p:cNvSpPr>
            <a:spLocks noGrp="1"/>
          </p:cNvSpPr>
          <p:nvPr>
            <p:ph type="body" sz="quarter" idx="11"/>
          </p:nvPr>
        </p:nvSpPr>
        <p:spPr/>
        <p:txBody>
          <a:bodyPr/>
          <a:lstStyle/>
          <a:p>
            <a:r>
              <a:t>Ar-Rahman 55:72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لَمْ يَطْمِثْهُنَّ إِنسٌ قَبْلَهُمْ وَلَا جَآنٌّ</a:t>
            </a:r>
          </a:p>
          <a:p>
            <a:pPr>
              <a:lnSpc>
                <a:spcPct val="100000"/>
              </a:lnSpc>
              <a:defRPr sz="2400">
                <a:solidFill>
                  <a:srgbClr val="3E5E5C"/>
                </a:solidFill>
                <a:latin typeface="Calibri"/>
              </a:defRPr>
            </a:pPr>
            <a:r>
              <a:t>Whom no human has touched before, nor jinn.</a:t>
            </a:r>
          </a:p>
        </p:txBody>
      </p:sp>
      <p:sp>
        <p:nvSpPr>
          <p:cNvPr id="3" name="Text Placeholder 2"/>
          <p:cNvSpPr>
            <a:spLocks noGrp="1"/>
          </p:cNvSpPr>
          <p:nvPr>
            <p:ph type="body" sz="quarter" idx="11"/>
          </p:nvPr>
        </p:nvSpPr>
        <p:spPr/>
        <p:txBody>
          <a:bodyPr/>
          <a:lstStyle/>
          <a:p>
            <a:r>
              <a:t>Ar-Rahman 55:74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مُتَّكِـِٔينَ عَلَىٰ رَفْرَفٍ خُضْرٍ وَعَبْقَرِىٍّ حِسَانٍ</a:t>
            </a:r>
          </a:p>
          <a:p>
            <a:pPr>
              <a:lnSpc>
                <a:spcPct val="100000"/>
              </a:lnSpc>
              <a:defRPr sz="2400">
                <a:solidFill>
                  <a:srgbClr val="3E5E5C"/>
                </a:solidFill>
                <a:latin typeface="Calibri"/>
              </a:defRPr>
            </a:pPr>
            <a:r>
              <a:t>Reclining on green cushions and lovely carpets.</a:t>
            </a:r>
          </a:p>
        </p:txBody>
      </p:sp>
      <p:sp>
        <p:nvSpPr>
          <p:cNvPr id="3" name="Text Placeholder 2"/>
          <p:cNvSpPr>
            <a:spLocks noGrp="1"/>
          </p:cNvSpPr>
          <p:nvPr>
            <p:ph type="body" sz="quarter" idx="11"/>
          </p:nvPr>
        </p:nvSpPr>
        <p:spPr/>
        <p:txBody>
          <a:bodyPr/>
          <a:lstStyle/>
          <a:p>
            <a:r>
              <a:t>Ar-Rahman 55:76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رَبِّكُمَا تُكَذِّبَانِ</a:t>
            </a:r>
          </a:p>
          <a:p>
            <a:pPr>
              <a:lnSpc>
                <a:spcPct val="100000"/>
              </a:lnSpc>
              <a:defRPr sz="2400">
                <a:solidFill>
                  <a:srgbClr val="3E5E5C"/>
                </a:solidFill>
                <a:latin typeface="Calibri"/>
              </a:defRPr>
            </a:pPr>
            <a:r>
              <a:t>So which of your Lord’s bounties will you both deny?</a:t>
            </a:r>
          </a:p>
        </p:txBody>
      </p:sp>
      <p:sp>
        <p:nvSpPr>
          <p:cNvPr id="3" name="Text Placeholder 2"/>
          <p:cNvSpPr>
            <a:spLocks noGrp="1"/>
          </p:cNvSpPr>
          <p:nvPr>
            <p:ph type="body" sz="quarter" idx="11"/>
          </p:nvPr>
        </p:nvSpPr>
        <p:spPr/>
        <p:txBody>
          <a:bodyPr/>
          <a:lstStyle/>
          <a:p>
            <a:r>
              <a:t>Ar-Rahman 55:77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وَٱلنَّجْمُ وَٱلشَّجَرُ يَسْجُدَانِ</a:t>
            </a:r>
          </a:p>
          <a:p>
            <a:pPr>
              <a:lnSpc>
                <a:spcPct val="100000"/>
              </a:lnSpc>
              <a:defRPr sz="2400">
                <a:solidFill>
                  <a:srgbClr val="3E5E5C"/>
                </a:solidFill>
                <a:latin typeface="Calibri"/>
              </a:defRPr>
            </a:pPr>
            <a:r>
              <a:t>and the herb and the tree prostrate [to Allah].</a:t>
            </a:r>
          </a:p>
        </p:txBody>
      </p:sp>
      <p:sp>
        <p:nvSpPr>
          <p:cNvPr id="3" name="Text Placeholder 2"/>
          <p:cNvSpPr>
            <a:spLocks noGrp="1"/>
          </p:cNvSpPr>
          <p:nvPr>
            <p:ph type="body" sz="quarter" idx="11"/>
          </p:nvPr>
        </p:nvSpPr>
        <p:spPr/>
        <p:txBody>
          <a:bodyPr/>
          <a:lstStyle/>
          <a:p>
            <a:r>
              <a:t>Ar-Rahman 55:6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تَبَـٰرَكَ ٱسْمُ رَبِّكَ ذِى ٱلْجَلَـٰلِ وَٱلْإِكْرَامِ</a:t>
            </a:r>
          </a:p>
          <a:p>
            <a:pPr>
              <a:lnSpc>
                <a:spcPct val="100000"/>
              </a:lnSpc>
              <a:defRPr sz="2400">
                <a:solidFill>
                  <a:srgbClr val="3E5E5C"/>
                </a:solidFill>
                <a:latin typeface="Calibri"/>
              </a:defRPr>
            </a:pPr>
            <a:r>
              <a:t>Blessed is the Name of your Lord, the Majestic and the Munificent!</a:t>
            </a:r>
          </a:p>
        </p:txBody>
      </p:sp>
      <p:sp>
        <p:nvSpPr>
          <p:cNvPr id="3" name="Text Placeholder 2"/>
          <p:cNvSpPr>
            <a:spLocks noGrp="1"/>
          </p:cNvSpPr>
          <p:nvPr>
            <p:ph type="body" sz="quarter" idx="11"/>
          </p:nvPr>
        </p:nvSpPr>
        <p:spPr/>
        <p:txBody>
          <a:bodyPr/>
          <a:lstStyle/>
          <a:p>
            <a:r>
              <a:t>Ar-Rahman 55:78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وَٱلسَّمَآءَ رَفَعَهَا وَوَضَعَ ٱلْمِيزَانَ</a:t>
            </a:r>
          </a:p>
          <a:p>
            <a:pPr>
              <a:lnSpc>
                <a:spcPct val="100000"/>
              </a:lnSpc>
              <a:defRPr sz="2400">
                <a:solidFill>
                  <a:srgbClr val="3E5E5C"/>
                </a:solidFill>
                <a:latin typeface="Calibri"/>
              </a:defRPr>
            </a:pPr>
            <a:r>
              <a:t>He raised the heaven high and set up the balance,</a:t>
            </a:r>
          </a:p>
        </p:txBody>
      </p:sp>
      <p:sp>
        <p:nvSpPr>
          <p:cNvPr id="3" name="Text Placeholder 2"/>
          <p:cNvSpPr>
            <a:spLocks noGrp="1"/>
          </p:cNvSpPr>
          <p:nvPr>
            <p:ph type="body" sz="quarter" idx="11"/>
          </p:nvPr>
        </p:nvSpPr>
        <p:spPr/>
        <p:txBody>
          <a:bodyPr/>
          <a:lstStyle/>
          <a:p>
            <a:r>
              <a:t>Ar-Rahman 55:7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1440</Words>
  <Application>Microsoft Macintosh PowerPoint</Application>
  <PresentationFormat>On-screen Show (4:3)</PresentationFormat>
  <Paragraphs>241</Paragraphs>
  <Slides>80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80</vt:i4>
      </vt:variant>
    </vt:vector>
  </HeadingPairs>
  <TitlesOfParts>
    <vt:vector size="84"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2025-03-05T16:34:56Z</dcterms:modified>
  <cp:category/>
</cp:coreProperties>
</file>